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9"/>
  </p:handoutMasterIdLst>
  <p:sldIdLst>
    <p:sldId id="256" r:id="rId3"/>
    <p:sldId id="654" r:id="rId5"/>
    <p:sldId id="655" r:id="rId6"/>
    <p:sldId id="613" r:id="rId7"/>
    <p:sldId id="614" r:id="rId8"/>
    <p:sldId id="615" r:id="rId9"/>
    <p:sldId id="652" r:id="rId10"/>
    <p:sldId id="470" r:id="rId11"/>
    <p:sldId id="617" r:id="rId12"/>
    <p:sldId id="656" r:id="rId13"/>
    <p:sldId id="564" r:id="rId14"/>
    <p:sldId id="598" r:id="rId15"/>
    <p:sldId id="620" r:id="rId16"/>
    <p:sldId id="657" r:id="rId17"/>
    <p:sldId id="621" r:id="rId18"/>
    <p:sldId id="622" r:id="rId19"/>
    <p:sldId id="623" r:id="rId20"/>
    <p:sldId id="624" r:id="rId21"/>
    <p:sldId id="625" r:id="rId22"/>
    <p:sldId id="687" r:id="rId23"/>
    <p:sldId id="653" r:id="rId24"/>
    <p:sldId id="596" r:id="rId25"/>
    <p:sldId id="661" r:id="rId26"/>
    <p:sldId id="599" r:id="rId27"/>
    <p:sldId id="627" r:id="rId28"/>
    <p:sldId id="290" r:id="rId29"/>
    <p:sldId id="260" r:id="rId30"/>
    <p:sldId id="344" r:id="rId31"/>
    <p:sldId id="628" r:id="rId32"/>
    <p:sldId id="502" r:id="rId33"/>
    <p:sldId id="648" r:id="rId34"/>
    <p:sldId id="660" r:id="rId35"/>
    <p:sldId id="658" r:id="rId36"/>
    <p:sldId id="659" r:id="rId37"/>
    <p:sldId id="304" r:id="rId38"/>
  </p:sldIdLst>
  <p:sldSz cx="9144000" cy="6858000" type="screen4x3"/>
  <p:notesSz cx="9144000" cy="6858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autoAdjust="0"/>
    <p:restoredTop sz="94667" autoAdjust="0"/>
  </p:normalViewPr>
  <p:slideViewPr>
    <p:cSldViewPr>
      <p:cViewPr>
        <p:scale>
          <a:sx n="90" d="100"/>
          <a:sy n="90" d="100"/>
        </p:scale>
        <p:origin x="-888" y="708"/>
      </p:cViewPr>
      <p:guideLst>
        <p:guide orient="horz" pos="2066"/>
        <p:guide pos="2880"/>
      </p:guideLst>
    </p:cSldViewPr>
  </p:slideViewPr>
  <p:outlineViewPr>
    <p:cViewPr>
      <p:scale>
        <a:sx n="33" d="100"/>
        <a:sy n="33" d="100"/>
      </p:scale>
      <p:origin x="66" y="1254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0" d="100"/>
          <a:sy n="90" d="100"/>
        </p:scale>
        <p:origin x="-1692" y="-108"/>
      </p:cViewPr>
      <p:guideLst>
        <p:guide orient="horz" pos="2066"/>
        <p:guide pos="288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2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b="1">
                <a:solidFill>
                  <a:schemeClr val="accent2"/>
                </a:solidFill>
              </a:rPr>
              <a:t>发证金额</a:t>
            </a:r>
            <a:endParaRPr b="1">
              <a:solidFill>
                <a:schemeClr val="accent2"/>
              </a:solidFill>
            </a:endParaRPr>
          </a:p>
        </c:rich>
      </c:tx>
      <c:layout>
        <c:manualLayout>
          <c:xMode val="edge"/>
          <c:yMode val="edge"/>
          <c:x val="0.394033837934105"/>
          <c:y val="0.0222416048844309"/>
        </c:manualLayout>
      </c:layout>
      <c:overlay val="0"/>
      <c:spPr>
        <a:noFill/>
        <a:ln>
          <a:noFill/>
        </a:ln>
        <a:effectLst/>
      </c:spPr>
    </c:title>
    <c:autoTitleDeleted val="0"/>
    <c:plotArea>
      <c:layout/>
      <c:pieChart>
        <c:varyColors val="1"/>
        <c:ser>
          <c:idx val="0"/>
          <c:order val="0"/>
          <c:tx>
            <c:strRef>
              <c:f>Sheet1!$B$1</c:f>
              <c:strCache>
                <c:ptCount val="1"/>
                <c:pt idx="0">
                  <c:v>销售额</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FF00"/>
              </a:solidFill>
              <a:ln w="19050">
                <a:solidFill>
                  <a:schemeClr val="lt1"/>
                </a:solidFill>
              </a:ln>
              <a:effectLst/>
            </c:spPr>
          </c:dPt>
          <c:dLbls>
            <c:delete val="1"/>
          </c:dLbls>
          <c:cat>
            <c:strRef>
              <c:f>Sheet1!$A$2:$A$4</c:f>
              <c:strCache>
                <c:ptCount val="3"/>
                <c:pt idx="0">
                  <c:v>全国</c:v>
                </c:pt>
                <c:pt idx="1">
                  <c:v>特办</c:v>
                </c:pt>
                <c:pt idx="2">
                  <c:v>天津特办</c:v>
                </c:pt>
              </c:strCache>
            </c:strRef>
          </c:cat>
          <c:val>
            <c:numRef>
              <c:f>Sheet1!$B$2:$B$4</c:f>
              <c:numCache>
                <c:formatCode>General</c:formatCode>
                <c:ptCount val="3"/>
                <c:pt idx="0">
                  <c:v>1001.5</c:v>
                </c:pt>
                <c:pt idx="1">
                  <c:v>44.2</c:v>
                </c:pt>
                <c:pt idx="2">
                  <c:v>0.94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29563668744435"/>
          <c:y val="0.901221107719145"/>
          <c:w val="0.863757791629564"/>
          <c:h val="0.0922372437854339"/>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b="1">
                <a:solidFill>
                  <a:schemeClr val="accent2"/>
                </a:solidFill>
              </a:rPr>
              <a:t>发证份数</a:t>
            </a:r>
            <a:endParaRPr b="1">
              <a:solidFill>
                <a:schemeClr val="accent2"/>
              </a:solidFill>
            </a:endParaRPr>
          </a:p>
        </c:rich>
      </c:tx>
      <c:layout/>
      <c:overlay val="0"/>
      <c:spPr>
        <a:noFill/>
        <a:ln>
          <a:noFill/>
        </a:ln>
        <a:effectLst/>
      </c:spPr>
    </c:title>
    <c:autoTitleDeleted val="0"/>
    <c:plotArea>
      <c:layout/>
      <c:pieChart>
        <c:varyColors val="1"/>
        <c:ser>
          <c:idx val="0"/>
          <c:order val="0"/>
          <c:tx>
            <c:strRef>
              <c:f>Sheet1!$B$1</c:f>
              <c:strCache>
                <c:ptCount val="1"/>
                <c:pt idx="0">
                  <c:v>销售额</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FF00"/>
              </a:solidFill>
              <a:ln w="19050">
                <a:solidFill>
                  <a:schemeClr val="lt1"/>
                </a:solidFill>
              </a:ln>
              <a:effectLst/>
            </c:spPr>
          </c:dPt>
          <c:dLbls>
            <c:delete val="1"/>
          </c:dLbls>
          <c:cat>
            <c:strRef>
              <c:f>Sheet1!$A$2:$A$4</c:f>
              <c:strCache>
                <c:ptCount val="3"/>
                <c:pt idx="0">
                  <c:v>全国</c:v>
                </c:pt>
                <c:pt idx="1">
                  <c:v>特办</c:v>
                </c:pt>
                <c:pt idx="2">
                  <c:v>天津特办</c:v>
                </c:pt>
              </c:strCache>
            </c:strRef>
          </c:cat>
          <c:val>
            <c:numRef>
              <c:f>Sheet1!$B$2:$B$4</c:f>
              <c:numCache>
                <c:formatCode>General</c:formatCode>
                <c:ptCount val="3"/>
                <c:pt idx="0">
                  <c:v>38.3</c:v>
                </c:pt>
                <c:pt idx="1">
                  <c:v>3.5</c:v>
                </c:pt>
                <c:pt idx="2">
                  <c:v>0.1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34667718398738"/>
          <c:y val="0.916484954208461"/>
          <c:w val="0.528495365805561"/>
          <c:h val="0.058220671609245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5558AF1-0EC6-4D1C-8E90-C05FEAF92E8D}" type="doc">
      <dgm:prSet loTypeId="list" loCatId="list" qsTypeId="urn:microsoft.com/office/officeart/2005/8/quickstyle/simple1#1" qsCatId="simple" csTypeId="urn:microsoft.com/office/officeart/2005/8/colors/accent1_2#1" csCatId="accent1" phldr="1"/>
      <dgm:spPr/>
      <dgm:t>
        <a:bodyPr/>
        <a:lstStyle/>
        <a:p>
          <a:endParaRPr lang="zh-CN" altLang="en-US"/>
        </a:p>
      </dgm:t>
    </dgm:pt>
    <dgm:pt modelId="{DC6E1F64-28AC-4FBA-BF71-E4FE67A82554}">
      <dgm:prSet phldrT="[文本]" phldr="0" custT="1"/>
      <dgm:spPr/>
      <dgm:t>
        <a:bodyPr vert="horz" wrap="square"/>
        <a:lstStyle/>
        <a:p>
          <a:pPr>
            <a:lnSpc>
              <a:spcPct val="100000"/>
            </a:lnSpc>
            <a:spcBef>
              <a:spcPct val="0"/>
            </a:spcBef>
            <a:spcAft>
              <a:spcPct val="35000"/>
            </a:spcAft>
          </a:pPr>
          <a:r>
            <a:rPr lang="zh-CN" altLang="en-US" sz="2400" dirty="0">
              <a:solidFill>
                <a:srgbClr val="FF0000"/>
              </a:solidFill>
            </a:rPr>
            <a:t>无纸化前</a:t>
          </a:r>
        </a:p>
      </dgm:t>
    </dgm:pt>
    <dgm:pt modelId="{DE25C55C-752C-4362-BF61-CB44F864000F}" cxnId="{D553C1A2-5EA4-4D86-AC1B-DCA96DE2B707}" type="parTrans">
      <dgm:prSet/>
      <dgm:spPr/>
      <dgm:t>
        <a:bodyPr/>
        <a:lstStyle/>
        <a:p>
          <a:endParaRPr lang="zh-CN" altLang="en-US"/>
        </a:p>
      </dgm:t>
    </dgm:pt>
    <dgm:pt modelId="{0DED925F-D899-478B-8059-E861EF746843}" cxnId="{D553C1A2-5EA4-4D86-AC1B-DCA96DE2B707}" type="sibTrans">
      <dgm:prSet/>
      <dgm:spPr/>
      <dgm:t>
        <a:bodyPr/>
        <a:lstStyle/>
        <a:p>
          <a:endParaRPr lang="zh-CN" altLang="en-US"/>
        </a:p>
      </dgm:t>
    </dgm:pt>
    <dgm:pt modelId="{50100B2D-FD03-4254-BB61-EB17139864F2}">
      <dgm:prSet phldrT="[文本]" phldr="0" custT="1"/>
      <dgm:spPr/>
      <dgm:t>
        <a:bodyPr vert="horz" wrap="square"/>
        <a:p>
          <a:pPr>
            <a:lnSpc>
              <a:spcPct val="100000"/>
            </a:lnSpc>
            <a:spcBef>
              <a:spcPct val="0"/>
            </a:spcBef>
            <a:spcAft>
              <a:spcPct val="35000"/>
            </a:spcAft>
          </a:pPr>
          <a:r>
            <a:rPr lang="zh-CN" altLang="en-US" sz="2000" dirty="0">
              <a:solidFill>
                <a:srgbClr val="FFFF00"/>
              </a:solidFill>
            </a:rPr>
            <a:t>企业在线填报，</a:t>
          </a:r>
          <a:r>
            <a:rPr lang="zh-CN" altLang="en-US" sz="2000" dirty="0">
              <a:solidFill>
                <a:srgbClr val="FFFF00"/>
              </a:solidFill>
              <a:sym typeface="+mn-ea"/>
            </a:rPr>
            <a:t>向发证机构</a:t>
          </a:r>
          <a:r>
            <a:rPr lang="zh-CN" altLang="en-US" sz="2000" dirty="0" smtClean="0">
              <a:solidFill>
                <a:srgbClr val="FFFF00"/>
              </a:solidFill>
              <a:sym typeface="+mn-ea"/>
            </a:rPr>
            <a:t>提交纸质申请材料</a:t>
          </a:r>
          <a:r>
            <a:rPr lang="zh-CN" altLang="en-US" sz="2000" dirty="0" smtClean="0">
              <a:solidFill>
                <a:srgbClr val="FFFF00"/>
              </a:solidFill>
              <a:sym typeface="+mn-ea"/>
            </a:rPr>
            <a:t/>
          </a:r>
          <a:endParaRPr lang="zh-CN" altLang="en-US" sz="2000" dirty="0" smtClean="0">
            <a:solidFill>
              <a:srgbClr val="FFFF00"/>
            </a:solidFill>
            <a:sym typeface="+mn-ea"/>
          </a:endParaRPr>
        </a:p>
      </dgm:t>
    </dgm:pt>
    <dgm:pt modelId="{8504DA07-4D85-4E24-8B6B-CA57A43435EF}" cxnId="{B4DD950E-5DCD-4CAB-A309-8C7B4A37A892}" type="parTrans">
      <dgm:prSet/>
      <dgm:spPr/>
      <dgm:t>
        <a:bodyPr/>
        <a:lstStyle/>
        <a:p>
          <a:endParaRPr lang="zh-CN" altLang="en-US"/>
        </a:p>
      </dgm:t>
    </dgm:pt>
    <dgm:pt modelId="{ECEAA7F9-203F-407C-A7DF-76C9E1ECD158}" cxnId="{B4DD950E-5DCD-4CAB-A309-8C7B4A37A892}" type="sibTrans">
      <dgm:prSet/>
      <dgm:spPr/>
      <dgm:t>
        <a:bodyPr/>
        <a:lstStyle/>
        <a:p>
          <a:endParaRPr lang="zh-CN" altLang="en-US"/>
        </a:p>
      </dgm:t>
    </dgm:pt>
    <dgm:pt modelId="{91257B91-677F-4091-86A9-DA2E1F096A57}">
      <dgm:prSet phldrT="[文本]" phldr="0" custT="1"/>
      <dgm:spPr/>
      <dgm:t>
        <a:bodyPr vert="horz" wrap="square"/>
        <a:p>
          <a:pPr>
            <a:lnSpc>
              <a:spcPct val="100000"/>
            </a:lnSpc>
            <a:spcBef>
              <a:spcPct val="0"/>
            </a:spcBef>
            <a:spcAft>
              <a:spcPct val="35000"/>
            </a:spcAft>
          </a:pPr>
          <a:r>
            <a:rPr lang="zh-CN" altLang="en-US" sz="2000" dirty="0">
              <a:solidFill>
                <a:srgbClr val="FFFF00"/>
              </a:solidFill>
            </a:rPr>
            <a:t>发证机构审核纸</a:t>
          </a:r>
          <a:r>
            <a:rPr lang="zh-CN" altLang="en-US" sz="2000" dirty="0" smtClean="0">
              <a:solidFill>
                <a:srgbClr val="FFFF00"/>
              </a:solidFill>
            </a:rPr>
            <a:t>质申请材料</a:t>
          </a:r>
          <a:r>
            <a:rPr lang="zh-CN" altLang="en-US" sz="2000" dirty="0">
              <a:solidFill>
                <a:srgbClr val="FFFF00"/>
              </a:solidFill>
            </a:rPr>
            <a:t/>
          </a:r>
          <a:endParaRPr lang="zh-CN" altLang="en-US" sz="2000" dirty="0">
            <a:solidFill>
              <a:srgbClr val="FFFF00"/>
            </a:solidFill>
          </a:endParaRPr>
        </a:p>
      </dgm:t>
    </dgm:pt>
    <dgm:pt modelId="{185DE02B-F7F9-42DD-B0D2-49A497F29579}" cxnId="{A2ACC224-A9C7-436C-8C11-21340AD602D1}" type="parTrans">
      <dgm:prSet/>
      <dgm:spPr/>
      <dgm:t>
        <a:bodyPr/>
        <a:lstStyle/>
        <a:p>
          <a:endParaRPr lang="zh-CN" altLang="en-US"/>
        </a:p>
      </dgm:t>
    </dgm:pt>
    <dgm:pt modelId="{BAAC09E0-365B-4A44-B632-9E71760EE119}" cxnId="{A2ACC224-A9C7-436C-8C11-21340AD602D1}" type="sibTrans">
      <dgm:prSet/>
      <dgm:spPr/>
      <dgm:t>
        <a:bodyPr/>
        <a:lstStyle/>
        <a:p>
          <a:endParaRPr lang="zh-CN" altLang="en-US"/>
        </a:p>
      </dgm:t>
    </dgm:pt>
    <dgm:pt modelId="{E3A00837-F571-4D38-9C2F-AADCCC20CEE6}">
      <dgm:prSet phldrT="[文本]" phldr="0" custT="1"/>
      <dgm:spPr/>
      <dgm:t>
        <a:bodyPr vert="horz" wrap="square"/>
        <a:p>
          <a:pPr>
            <a:lnSpc>
              <a:spcPct val="100000"/>
            </a:lnSpc>
            <a:spcBef>
              <a:spcPct val="0"/>
            </a:spcBef>
            <a:spcAft>
              <a:spcPct val="35000"/>
            </a:spcAft>
          </a:pPr>
          <a:r>
            <a:rPr lang="zh-CN" altLang="en-US" sz="2000">
              <a:solidFill>
                <a:srgbClr val="FFFF00"/>
              </a:solidFill>
            </a:rPr>
            <a:t>企业需领取纸质许可证</a:t>
          </a:r>
          <a:r>
            <a:rPr sz="2000"/>
            <a:t/>
          </a:r>
          <a:endParaRPr sz="2000"/>
        </a:p>
      </dgm:t>
    </dgm:pt>
    <dgm:pt modelId="{949C179C-450D-4F83-A8E0-E59CE7B5E2CF}" cxnId="{D80ADF06-034F-43DA-AFBA-EE5966401CB9}" type="parTrans">
      <dgm:prSet/>
      <dgm:spPr/>
      <dgm:t>
        <a:bodyPr/>
        <a:lstStyle/>
        <a:p>
          <a:endParaRPr lang="zh-CN" altLang="en-US"/>
        </a:p>
      </dgm:t>
    </dgm:pt>
    <dgm:pt modelId="{65425625-C236-4778-9377-8CE5BCFEC5DC}" cxnId="{D80ADF06-034F-43DA-AFBA-EE5966401CB9}" type="sibTrans">
      <dgm:prSet/>
      <dgm:spPr/>
      <dgm:t>
        <a:bodyPr/>
        <a:lstStyle/>
        <a:p>
          <a:endParaRPr lang="zh-CN" altLang="en-US"/>
        </a:p>
      </dgm:t>
    </dgm:pt>
    <dgm:pt modelId="{DD0DC0DB-4DAD-4466-B670-AAAE94AE72E7}">
      <dgm:prSet phldr="0" custT="1"/>
      <dgm:spPr/>
      <dgm:t>
        <a:bodyPr vert="horz" wrap="square"/>
        <a:p>
          <a:pPr>
            <a:lnSpc>
              <a:spcPct val="100000"/>
            </a:lnSpc>
            <a:spcBef>
              <a:spcPct val="0"/>
            </a:spcBef>
            <a:spcAft>
              <a:spcPct val="35000"/>
            </a:spcAft>
          </a:pPr>
          <a:r>
            <a:rPr lang="zh-CN" sz="2000">
              <a:solidFill>
                <a:srgbClr val="FFFF00"/>
              </a:solidFill>
            </a:rPr>
            <a:t>海关</a:t>
          </a:r>
          <a:r>
            <a:rPr lang="zh-CN" sz="2000">
              <a:solidFill>
                <a:srgbClr val="FFFF00"/>
              </a:solidFill>
              <a:sym typeface="+mn-ea"/>
            </a:rPr>
            <a:t>核验纸质许可证，进行纸面签注</a:t>
          </a:r>
          <a:r>
            <a:rPr lang="zh-CN" sz="2000">
              <a:solidFill>
                <a:srgbClr val="FFFF00"/>
              </a:solidFill>
              <a:sym typeface="+mn-ea"/>
            </a:rPr>
            <a:t/>
          </a:r>
          <a:endParaRPr lang="zh-CN" sz="2000">
            <a:solidFill>
              <a:srgbClr val="FFFF00"/>
            </a:solidFill>
            <a:sym typeface="+mn-ea"/>
          </a:endParaRPr>
        </a:p>
      </dgm:t>
    </dgm:pt>
    <dgm:pt modelId="{79EA0816-EC23-40E4-9CE5-9EA231097B6E}" cxnId="{73225FBF-6547-4128-93AD-FA63864D3D0D}" type="parTrans">
      <dgm:prSet/>
      <dgm:spPr/>
      <dgm:t>
        <a:bodyPr/>
        <a:lstStyle/>
        <a:p>
          <a:endParaRPr lang="zh-CN" altLang="en-US"/>
        </a:p>
      </dgm:t>
    </dgm:pt>
    <dgm:pt modelId="{53DF0E4C-9646-447D-AD8E-6A2D8D330EA5}" cxnId="{73225FBF-6547-4128-93AD-FA63864D3D0D}" type="sibTrans">
      <dgm:prSet/>
      <dgm:spPr/>
      <dgm:t>
        <a:bodyPr/>
        <a:lstStyle/>
        <a:p>
          <a:endParaRPr lang="zh-CN" altLang="en-US"/>
        </a:p>
      </dgm:t>
    </dgm:pt>
    <dgm:pt modelId="{DBE2D950-114A-49E3-8DF4-2F5AE34825BF}">
      <dgm:prSet phldr="0" custT="0"/>
      <dgm:spPr/>
      <dgm:t>
        <a:bodyPr vert="horz" wrap="square"/>
        <a:p>
          <a:pPr>
            <a:lnSpc>
              <a:spcPct val="100000"/>
            </a:lnSpc>
            <a:spcBef>
              <a:spcPct val="0"/>
            </a:spcBef>
            <a:spcAft>
              <a:spcPct val="35000"/>
            </a:spcAft>
          </a:pPr>
          <a:r>
            <a:rPr lang="zh-CN">
              <a:solidFill>
                <a:srgbClr val="FFFF00"/>
              </a:solidFill>
            </a:rPr>
            <a:t>纸质档案留存</a:t>
          </a:r>
          <a:r>
            <a:rPr lang="zh-CN" altLang="en-US">
              <a:solidFill>
                <a:srgbClr val="FFFF00"/>
              </a:solidFill>
            </a:rPr>
            <a:t/>
          </a:r>
          <a:endParaRPr lang="zh-CN" altLang="en-US">
            <a:solidFill>
              <a:srgbClr val="FFFF00"/>
            </a:solidFill>
          </a:endParaRPr>
        </a:p>
      </dgm:t>
    </dgm:pt>
    <dgm:pt modelId="{89E9C2AF-4CCC-418E-9B8F-1F387CE698F6}" cxnId="{4CA74D76-0992-4B0C-AA91-8C651D2F0770}" type="parTrans">
      <dgm:prSet/>
      <dgm:spPr/>
    </dgm:pt>
    <dgm:pt modelId="{51CEE056-58EE-4385-8181-8342568125A7}" cxnId="{4CA74D76-0992-4B0C-AA91-8C651D2F0770}" type="sibTrans">
      <dgm:prSet/>
      <dgm:spPr/>
    </dgm:pt>
    <dgm:pt modelId="{AB71FD9A-F73D-4B51-B3E7-DE053418F91A}">
      <dgm:prSet phldrT="[文本]" phldr="0" custT="1"/>
      <dgm:spPr/>
      <dgm:t>
        <a:bodyPr vert="horz" wrap="square"/>
        <a:lstStyle/>
        <a:p>
          <a:pPr>
            <a:lnSpc>
              <a:spcPct val="100000"/>
            </a:lnSpc>
            <a:spcBef>
              <a:spcPct val="0"/>
            </a:spcBef>
            <a:spcAft>
              <a:spcPct val="35000"/>
            </a:spcAft>
          </a:pPr>
          <a:r>
            <a:rPr lang="zh-CN" altLang="en-US" sz="2400">
              <a:solidFill>
                <a:srgbClr val="FF0000"/>
              </a:solidFill>
            </a:rPr>
            <a:t>无纸化后</a:t>
          </a:r>
        </a:p>
      </dgm:t>
    </dgm:pt>
    <dgm:pt modelId="{49832EFD-2DF4-4658-B3AB-26D15C75B3EF}" cxnId="{D881B7C8-27EF-4088-96F7-D7F9CA68E23E}" type="parTrans">
      <dgm:prSet/>
      <dgm:spPr/>
      <dgm:t>
        <a:bodyPr/>
        <a:lstStyle/>
        <a:p>
          <a:endParaRPr lang="zh-CN" altLang="en-US"/>
        </a:p>
      </dgm:t>
    </dgm:pt>
    <dgm:pt modelId="{779C825E-56F5-4ECD-9642-4749E96E4A44}" cxnId="{D881B7C8-27EF-4088-96F7-D7F9CA68E23E}" type="sibTrans">
      <dgm:prSet/>
      <dgm:spPr/>
      <dgm:t>
        <a:bodyPr/>
        <a:lstStyle/>
        <a:p>
          <a:endParaRPr lang="zh-CN" altLang="en-US"/>
        </a:p>
      </dgm:t>
    </dgm:pt>
    <dgm:pt modelId="{C84205E0-9980-447F-B9E7-472B808E5842}">
      <dgm:prSet phldrT="[文本]" phldr="0" custT="1"/>
      <dgm:spPr/>
      <dgm:t>
        <a:bodyPr vert="horz" wrap="square"/>
        <a:p>
          <a:pPr>
            <a:lnSpc>
              <a:spcPct val="100000"/>
            </a:lnSpc>
            <a:spcBef>
              <a:spcPct val="0"/>
            </a:spcBef>
            <a:spcAft>
              <a:spcPct val="35000"/>
            </a:spcAft>
          </a:pPr>
          <a:r>
            <a:rPr lang="zh-CN" altLang="en-US" sz="1800" dirty="0">
              <a:solidFill>
                <a:srgbClr val="FFFF00"/>
              </a:solidFill>
            </a:rPr>
            <a:t>企业在线填报，合同信息大表，上传影像化材料，</a:t>
          </a:r>
          <a:r>
            <a:rPr lang="zh-CN" altLang="en-US" sz="1800" dirty="0">
              <a:solidFill>
                <a:srgbClr val="FFFF00"/>
              </a:solidFill>
              <a:sym typeface="+mn-ea"/>
            </a:rPr>
            <a:t>免于提交纸</a:t>
          </a:r>
          <a:r>
            <a:rPr lang="zh-CN" altLang="en-US" sz="1800" dirty="0" smtClean="0">
              <a:solidFill>
                <a:srgbClr val="FFFF00"/>
              </a:solidFill>
              <a:sym typeface="+mn-ea"/>
            </a:rPr>
            <a:t>质申请材料</a:t>
          </a:r>
          <a:r>
            <a:rPr lang="zh-CN" altLang="en-US" sz="1800" dirty="0" smtClean="0">
              <a:solidFill>
                <a:srgbClr val="FFFF00"/>
              </a:solidFill>
              <a:sym typeface="+mn-ea"/>
            </a:rPr>
            <a:t/>
          </a:r>
          <a:endParaRPr lang="zh-CN" altLang="en-US" sz="1800" dirty="0" smtClean="0">
            <a:solidFill>
              <a:srgbClr val="FFFF00"/>
            </a:solidFill>
            <a:sym typeface="+mn-ea"/>
          </a:endParaRPr>
        </a:p>
      </dgm:t>
    </dgm:pt>
    <dgm:pt modelId="{4530E0F5-C47F-4C11-8926-3025DF970690}" cxnId="{EC5DA047-E183-4FFD-8152-314DF9A0DBF9}" type="parTrans">
      <dgm:prSet/>
      <dgm:spPr/>
      <dgm:t>
        <a:bodyPr/>
        <a:lstStyle/>
        <a:p>
          <a:endParaRPr lang="zh-CN" altLang="en-US"/>
        </a:p>
      </dgm:t>
    </dgm:pt>
    <dgm:pt modelId="{2215A685-DDA7-40C3-8A3D-C3B272248D38}" cxnId="{EC5DA047-E183-4FFD-8152-314DF9A0DBF9}" type="sibTrans">
      <dgm:prSet/>
      <dgm:spPr/>
      <dgm:t>
        <a:bodyPr/>
        <a:lstStyle/>
        <a:p>
          <a:endParaRPr lang="zh-CN" altLang="en-US"/>
        </a:p>
      </dgm:t>
    </dgm:pt>
    <dgm:pt modelId="{0656BC49-1812-45CB-9879-F3A4E116D8B7}">
      <dgm:prSet phldrT="[文本]" phldr="0" custT="1"/>
      <dgm:spPr/>
      <dgm:t>
        <a:bodyPr vert="horz" wrap="square"/>
        <a:p>
          <a:pPr>
            <a:lnSpc>
              <a:spcPct val="100000"/>
            </a:lnSpc>
            <a:spcBef>
              <a:spcPct val="0"/>
            </a:spcBef>
            <a:spcAft>
              <a:spcPct val="35000"/>
            </a:spcAft>
          </a:pPr>
          <a:r>
            <a:rPr lang="zh-CN" altLang="en-US" sz="1800" dirty="0">
              <a:solidFill>
                <a:srgbClr val="FFFF00"/>
              </a:solidFill>
            </a:rPr>
            <a:t>发证机构在线</a:t>
          </a:r>
          <a:r>
            <a:rPr lang="zh-CN" altLang="en-US" sz="1800" dirty="0" smtClean="0">
              <a:solidFill>
                <a:srgbClr val="FFFF00"/>
              </a:solidFill>
            </a:rPr>
            <a:t>审核影像化的申请材料</a:t>
          </a:r>
          <a:r>
            <a:rPr lang="zh-CN" altLang="en-US" sz="1800" dirty="0" smtClean="0">
              <a:solidFill>
                <a:srgbClr val="FFFF00"/>
              </a:solidFill>
            </a:rPr>
            <a:t/>
          </a:r>
          <a:endParaRPr lang="zh-CN" altLang="en-US" sz="1800" dirty="0" smtClean="0">
            <a:solidFill>
              <a:srgbClr val="FFFF00"/>
            </a:solidFill>
          </a:endParaRPr>
        </a:p>
      </dgm:t>
    </dgm:pt>
    <dgm:pt modelId="{43CD9DDC-F958-4452-9962-D96CCEC3043C}" cxnId="{C1DDD35B-92F2-4569-ADCE-0A6FB87A11C5}" type="parTrans">
      <dgm:prSet/>
      <dgm:spPr/>
      <dgm:t>
        <a:bodyPr/>
        <a:lstStyle/>
        <a:p>
          <a:endParaRPr lang="zh-CN" altLang="en-US"/>
        </a:p>
      </dgm:t>
    </dgm:pt>
    <dgm:pt modelId="{31D559F3-6381-4735-8105-C3F03E1FC28B}" cxnId="{C1DDD35B-92F2-4569-ADCE-0A6FB87A11C5}" type="sibTrans">
      <dgm:prSet/>
      <dgm:spPr/>
      <dgm:t>
        <a:bodyPr/>
        <a:lstStyle/>
        <a:p>
          <a:endParaRPr lang="zh-CN" altLang="en-US"/>
        </a:p>
      </dgm:t>
    </dgm:pt>
    <dgm:pt modelId="{62FAB6A1-32F4-44EE-91C5-2B44CFE49F6D}">
      <dgm:prSet phldrT="[文本]" phldr="0" custT="1"/>
      <dgm:spPr/>
      <dgm:t>
        <a:bodyPr vert="horz" wrap="square"/>
        <a:p>
          <a:pPr>
            <a:lnSpc>
              <a:spcPct val="100000"/>
            </a:lnSpc>
            <a:spcBef>
              <a:spcPct val="0"/>
            </a:spcBef>
            <a:spcAft>
              <a:spcPct val="35000"/>
            </a:spcAft>
          </a:pPr>
          <a:r>
            <a:rPr lang="zh-CN" altLang="en-US" sz="1800">
              <a:solidFill>
                <a:srgbClr val="FFFF00"/>
              </a:solidFill>
            </a:rPr>
            <a:t>企业无需领取纸质许可证</a:t>
          </a:r>
          <a:r>
            <a:rPr lang="zh-CN" altLang="en-US" sz="1800">
              <a:solidFill>
                <a:srgbClr val="FFFF00"/>
              </a:solidFill>
            </a:rPr>
            <a:t/>
          </a:r>
          <a:endParaRPr lang="zh-CN" altLang="en-US" sz="1800">
            <a:solidFill>
              <a:srgbClr val="FFFF00"/>
            </a:solidFill>
          </a:endParaRPr>
        </a:p>
      </dgm:t>
    </dgm:pt>
    <dgm:pt modelId="{0E23654A-99ED-48BC-89E9-B69D23085986}" cxnId="{009272D1-AF70-4016-B916-549F206B7E61}" type="parTrans">
      <dgm:prSet/>
      <dgm:spPr/>
      <dgm:t>
        <a:bodyPr/>
        <a:lstStyle/>
        <a:p>
          <a:endParaRPr lang="zh-CN" altLang="en-US"/>
        </a:p>
      </dgm:t>
    </dgm:pt>
    <dgm:pt modelId="{8D041C43-7240-41D0-A545-09E75E1A6F0C}" cxnId="{009272D1-AF70-4016-B916-549F206B7E61}" type="sibTrans">
      <dgm:prSet/>
      <dgm:spPr/>
      <dgm:t>
        <a:bodyPr/>
        <a:lstStyle/>
        <a:p>
          <a:endParaRPr lang="zh-CN" altLang="en-US"/>
        </a:p>
      </dgm:t>
    </dgm:pt>
    <dgm:pt modelId="{6B17A195-F288-48EF-8F0E-78BD9641D8FA}">
      <dgm:prSet phldr="0" custT="1"/>
      <dgm:spPr/>
      <dgm:t>
        <a:bodyPr vert="horz" wrap="square"/>
        <a:p>
          <a:pPr algn="l">
            <a:lnSpc>
              <a:spcPct val="100000"/>
            </a:lnSpc>
            <a:spcBef>
              <a:spcPct val="0"/>
            </a:spcBef>
            <a:spcAft>
              <a:spcPct val="35000"/>
            </a:spcAft>
          </a:pPr>
          <a:r>
            <a:rPr lang="zh-CN" sz="1800" dirty="0">
              <a:solidFill>
                <a:srgbClr val="FFFF00"/>
              </a:solidFill>
            </a:rPr>
            <a:t>海关</a:t>
          </a:r>
          <a:r>
            <a:rPr lang="zh-CN" sz="1800" dirty="0">
              <a:solidFill>
                <a:srgbClr val="FFFF00"/>
              </a:solidFill>
              <a:sym typeface="+mn-ea"/>
            </a:rPr>
            <a:t>以联网核查方式核</a:t>
          </a:r>
          <a:r>
            <a:rPr lang="zh-CN" sz="1800" dirty="0" smtClean="0">
              <a:solidFill>
                <a:srgbClr val="FFFF00"/>
              </a:solidFill>
              <a:sym typeface="+mn-ea"/>
            </a:rPr>
            <a:t>验</a:t>
          </a:r>
          <a:r>
            <a:rPr lang="zh-CN" altLang="en-US" sz="1800" dirty="0" smtClean="0">
              <a:solidFill>
                <a:srgbClr val="FFFF00"/>
              </a:solidFill>
              <a:sym typeface="+mn-ea"/>
            </a:rPr>
            <a:t>电子许可证</a:t>
          </a:r>
          <a:r>
            <a:rPr lang="zh-CN" sz="1800" dirty="0" smtClean="0">
              <a:solidFill>
                <a:srgbClr val="FFFF00"/>
              </a:solidFill>
              <a:sym typeface="+mn-ea"/>
            </a:rPr>
            <a:t>，</a:t>
          </a:r>
          <a:r>
            <a:rPr lang="zh-CN" altLang="en-US" sz="1800" dirty="0" smtClean="0">
              <a:solidFill>
                <a:srgbClr val="FFFF00"/>
              </a:solidFill>
              <a:sym typeface="+mn-ea"/>
            </a:rPr>
            <a:t>不再进行</a:t>
          </a:r>
          <a:r>
            <a:rPr lang="zh-CN" sz="1800" dirty="0" smtClean="0">
              <a:solidFill>
                <a:srgbClr val="FFFF00"/>
              </a:solidFill>
              <a:sym typeface="+mn-ea"/>
            </a:rPr>
            <a:t>纸面</a:t>
          </a:r>
          <a:r>
            <a:rPr lang="zh-CN" sz="1800" dirty="0">
              <a:solidFill>
                <a:srgbClr val="FFFF00"/>
              </a:solidFill>
              <a:sym typeface="+mn-ea"/>
            </a:rPr>
            <a:t>签注</a:t>
          </a:r>
          <a:r>
            <a:rPr lang="zh-CN" sz="1800" dirty="0">
              <a:solidFill>
                <a:srgbClr val="FFFF00"/>
              </a:solidFill>
              <a:sym typeface="+mn-ea"/>
            </a:rPr>
            <a:t/>
          </a:r>
          <a:endParaRPr lang="zh-CN" sz="1800" dirty="0">
            <a:solidFill>
              <a:srgbClr val="FFFF00"/>
            </a:solidFill>
            <a:sym typeface="+mn-ea"/>
          </a:endParaRPr>
        </a:p>
      </dgm:t>
    </dgm:pt>
    <dgm:pt modelId="{94C01543-F6EE-4330-9A5C-26A2CF17E80E}" cxnId="{E92AFC64-3EE3-4C9A-86DD-F06E08441A45}" type="parTrans">
      <dgm:prSet/>
      <dgm:spPr/>
      <dgm:t>
        <a:bodyPr/>
        <a:lstStyle/>
        <a:p>
          <a:endParaRPr lang="zh-CN" altLang="en-US"/>
        </a:p>
      </dgm:t>
    </dgm:pt>
    <dgm:pt modelId="{012D08AA-8229-4463-852A-A9261E47EE2C}" cxnId="{E92AFC64-3EE3-4C9A-86DD-F06E08441A45}" type="sibTrans">
      <dgm:prSet/>
      <dgm:spPr/>
      <dgm:t>
        <a:bodyPr/>
        <a:lstStyle/>
        <a:p>
          <a:endParaRPr lang="zh-CN" altLang="en-US"/>
        </a:p>
      </dgm:t>
    </dgm:pt>
    <dgm:pt modelId="{17ECD0F5-B6CE-4A28-8D71-71772D953458}">
      <dgm:prSet phldr="0" custT="1"/>
      <dgm:spPr/>
      <dgm:t>
        <a:bodyPr vert="horz" wrap="square"/>
        <a:p>
          <a:pPr>
            <a:lnSpc>
              <a:spcPct val="100000"/>
            </a:lnSpc>
            <a:spcBef>
              <a:spcPct val="0"/>
            </a:spcBef>
            <a:spcAft>
              <a:spcPct val="35000"/>
            </a:spcAft>
          </a:pPr>
          <a:r>
            <a:rPr lang="zh-CN" sz="1800">
              <a:solidFill>
                <a:srgbClr val="FFFF00"/>
              </a:solidFill>
            </a:rPr>
            <a:t>留存电子档案</a:t>
          </a:r>
          <a:r>
            <a:rPr lang="zh-CN" sz="1800">
              <a:solidFill>
                <a:srgbClr val="FFFF00"/>
              </a:solidFill>
            </a:rPr>
            <a:t/>
          </a:r>
          <a:endParaRPr lang="zh-CN" sz="1800">
            <a:solidFill>
              <a:srgbClr val="FFFF00"/>
            </a:solidFill>
          </a:endParaRPr>
        </a:p>
      </dgm:t>
    </dgm:pt>
    <dgm:pt modelId="{3DB7A955-7D57-4DAA-ACA4-B322A469870D}" cxnId="{42FA4148-3B70-4B60-A4A4-F33BBFADDFDD}" type="parTrans">
      <dgm:prSet/>
      <dgm:spPr/>
    </dgm:pt>
    <dgm:pt modelId="{21F98490-241C-4D66-A00F-E24281CF7CBA}" cxnId="{42FA4148-3B70-4B60-A4A4-F33BBFADDFDD}" type="sibTrans">
      <dgm:prSet/>
      <dgm:spPr/>
    </dgm:pt>
    <dgm:pt modelId="{E8B683B4-CC9A-4EAF-8AD1-8E9040E4B842}" type="pres">
      <dgm:prSet presAssocID="{35558AF1-0EC6-4D1C-8E90-C05FEAF92E8D}" presName="layout" presStyleCnt="0">
        <dgm:presLayoutVars>
          <dgm:chMax/>
          <dgm:chPref/>
          <dgm:dir/>
          <dgm:resizeHandles/>
        </dgm:presLayoutVars>
      </dgm:prSet>
      <dgm:spPr/>
      <dgm:t>
        <a:bodyPr/>
        <a:lstStyle/>
        <a:p>
          <a:endParaRPr lang="zh-CN" altLang="en-US"/>
        </a:p>
      </dgm:t>
    </dgm:pt>
    <dgm:pt modelId="{AABB63BC-F73A-4675-BF75-863390199BDA}" type="pres">
      <dgm:prSet presAssocID="{DC6E1F64-28AC-4FBA-BF71-E4FE67A82554}" presName="root" presStyleCnt="0">
        <dgm:presLayoutVars>
          <dgm:chMax/>
          <dgm:chPref/>
        </dgm:presLayoutVars>
      </dgm:prSet>
      <dgm:spPr/>
    </dgm:pt>
    <dgm:pt modelId="{E7B329B0-EF90-424C-B358-35857FB7AF7B}" type="pres">
      <dgm:prSet presAssocID="{DC6E1F64-28AC-4FBA-BF71-E4FE67A82554}" presName="rootComposite" presStyleCnt="0">
        <dgm:presLayoutVars/>
      </dgm:prSet>
      <dgm:spPr/>
      <dgm:t>
        <a:bodyPr/>
        <a:lstStyle/>
        <a:p>
          <a:endParaRPr lang="zh-CN" altLang="en-US"/>
        </a:p>
      </dgm:t>
    </dgm:pt>
    <dgm:pt modelId="{B238326A-CFE6-4521-930F-E91E4BFCC0A1}" type="pres">
      <dgm:prSet presAssocID="{DC6E1F64-28AC-4FBA-BF71-E4FE67A82554}" presName="ParentAccent" presStyleLbl="alignNode1" presStyleIdx="0" presStyleCnt="2" custScaleX="22463"/>
      <dgm:spPr>
        <a:solidFill>
          <a:schemeClr val="accent1">
            <a:hueOff val="0"/>
            <a:satOff val="0"/>
            <a:lumOff val="0"/>
            <a:alpha val="0"/>
          </a:schemeClr>
        </a:solidFill>
        <a:ln>
          <a:solidFill>
            <a:schemeClr val="accent1">
              <a:hueOff val="0"/>
              <a:satOff val="0"/>
              <a:lumOff val="0"/>
              <a:alpha val="0"/>
            </a:schemeClr>
          </a:solidFill>
        </a:ln>
      </dgm:spPr>
      <dgm:t>
        <a:bodyPr/>
        <a:lstStyle/>
        <a:p>
          <a:endParaRPr lang="zh-CN" altLang="en-US"/>
        </a:p>
      </dgm:t>
    </dgm:pt>
    <dgm:pt modelId="{64FEA07D-D576-4DAA-B4E9-022B3756F7BB}" type="pres">
      <dgm:prSet presAssocID="{DC6E1F64-28AC-4FBA-BF71-E4FE67A82554}" presName="ParentSmallAccent" presStyleLbl="fgAcc1" presStyleIdx="0" presStyleCnt="2"/>
      <dgm:spPr/>
    </dgm:pt>
    <dgm:pt modelId="{E2515008-CBA9-4AF7-A24C-6922EA5D96FB}" type="pres">
      <dgm:prSet presAssocID="{DC6E1F64-28AC-4FBA-BF71-E4FE67A82554}" presName="Parent" presStyleLbl="revTx" presStyleIdx="0" presStyleCnt="12">
        <dgm:presLayoutVars>
          <dgm:chMax/>
          <dgm:chPref val="4"/>
          <dgm:bulletEnabled val="1"/>
        </dgm:presLayoutVars>
      </dgm:prSet>
      <dgm:spPr/>
      <dgm:t>
        <a:bodyPr/>
        <a:lstStyle/>
        <a:p>
          <a:endParaRPr lang="zh-CN" altLang="en-US"/>
        </a:p>
      </dgm:t>
    </dgm:pt>
    <dgm:pt modelId="{78B66652-052E-403E-9CC2-018F13CD2741}" type="pres">
      <dgm:prSet presAssocID="{DC6E1F64-28AC-4FBA-BF71-E4FE67A82554}" presName="childShape" presStyleCnt="0">
        <dgm:presLayoutVars>
          <dgm:chMax val="0"/>
          <dgm:chPref val="0"/>
        </dgm:presLayoutVars>
      </dgm:prSet>
      <dgm:spPr/>
    </dgm:pt>
    <dgm:pt modelId="{B523B4DF-04A5-4C3F-8739-9FBD04515E87}" type="pres">
      <dgm:prSet presAssocID="{50100B2D-FD03-4254-BB61-EB17139864F2}" presName="childComposite" presStyleCnt="0">
        <dgm:presLayoutVars>
          <dgm:chMax val="0"/>
          <dgm:chPref val="0"/>
        </dgm:presLayoutVars>
      </dgm:prSet>
      <dgm:spPr/>
    </dgm:pt>
    <dgm:pt modelId="{AD84E9CD-AD92-4902-A1EF-4DCCBE5FAD33}" type="pres">
      <dgm:prSet presAssocID="{50100B2D-FD03-4254-BB61-EB17139864F2}" presName="ChildAccent" presStyleLbl="solidFgAcc1" presStyleIdx="0" presStyleCnt="10"/>
      <dgm:spPr/>
    </dgm:pt>
    <dgm:pt modelId="{9AA504EC-521E-4CA2-A0F6-4F147FF601DE}" type="pres">
      <dgm:prSet presAssocID="{50100B2D-FD03-4254-BB61-EB17139864F2}" presName="Child" presStyleLbl="revTx" presStyleIdx="1" presStyleCnt="12">
        <dgm:presLayoutVars>
          <dgm:chMax val="0"/>
          <dgm:chPref val="0"/>
          <dgm:bulletEnabled val="1"/>
        </dgm:presLayoutVars>
      </dgm:prSet>
      <dgm:spPr/>
      <dgm:t>
        <a:bodyPr/>
        <a:lstStyle/>
        <a:p>
          <a:endParaRPr lang="zh-CN" altLang="en-US"/>
        </a:p>
      </dgm:t>
    </dgm:pt>
    <dgm:pt modelId="{9C8524DD-DA69-4234-B276-26C557022C5B}" type="pres">
      <dgm:prSet presAssocID="{91257B91-677F-4091-86A9-DA2E1F096A57}" presName="childComposite" presStyleCnt="0">
        <dgm:presLayoutVars>
          <dgm:chMax val="0"/>
          <dgm:chPref val="0"/>
        </dgm:presLayoutVars>
      </dgm:prSet>
      <dgm:spPr/>
    </dgm:pt>
    <dgm:pt modelId="{9309CEC0-599A-42DF-8AF7-247C32AB562F}" type="pres">
      <dgm:prSet presAssocID="{91257B91-677F-4091-86A9-DA2E1F096A57}" presName="ChildAccent" presStyleLbl="solidFgAcc1" presStyleIdx="1" presStyleCnt="10"/>
      <dgm:spPr/>
    </dgm:pt>
    <dgm:pt modelId="{8C7EE341-F956-4B32-9FDC-51A19A54C5B7}" type="pres">
      <dgm:prSet presAssocID="{91257B91-677F-4091-86A9-DA2E1F096A57}" presName="Child" presStyleLbl="revTx" presStyleIdx="2" presStyleCnt="12">
        <dgm:presLayoutVars>
          <dgm:chMax val="0"/>
          <dgm:chPref val="0"/>
          <dgm:bulletEnabled val="1"/>
        </dgm:presLayoutVars>
      </dgm:prSet>
      <dgm:spPr/>
      <dgm:t>
        <a:bodyPr/>
        <a:lstStyle/>
        <a:p>
          <a:endParaRPr lang="zh-CN" altLang="en-US"/>
        </a:p>
      </dgm:t>
    </dgm:pt>
    <dgm:pt modelId="{C8092317-E3FC-4026-987E-59FEB87E7BB5}" type="pres">
      <dgm:prSet presAssocID="{E3A00837-F571-4D38-9C2F-AADCCC20CEE6}" presName="childComposite" presStyleCnt="0">
        <dgm:presLayoutVars>
          <dgm:chMax val="0"/>
          <dgm:chPref val="0"/>
        </dgm:presLayoutVars>
      </dgm:prSet>
      <dgm:spPr/>
    </dgm:pt>
    <dgm:pt modelId="{2B4660B8-0D83-4BA4-952F-B3839E7AA1BD}" type="pres">
      <dgm:prSet presAssocID="{E3A00837-F571-4D38-9C2F-AADCCC20CEE6}" presName="ChildAccent" presStyleLbl="solidFgAcc1" presStyleIdx="2" presStyleCnt="10"/>
      <dgm:spPr/>
    </dgm:pt>
    <dgm:pt modelId="{98864C97-3AF5-4B97-89C2-E64316F053C6}" type="pres">
      <dgm:prSet presAssocID="{E3A00837-F571-4D38-9C2F-AADCCC20CEE6}" presName="Child" presStyleLbl="revTx" presStyleIdx="3" presStyleCnt="12">
        <dgm:presLayoutVars>
          <dgm:chMax val="0"/>
          <dgm:chPref val="0"/>
          <dgm:bulletEnabled val="1"/>
        </dgm:presLayoutVars>
      </dgm:prSet>
      <dgm:spPr/>
      <dgm:t>
        <a:bodyPr/>
        <a:lstStyle/>
        <a:p>
          <a:endParaRPr lang="zh-CN" altLang="en-US"/>
        </a:p>
      </dgm:t>
    </dgm:pt>
    <dgm:pt modelId="{B45D7E9E-1D68-48A7-8F76-0FB0D3BD0962}" type="pres">
      <dgm:prSet presAssocID="{DD0DC0DB-4DAD-4466-B670-AAAE94AE72E7}" presName="childComposite" presStyleCnt="0">
        <dgm:presLayoutVars>
          <dgm:chMax val="0"/>
          <dgm:chPref val="0"/>
        </dgm:presLayoutVars>
      </dgm:prSet>
      <dgm:spPr/>
    </dgm:pt>
    <dgm:pt modelId="{461610F2-BAA7-4657-946B-AFC9B63CC568}" type="pres">
      <dgm:prSet presAssocID="{DD0DC0DB-4DAD-4466-B670-AAAE94AE72E7}" presName="ChildAccent" presStyleLbl="solidFgAcc1" presStyleIdx="3" presStyleCnt="10"/>
      <dgm:spPr/>
    </dgm:pt>
    <dgm:pt modelId="{4DEB2C09-FA9D-4901-8ECD-AAAC7E6DBF58}" type="pres">
      <dgm:prSet presAssocID="{DD0DC0DB-4DAD-4466-B670-AAAE94AE72E7}" presName="Child" presStyleLbl="revTx" presStyleIdx="4" presStyleCnt="12">
        <dgm:presLayoutVars>
          <dgm:chMax val="0"/>
          <dgm:chPref val="0"/>
          <dgm:bulletEnabled val="1"/>
        </dgm:presLayoutVars>
      </dgm:prSet>
      <dgm:spPr/>
      <dgm:t>
        <a:bodyPr/>
        <a:lstStyle/>
        <a:p>
          <a:endParaRPr lang="zh-CN" altLang="en-US"/>
        </a:p>
      </dgm:t>
    </dgm:pt>
    <dgm:pt modelId="{16C5B0F3-842A-46E7-A932-653FFA6D4225}" type="pres">
      <dgm:prSet presAssocID="{DBE2D950-114A-49E3-8DF4-2F5AE34825BF}" presName="childComposite" presStyleCnt="0">
        <dgm:presLayoutVars>
          <dgm:chMax val="0"/>
          <dgm:chPref val="0"/>
        </dgm:presLayoutVars>
      </dgm:prSet>
      <dgm:spPr/>
    </dgm:pt>
    <dgm:pt modelId="{0D7E98D3-89A7-4E4F-9336-D94839AF94B4}" type="pres">
      <dgm:prSet presAssocID="{DBE2D950-114A-49E3-8DF4-2F5AE34825BF}" presName="ChildAccent" presStyleLbl="solidFgAcc1" presStyleIdx="4" presStyleCnt="10"/>
      <dgm:spPr/>
    </dgm:pt>
    <dgm:pt modelId="{1DFECBBD-8B19-4EE3-997A-4786153C7EBF}" type="pres">
      <dgm:prSet presAssocID="{DBE2D950-114A-49E3-8DF4-2F5AE34825BF}" presName="Child" presStyleLbl="revTx" presStyleIdx="5" presStyleCnt="12">
        <dgm:presLayoutVars>
          <dgm:chMax val="0"/>
          <dgm:chPref val="0"/>
          <dgm:bulletEnabled val="1"/>
        </dgm:presLayoutVars>
      </dgm:prSet>
      <dgm:spPr/>
    </dgm:pt>
    <dgm:pt modelId="{FFC1A045-8AB1-4DC0-A80E-EBD7CAFE66CE}" type="pres">
      <dgm:prSet presAssocID="{AB71FD9A-F73D-4B51-B3E7-DE053418F91A}" presName="root" presStyleCnt="0">
        <dgm:presLayoutVars>
          <dgm:chMax/>
          <dgm:chPref/>
        </dgm:presLayoutVars>
      </dgm:prSet>
      <dgm:spPr/>
    </dgm:pt>
    <dgm:pt modelId="{F8D12FC8-36F1-4B14-A8D0-B41534B6D825}" type="pres">
      <dgm:prSet presAssocID="{AB71FD9A-F73D-4B51-B3E7-DE053418F91A}" presName="rootComposite" presStyleCnt="0">
        <dgm:presLayoutVars/>
      </dgm:prSet>
      <dgm:spPr/>
      <dgm:t>
        <a:bodyPr/>
        <a:lstStyle/>
        <a:p>
          <a:endParaRPr lang="zh-CN" altLang="en-US"/>
        </a:p>
      </dgm:t>
    </dgm:pt>
    <dgm:pt modelId="{4883A32C-FB6D-4470-834B-A0D0B519B6E8}" type="pres">
      <dgm:prSet presAssocID="{AB71FD9A-F73D-4B51-B3E7-DE053418F91A}" presName="ParentAccent" presStyleLbl="alignNode1" presStyleIdx="1" presStyleCnt="2"/>
      <dgm:spPr>
        <a:solidFill>
          <a:schemeClr val="accent1">
            <a:hueOff val="0"/>
            <a:satOff val="0"/>
            <a:lumOff val="0"/>
            <a:alpha val="0"/>
          </a:schemeClr>
        </a:solidFill>
        <a:ln>
          <a:solidFill>
            <a:schemeClr val="accent1">
              <a:hueOff val="0"/>
              <a:satOff val="0"/>
              <a:lumOff val="0"/>
              <a:alpha val="0"/>
            </a:schemeClr>
          </a:solidFill>
        </a:ln>
      </dgm:spPr>
      <dgm:t>
        <a:bodyPr/>
        <a:lstStyle/>
        <a:p>
          <a:endParaRPr lang="zh-CN" altLang="en-US"/>
        </a:p>
      </dgm:t>
    </dgm:pt>
    <dgm:pt modelId="{16272331-F376-4F78-9E72-6620FFE1EEC3}" type="pres">
      <dgm:prSet presAssocID="{AB71FD9A-F73D-4B51-B3E7-DE053418F91A}" presName="ParentSmallAccent" presStyleLbl="fgAcc1" presStyleIdx="1" presStyleCnt="2"/>
      <dgm:spPr/>
    </dgm:pt>
    <dgm:pt modelId="{D42EB80D-978D-4E33-A14B-3612F1F0EC16}" type="pres">
      <dgm:prSet presAssocID="{AB71FD9A-F73D-4B51-B3E7-DE053418F91A}" presName="Parent" presStyleLbl="revTx" presStyleIdx="6" presStyleCnt="12">
        <dgm:presLayoutVars>
          <dgm:chMax/>
          <dgm:chPref val="4"/>
          <dgm:bulletEnabled val="1"/>
        </dgm:presLayoutVars>
      </dgm:prSet>
      <dgm:spPr/>
      <dgm:t>
        <a:bodyPr/>
        <a:lstStyle/>
        <a:p>
          <a:endParaRPr lang="zh-CN" altLang="en-US"/>
        </a:p>
      </dgm:t>
    </dgm:pt>
    <dgm:pt modelId="{578214DC-1BB7-4BA1-A6D6-E846C9C25F6B}" type="pres">
      <dgm:prSet presAssocID="{AB71FD9A-F73D-4B51-B3E7-DE053418F91A}" presName="childShape" presStyleCnt="0">
        <dgm:presLayoutVars>
          <dgm:chMax val="0"/>
          <dgm:chPref val="0"/>
        </dgm:presLayoutVars>
      </dgm:prSet>
      <dgm:spPr/>
    </dgm:pt>
    <dgm:pt modelId="{10DED540-3595-43ED-9E4B-5934EBBE357C}" type="pres">
      <dgm:prSet presAssocID="{C84205E0-9980-447F-B9E7-472B808E5842}" presName="childComposite" presStyleCnt="0">
        <dgm:presLayoutVars>
          <dgm:chMax val="0"/>
          <dgm:chPref val="0"/>
        </dgm:presLayoutVars>
      </dgm:prSet>
      <dgm:spPr/>
    </dgm:pt>
    <dgm:pt modelId="{6B4C860A-DBDB-4F25-AEE7-078D55D197F8}" type="pres">
      <dgm:prSet presAssocID="{C84205E0-9980-447F-B9E7-472B808E5842}" presName="ChildAccent" presStyleLbl="solidFgAcc1" presStyleIdx="5" presStyleCnt="10"/>
      <dgm:spPr/>
    </dgm:pt>
    <dgm:pt modelId="{54539F7E-C594-4A33-A548-FC053A5E74C0}" type="pres">
      <dgm:prSet presAssocID="{C84205E0-9980-447F-B9E7-472B808E5842}" presName="Child" presStyleLbl="revTx" presStyleIdx="7" presStyleCnt="12">
        <dgm:presLayoutVars>
          <dgm:chMax val="0"/>
          <dgm:chPref val="0"/>
          <dgm:bulletEnabled val="1"/>
        </dgm:presLayoutVars>
      </dgm:prSet>
      <dgm:spPr/>
      <dgm:t>
        <a:bodyPr/>
        <a:lstStyle/>
        <a:p>
          <a:endParaRPr lang="zh-CN" altLang="en-US"/>
        </a:p>
      </dgm:t>
    </dgm:pt>
    <dgm:pt modelId="{3015F0F5-1EFB-46C8-9A7D-A0E002016A95}" type="pres">
      <dgm:prSet presAssocID="{0656BC49-1812-45CB-9879-F3A4E116D8B7}" presName="childComposite" presStyleCnt="0">
        <dgm:presLayoutVars>
          <dgm:chMax val="0"/>
          <dgm:chPref val="0"/>
        </dgm:presLayoutVars>
      </dgm:prSet>
      <dgm:spPr/>
    </dgm:pt>
    <dgm:pt modelId="{E2D49713-C487-4217-897C-F1AC5452D8AE}" type="pres">
      <dgm:prSet presAssocID="{0656BC49-1812-45CB-9879-F3A4E116D8B7}" presName="ChildAccent" presStyleLbl="solidFgAcc1" presStyleIdx="6" presStyleCnt="10"/>
      <dgm:spPr/>
    </dgm:pt>
    <dgm:pt modelId="{C8B4A2BD-9153-4BF1-97C2-56D067BD9B4D}" type="pres">
      <dgm:prSet presAssocID="{0656BC49-1812-45CB-9879-F3A4E116D8B7}" presName="Child" presStyleLbl="revTx" presStyleIdx="8" presStyleCnt="12">
        <dgm:presLayoutVars>
          <dgm:chMax val="0"/>
          <dgm:chPref val="0"/>
          <dgm:bulletEnabled val="1"/>
        </dgm:presLayoutVars>
      </dgm:prSet>
      <dgm:spPr/>
      <dgm:t>
        <a:bodyPr/>
        <a:lstStyle/>
        <a:p>
          <a:endParaRPr lang="zh-CN" altLang="en-US"/>
        </a:p>
      </dgm:t>
    </dgm:pt>
    <dgm:pt modelId="{46A112DC-C0E7-4B5E-93B2-6829EBAB00C7}" type="pres">
      <dgm:prSet presAssocID="{62FAB6A1-32F4-44EE-91C5-2B44CFE49F6D}" presName="childComposite" presStyleCnt="0">
        <dgm:presLayoutVars>
          <dgm:chMax val="0"/>
          <dgm:chPref val="0"/>
        </dgm:presLayoutVars>
      </dgm:prSet>
      <dgm:spPr/>
    </dgm:pt>
    <dgm:pt modelId="{86D5968F-5D14-425C-BC01-D9BACC060D2B}" type="pres">
      <dgm:prSet presAssocID="{62FAB6A1-32F4-44EE-91C5-2B44CFE49F6D}" presName="ChildAccent" presStyleLbl="solidFgAcc1" presStyleIdx="7" presStyleCnt="10"/>
      <dgm:spPr/>
    </dgm:pt>
    <dgm:pt modelId="{43EAE0DB-A52C-41DB-8B6A-88727B61E0E2}" type="pres">
      <dgm:prSet presAssocID="{62FAB6A1-32F4-44EE-91C5-2B44CFE49F6D}" presName="Child" presStyleLbl="revTx" presStyleIdx="9" presStyleCnt="12">
        <dgm:presLayoutVars>
          <dgm:chMax val="0"/>
          <dgm:chPref val="0"/>
          <dgm:bulletEnabled val="1"/>
        </dgm:presLayoutVars>
      </dgm:prSet>
      <dgm:spPr/>
      <dgm:t>
        <a:bodyPr/>
        <a:lstStyle/>
        <a:p>
          <a:endParaRPr lang="zh-CN" altLang="en-US"/>
        </a:p>
      </dgm:t>
    </dgm:pt>
    <dgm:pt modelId="{4A0B0F1C-2163-4117-8043-A88F2C0B40DC}" type="pres">
      <dgm:prSet presAssocID="{6B17A195-F288-48EF-8F0E-78BD9641D8FA}" presName="childComposite" presStyleCnt="0">
        <dgm:presLayoutVars>
          <dgm:chMax val="0"/>
          <dgm:chPref val="0"/>
        </dgm:presLayoutVars>
      </dgm:prSet>
      <dgm:spPr/>
    </dgm:pt>
    <dgm:pt modelId="{79414737-ADA4-4207-A7FD-EAB380EF3EEF}" type="pres">
      <dgm:prSet presAssocID="{6B17A195-F288-48EF-8F0E-78BD9641D8FA}" presName="ChildAccent" presStyleLbl="solidFgAcc1" presStyleIdx="8" presStyleCnt="10"/>
      <dgm:spPr/>
    </dgm:pt>
    <dgm:pt modelId="{9490B284-2052-49BE-96B9-4FE93702CDD5}" type="pres">
      <dgm:prSet presAssocID="{6B17A195-F288-48EF-8F0E-78BD9641D8FA}" presName="Child" presStyleLbl="revTx" presStyleIdx="10" presStyleCnt="12">
        <dgm:presLayoutVars>
          <dgm:chMax val="0"/>
          <dgm:chPref val="0"/>
          <dgm:bulletEnabled val="1"/>
        </dgm:presLayoutVars>
      </dgm:prSet>
      <dgm:spPr/>
      <dgm:t>
        <a:bodyPr/>
        <a:lstStyle/>
        <a:p>
          <a:endParaRPr lang="zh-CN" altLang="en-US"/>
        </a:p>
      </dgm:t>
    </dgm:pt>
    <dgm:pt modelId="{47A38F21-16EA-4112-A3E3-4C68DBFD6043}" type="pres">
      <dgm:prSet presAssocID="{17ECD0F5-B6CE-4A28-8D71-71772D953458}" presName="childComposite" presStyleCnt="0">
        <dgm:presLayoutVars>
          <dgm:chMax val="0"/>
          <dgm:chPref val="0"/>
        </dgm:presLayoutVars>
      </dgm:prSet>
      <dgm:spPr/>
    </dgm:pt>
    <dgm:pt modelId="{5A952A6F-74E7-4388-9D6B-34A73FCED154}" type="pres">
      <dgm:prSet presAssocID="{17ECD0F5-B6CE-4A28-8D71-71772D953458}" presName="ChildAccent" presStyleLbl="solidFgAcc1" presStyleIdx="9" presStyleCnt="10"/>
      <dgm:spPr/>
    </dgm:pt>
    <dgm:pt modelId="{411608B4-DF00-4831-BD92-86CE76286E29}" type="pres">
      <dgm:prSet presAssocID="{17ECD0F5-B6CE-4A28-8D71-71772D953458}" presName="Child" presStyleLbl="revTx" presStyleIdx="11" presStyleCnt="12">
        <dgm:presLayoutVars>
          <dgm:chMax val="0"/>
          <dgm:chPref val="0"/>
          <dgm:bulletEnabled val="1"/>
        </dgm:presLayoutVars>
      </dgm:prSet>
      <dgm:spPr/>
    </dgm:pt>
  </dgm:ptLst>
  <dgm:cxnLst>
    <dgm:cxn modelId="{D553C1A2-5EA4-4D86-AC1B-DCA96DE2B707}" srcId="{35558AF1-0EC6-4D1C-8E90-C05FEAF92E8D}" destId="{DC6E1F64-28AC-4FBA-BF71-E4FE67A82554}" srcOrd="0" destOrd="0" parTransId="{DE25C55C-752C-4362-BF61-CB44F864000F}" sibTransId="{0DED925F-D899-478B-8059-E861EF746843}"/>
    <dgm:cxn modelId="{B4DD950E-5DCD-4CAB-A309-8C7B4A37A892}" srcId="{DC6E1F64-28AC-4FBA-BF71-E4FE67A82554}" destId="{50100B2D-FD03-4254-BB61-EB17139864F2}" srcOrd="0" destOrd="0" parTransId="{8504DA07-4D85-4E24-8B6B-CA57A43435EF}" sibTransId="{ECEAA7F9-203F-407C-A7DF-76C9E1ECD158}"/>
    <dgm:cxn modelId="{A2ACC224-A9C7-436C-8C11-21340AD602D1}" srcId="{DC6E1F64-28AC-4FBA-BF71-E4FE67A82554}" destId="{91257B91-677F-4091-86A9-DA2E1F096A57}" srcOrd="1" destOrd="0" parTransId="{185DE02B-F7F9-42DD-B0D2-49A497F29579}" sibTransId="{BAAC09E0-365B-4A44-B632-9E71760EE119}"/>
    <dgm:cxn modelId="{D80ADF06-034F-43DA-AFBA-EE5966401CB9}" srcId="{DC6E1F64-28AC-4FBA-BF71-E4FE67A82554}" destId="{E3A00837-F571-4D38-9C2F-AADCCC20CEE6}" srcOrd="2" destOrd="0" parTransId="{949C179C-450D-4F83-A8E0-E59CE7B5E2CF}" sibTransId="{65425625-C236-4778-9377-8CE5BCFEC5DC}"/>
    <dgm:cxn modelId="{73225FBF-6547-4128-93AD-FA63864D3D0D}" srcId="{DC6E1F64-28AC-4FBA-BF71-E4FE67A82554}" destId="{DD0DC0DB-4DAD-4466-B670-AAAE94AE72E7}" srcOrd="3" destOrd="0" parTransId="{79EA0816-EC23-40E4-9CE5-9EA231097B6E}" sibTransId="{53DF0E4C-9646-447D-AD8E-6A2D8D330EA5}"/>
    <dgm:cxn modelId="{4CA74D76-0992-4B0C-AA91-8C651D2F0770}" srcId="{DC6E1F64-28AC-4FBA-BF71-E4FE67A82554}" destId="{DBE2D950-114A-49E3-8DF4-2F5AE34825BF}" srcOrd="4" destOrd="0" parTransId="{89E9C2AF-4CCC-418E-9B8F-1F387CE698F6}" sibTransId="{51CEE056-58EE-4385-8181-8342568125A7}"/>
    <dgm:cxn modelId="{D881B7C8-27EF-4088-96F7-D7F9CA68E23E}" srcId="{35558AF1-0EC6-4D1C-8E90-C05FEAF92E8D}" destId="{AB71FD9A-F73D-4B51-B3E7-DE053418F91A}" srcOrd="1" destOrd="0" parTransId="{49832EFD-2DF4-4658-B3AB-26D15C75B3EF}" sibTransId="{779C825E-56F5-4ECD-9642-4749E96E4A44}"/>
    <dgm:cxn modelId="{EC5DA047-E183-4FFD-8152-314DF9A0DBF9}" srcId="{AB71FD9A-F73D-4B51-B3E7-DE053418F91A}" destId="{C84205E0-9980-447F-B9E7-472B808E5842}" srcOrd="0" destOrd="1" parTransId="{4530E0F5-C47F-4C11-8926-3025DF970690}" sibTransId="{2215A685-DDA7-40C3-8A3D-C3B272248D38}"/>
    <dgm:cxn modelId="{C1DDD35B-92F2-4569-ADCE-0A6FB87A11C5}" srcId="{AB71FD9A-F73D-4B51-B3E7-DE053418F91A}" destId="{0656BC49-1812-45CB-9879-F3A4E116D8B7}" srcOrd="1" destOrd="1" parTransId="{43CD9DDC-F958-4452-9962-D96CCEC3043C}" sibTransId="{31D559F3-6381-4735-8105-C3F03E1FC28B}"/>
    <dgm:cxn modelId="{009272D1-AF70-4016-B916-549F206B7E61}" srcId="{AB71FD9A-F73D-4B51-B3E7-DE053418F91A}" destId="{62FAB6A1-32F4-44EE-91C5-2B44CFE49F6D}" srcOrd="2" destOrd="1" parTransId="{0E23654A-99ED-48BC-89E9-B69D23085986}" sibTransId="{8D041C43-7240-41D0-A545-09E75E1A6F0C}"/>
    <dgm:cxn modelId="{E92AFC64-3EE3-4C9A-86DD-F06E08441A45}" srcId="{AB71FD9A-F73D-4B51-B3E7-DE053418F91A}" destId="{6B17A195-F288-48EF-8F0E-78BD9641D8FA}" srcOrd="3" destOrd="1" parTransId="{94C01543-F6EE-4330-9A5C-26A2CF17E80E}" sibTransId="{012D08AA-8229-4463-852A-A9261E47EE2C}"/>
    <dgm:cxn modelId="{42FA4148-3B70-4B60-A4A4-F33BBFADDFDD}" srcId="{AB71FD9A-F73D-4B51-B3E7-DE053418F91A}" destId="{17ECD0F5-B6CE-4A28-8D71-71772D953458}" srcOrd="4" destOrd="1" parTransId="{3DB7A955-7D57-4DAA-ACA4-B322A469870D}" sibTransId="{21F98490-241C-4D66-A00F-E24281CF7CBA}"/>
    <dgm:cxn modelId="{89C26852-C56E-48CD-B0F5-2BB5447A568A}" type="presOf" srcId="{35558AF1-0EC6-4D1C-8E90-C05FEAF92E8D}" destId="{E8B683B4-CC9A-4EAF-8AD1-8E9040E4B842}" srcOrd="0" destOrd="0" presId="urn:microsoft.com/office/officeart/2008/layout/SquareAccentList#1"/>
    <dgm:cxn modelId="{B092D2B7-8D4A-486D-8793-3C2D173B4C16}" type="presParOf" srcId="{E8B683B4-CC9A-4EAF-8AD1-8E9040E4B842}" destId="{AABB63BC-F73A-4675-BF75-863390199BDA}" srcOrd="0" destOrd="0" presId="urn:microsoft.com/office/officeart/2008/layout/SquareAccentList#1"/>
    <dgm:cxn modelId="{C77FB37B-DA8E-4A4E-A5C8-9A421171D8B4}" type="presParOf" srcId="{AABB63BC-F73A-4675-BF75-863390199BDA}" destId="{E7B329B0-EF90-424C-B358-35857FB7AF7B}" srcOrd="0" destOrd="0" presId="urn:microsoft.com/office/officeart/2008/layout/SquareAccentList#1"/>
    <dgm:cxn modelId="{A909B040-BDFD-4755-81A4-6BFE7DD0EE35}" type="presOf" srcId="{DC6E1F64-28AC-4FBA-BF71-E4FE67A82554}" destId="{E7B329B0-EF90-424C-B358-35857FB7AF7B}" srcOrd="0" destOrd="0" presId="urn:microsoft.com/office/officeart/2008/layout/SquareAccentList#1"/>
    <dgm:cxn modelId="{D7F288C4-F3B3-4591-8740-06A3205466AC}" type="presParOf" srcId="{E7B329B0-EF90-424C-B358-35857FB7AF7B}" destId="{B238326A-CFE6-4521-930F-E91E4BFCC0A1}" srcOrd="0" destOrd="0" presId="urn:microsoft.com/office/officeart/2008/layout/SquareAccentList#1"/>
    <dgm:cxn modelId="{2DA7AE12-8FCD-4C86-9465-F74B5799FD35}" type="presParOf" srcId="{E7B329B0-EF90-424C-B358-35857FB7AF7B}" destId="{64FEA07D-D576-4DAA-B4E9-022B3756F7BB}" srcOrd="1" destOrd="0" presId="urn:microsoft.com/office/officeart/2008/layout/SquareAccentList#1"/>
    <dgm:cxn modelId="{DA02B7E7-45F3-45A8-86E3-6788C0B6C4D1}" type="presParOf" srcId="{E7B329B0-EF90-424C-B358-35857FB7AF7B}" destId="{E2515008-CBA9-4AF7-A24C-6922EA5D96FB}" srcOrd="2" destOrd="0" presId="urn:microsoft.com/office/officeart/2008/layout/SquareAccentList#1"/>
    <dgm:cxn modelId="{46AF74EE-68DB-4EEB-80D3-66433662602B}" type="presOf" srcId="{DC6E1F64-28AC-4FBA-BF71-E4FE67A82554}" destId="{E2515008-CBA9-4AF7-A24C-6922EA5D96FB}" srcOrd="0" destOrd="0" presId="urn:microsoft.com/office/officeart/2008/layout/SquareAccentList#1"/>
    <dgm:cxn modelId="{DF3F30A2-B5B6-4A48-B546-711304A6B0B5}" type="presParOf" srcId="{AABB63BC-F73A-4675-BF75-863390199BDA}" destId="{78B66652-052E-403E-9CC2-018F13CD2741}" srcOrd="1" destOrd="0" presId="urn:microsoft.com/office/officeart/2008/layout/SquareAccentList#1"/>
    <dgm:cxn modelId="{63EA4688-A7F2-48E8-A87B-73464DFC8D19}" type="presParOf" srcId="{78B66652-052E-403E-9CC2-018F13CD2741}" destId="{B523B4DF-04A5-4C3F-8739-9FBD04515E87}" srcOrd="0" destOrd="1" presId="urn:microsoft.com/office/officeart/2008/layout/SquareAccentList#1"/>
    <dgm:cxn modelId="{B3FCCF69-AB45-49CA-BFB8-CF2F552AA8D4}" type="presParOf" srcId="{B523B4DF-04A5-4C3F-8739-9FBD04515E87}" destId="{AD84E9CD-AD92-4902-A1EF-4DCCBE5FAD33}" srcOrd="0" destOrd="0" presId="urn:microsoft.com/office/officeart/2008/layout/SquareAccentList#1"/>
    <dgm:cxn modelId="{E2F9A199-61E7-4778-90CB-C379AA7DF4AA}" type="presParOf" srcId="{B523B4DF-04A5-4C3F-8739-9FBD04515E87}" destId="{9AA504EC-521E-4CA2-A0F6-4F147FF601DE}" srcOrd="1" destOrd="0" presId="urn:microsoft.com/office/officeart/2008/layout/SquareAccentList#1"/>
    <dgm:cxn modelId="{A3552A5C-3A29-4F3E-ACAD-08378598409E}" type="presOf" srcId="{50100B2D-FD03-4254-BB61-EB17139864F2}" destId="{9AA504EC-521E-4CA2-A0F6-4F147FF601DE}" srcOrd="0" destOrd="0" presId="urn:microsoft.com/office/officeart/2008/layout/SquareAccentList#1"/>
    <dgm:cxn modelId="{B1E9CE5A-F178-4636-8D7A-939FA0FB1473}" type="presParOf" srcId="{78B66652-052E-403E-9CC2-018F13CD2741}" destId="{9C8524DD-DA69-4234-B276-26C557022C5B}" srcOrd="1" destOrd="1" presId="urn:microsoft.com/office/officeart/2008/layout/SquareAccentList#1"/>
    <dgm:cxn modelId="{D84ECE5F-C112-446F-ADFF-A3ED66FF0413}" type="presParOf" srcId="{9C8524DD-DA69-4234-B276-26C557022C5B}" destId="{9309CEC0-599A-42DF-8AF7-247C32AB562F}" srcOrd="0" destOrd="1" presId="urn:microsoft.com/office/officeart/2008/layout/SquareAccentList#1"/>
    <dgm:cxn modelId="{04302A01-6C67-4493-AE3E-6D1CC629EA6D}" type="presParOf" srcId="{9C8524DD-DA69-4234-B276-26C557022C5B}" destId="{8C7EE341-F956-4B32-9FDC-51A19A54C5B7}" srcOrd="1" destOrd="1" presId="urn:microsoft.com/office/officeart/2008/layout/SquareAccentList#1"/>
    <dgm:cxn modelId="{894CB7FA-2416-475B-8E86-D8E3B58CC08B}" type="presOf" srcId="{91257B91-677F-4091-86A9-DA2E1F096A57}" destId="{8C7EE341-F956-4B32-9FDC-51A19A54C5B7}" srcOrd="0" destOrd="0" presId="urn:microsoft.com/office/officeart/2008/layout/SquareAccentList#1"/>
    <dgm:cxn modelId="{FFD82D50-6506-4328-A189-FEC39DFA3ABA}" type="presParOf" srcId="{78B66652-052E-403E-9CC2-018F13CD2741}" destId="{C8092317-E3FC-4026-987E-59FEB87E7BB5}" srcOrd="2" destOrd="1" presId="urn:microsoft.com/office/officeart/2008/layout/SquareAccentList#1"/>
    <dgm:cxn modelId="{3A153F91-4696-4006-9C9E-96D57E018D28}" type="presParOf" srcId="{C8092317-E3FC-4026-987E-59FEB87E7BB5}" destId="{2B4660B8-0D83-4BA4-952F-B3839E7AA1BD}" srcOrd="0" destOrd="2" presId="urn:microsoft.com/office/officeart/2008/layout/SquareAccentList#1"/>
    <dgm:cxn modelId="{ADEC15D6-AECB-4FE3-B048-2D9EDE58A17A}" type="presParOf" srcId="{C8092317-E3FC-4026-987E-59FEB87E7BB5}" destId="{98864C97-3AF5-4B97-89C2-E64316F053C6}" srcOrd="1" destOrd="2" presId="urn:microsoft.com/office/officeart/2008/layout/SquareAccentList#1"/>
    <dgm:cxn modelId="{F05C7DAF-838F-40F3-8C43-B2D5B494E9BA}" type="presOf" srcId="{E3A00837-F571-4D38-9C2F-AADCCC20CEE6}" destId="{98864C97-3AF5-4B97-89C2-E64316F053C6}" srcOrd="0" destOrd="0" presId="urn:microsoft.com/office/officeart/2008/layout/SquareAccentList#1"/>
    <dgm:cxn modelId="{D1FF6086-E3EA-4970-96F8-702A947FA076}" type="presParOf" srcId="{78B66652-052E-403E-9CC2-018F13CD2741}" destId="{B45D7E9E-1D68-48A7-8F76-0FB0D3BD0962}" srcOrd="3" destOrd="1" presId="urn:microsoft.com/office/officeart/2008/layout/SquareAccentList#1"/>
    <dgm:cxn modelId="{AEEBC921-50A6-43E2-9C44-900AE43C47BE}" type="presParOf" srcId="{B45D7E9E-1D68-48A7-8F76-0FB0D3BD0962}" destId="{461610F2-BAA7-4657-946B-AFC9B63CC568}" srcOrd="0" destOrd="3" presId="urn:microsoft.com/office/officeart/2008/layout/SquareAccentList#1"/>
    <dgm:cxn modelId="{04714E2B-11EF-4F65-86D4-9C8C6A89E630}" type="presParOf" srcId="{B45D7E9E-1D68-48A7-8F76-0FB0D3BD0962}" destId="{4DEB2C09-FA9D-4901-8ECD-AAAC7E6DBF58}" srcOrd="1" destOrd="3" presId="urn:microsoft.com/office/officeart/2008/layout/SquareAccentList#1"/>
    <dgm:cxn modelId="{C0ACCF56-5F30-43F2-B611-4B758ED9462C}" type="presOf" srcId="{DD0DC0DB-4DAD-4466-B670-AAAE94AE72E7}" destId="{4DEB2C09-FA9D-4901-8ECD-AAAC7E6DBF58}" srcOrd="0" destOrd="0" presId="urn:microsoft.com/office/officeart/2008/layout/SquareAccentList#1"/>
    <dgm:cxn modelId="{F639523A-B4F2-451B-A156-8550BA2DE229}" type="presParOf" srcId="{78B66652-052E-403E-9CC2-018F13CD2741}" destId="{16C5B0F3-842A-46E7-A932-653FFA6D4225}" srcOrd="4" destOrd="1" presId="urn:microsoft.com/office/officeart/2008/layout/SquareAccentList#1"/>
    <dgm:cxn modelId="{867BEC37-AD45-4E38-82F3-FB5790836BA6}" type="presParOf" srcId="{16C5B0F3-842A-46E7-A932-653FFA6D4225}" destId="{0D7E98D3-89A7-4E4F-9336-D94839AF94B4}" srcOrd="0" destOrd="4" presId="urn:microsoft.com/office/officeart/2008/layout/SquareAccentList#1"/>
    <dgm:cxn modelId="{B1840739-E397-4CDC-8AA8-DC0134C1F8CA}" type="presParOf" srcId="{16C5B0F3-842A-46E7-A932-653FFA6D4225}" destId="{1DFECBBD-8B19-4EE3-997A-4786153C7EBF}" srcOrd="1" destOrd="4" presId="urn:microsoft.com/office/officeart/2008/layout/SquareAccentList#1"/>
    <dgm:cxn modelId="{1336DFBB-0A14-4BE0-B657-089711916033}" type="presOf" srcId="{DBE2D950-114A-49E3-8DF4-2F5AE34825BF}" destId="{1DFECBBD-8B19-4EE3-997A-4786153C7EBF}" srcOrd="0" destOrd="0" presId="urn:microsoft.com/office/officeart/2008/layout/SquareAccentList#1"/>
    <dgm:cxn modelId="{45DE4675-A03E-44CC-8506-58FA5619A9FF}" type="presParOf" srcId="{E8B683B4-CC9A-4EAF-8AD1-8E9040E4B842}" destId="{FFC1A045-8AB1-4DC0-A80E-EBD7CAFE66CE}" srcOrd="1" destOrd="0" presId="urn:microsoft.com/office/officeart/2008/layout/SquareAccentList#1"/>
    <dgm:cxn modelId="{347D1F68-60E1-4104-B80C-134556F97003}" type="presParOf" srcId="{FFC1A045-8AB1-4DC0-A80E-EBD7CAFE66CE}" destId="{F8D12FC8-36F1-4B14-A8D0-B41534B6D825}" srcOrd="0" destOrd="1" presId="urn:microsoft.com/office/officeart/2008/layout/SquareAccentList#1"/>
    <dgm:cxn modelId="{0BD983B6-0702-47FB-A3A6-9C73A1215D94}" type="presOf" srcId="{AB71FD9A-F73D-4B51-B3E7-DE053418F91A}" destId="{F8D12FC8-36F1-4B14-A8D0-B41534B6D825}" srcOrd="0" destOrd="0" presId="urn:microsoft.com/office/officeart/2008/layout/SquareAccentList#1"/>
    <dgm:cxn modelId="{A5E87751-1EBA-4DA0-939C-EBE34FECD021}" type="presParOf" srcId="{F8D12FC8-36F1-4B14-A8D0-B41534B6D825}" destId="{4883A32C-FB6D-4470-834B-A0D0B519B6E8}" srcOrd="0" destOrd="0" presId="urn:microsoft.com/office/officeart/2008/layout/SquareAccentList#1"/>
    <dgm:cxn modelId="{E5F2F3E9-CF7C-4FFD-AD3F-11E38FD17B67}" type="presParOf" srcId="{F8D12FC8-36F1-4B14-A8D0-B41534B6D825}" destId="{16272331-F376-4F78-9E72-6620FFE1EEC3}" srcOrd="1" destOrd="0" presId="urn:microsoft.com/office/officeart/2008/layout/SquareAccentList#1"/>
    <dgm:cxn modelId="{576AE395-0565-413F-B11E-1F42B445874F}" type="presParOf" srcId="{F8D12FC8-36F1-4B14-A8D0-B41534B6D825}" destId="{D42EB80D-978D-4E33-A14B-3612F1F0EC16}" srcOrd="2" destOrd="0" presId="urn:microsoft.com/office/officeart/2008/layout/SquareAccentList#1"/>
    <dgm:cxn modelId="{85913A0D-ECC7-4674-8105-3D76D0BA418D}" type="presOf" srcId="{AB71FD9A-F73D-4B51-B3E7-DE053418F91A}" destId="{D42EB80D-978D-4E33-A14B-3612F1F0EC16}" srcOrd="0" destOrd="0" presId="urn:microsoft.com/office/officeart/2008/layout/SquareAccentList#1"/>
    <dgm:cxn modelId="{0E8ACF7A-AF53-4932-88A4-32D637E46790}" type="presParOf" srcId="{FFC1A045-8AB1-4DC0-A80E-EBD7CAFE66CE}" destId="{578214DC-1BB7-4BA1-A6D6-E846C9C25F6B}" srcOrd="1" destOrd="1" presId="urn:microsoft.com/office/officeart/2008/layout/SquareAccentList#1"/>
    <dgm:cxn modelId="{B18C873D-C024-47F9-848D-888C4CD32827}" type="presParOf" srcId="{578214DC-1BB7-4BA1-A6D6-E846C9C25F6B}" destId="{10DED540-3595-43ED-9E4B-5934EBBE357C}" srcOrd="0" destOrd="1" presId="urn:microsoft.com/office/officeart/2008/layout/SquareAccentList#1"/>
    <dgm:cxn modelId="{F20464B0-94D2-4AEB-8FD5-B0ED42BF3910}" type="presParOf" srcId="{10DED540-3595-43ED-9E4B-5934EBBE357C}" destId="{6B4C860A-DBDB-4F25-AEE7-078D55D197F8}" srcOrd="0" destOrd="0" presId="urn:microsoft.com/office/officeart/2008/layout/SquareAccentList#1"/>
    <dgm:cxn modelId="{739A5B3E-A0DE-4171-A625-C4845197DEA6}" type="presParOf" srcId="{10DED540-3595-43ED-9E4B-5934EBBE357C}" destId="{54539F7E-C594-4A33-A548-FC053A5E74C0}" srcOrd="1" destOrd="0" presId="urn:microsoft.com/office/officeart/2008/layout/SquareAccentList#1"/>
    <dgm:cxn modelId="{1DC7BB38-FED8-40D3-8F95-87F5E54EBB8D}" type="presOf" srcId="{C84205E0-9980-447F-B9E7-472B808E5842}" destId="{54539F7E-C594-4A33-A548-FC053A5E74C0}" srcOrd="0" destOrd="0" presId="urn:microsoft.com/office/officeart/2008/layout/SquareAccentList#1"/>
    <dgm:cxn modelId="{E7FA4460-80F1-431E-BBF3-F39D5A246B1F}" type="presParOf" srcId="{578214DC-1BB7-4BA1-A6D6-E846C9C25F6B}" destId="{3015F0F5-1EFB-46C8-9A7D-A0E002016A95}" srcOrd="1" destOrd="1" presId="urn:microsoft.com/office/officeart/2008/layout/SquareAccentList#1"/>
    <dgm:cxn modelId="{B962D9B5-5677-4268-A13C-F97518903545}" type="presParOf" srcId="{3015F0F5-1EFB-46C8-9A7D-A0E002016A95}" destId="{E2D49713-C487-4217-897C-F1AC5452D8AE}" srcOrd="0" destOrd="1" presId="urn:microsoft.com/office/officeart/2008/layout/SquareAccentList#1"/>
    <dgm:cxn modelId="{CE4C3058-B428-469E-84B4-97C2A689B617}" type="presParOf" srcId="{3015F0F5-1EFB-46C8-9A7D-A0E002016A95}" destId="{C8B4A2BD-9153-4BF1-97C2-56D067BD9B4D}" srcOrd="1" destOrd="1" presId="urn:microsoft.com/office/officeart/2008/layout/SquareAccentList#1"/>
    <dgm:cxn modelId="{76A5E7F4-5717-4A4D-85AD-F6A9658DBBDD}" type="presOf" srcId="{0656BC49-1812-45CB-9879-F3A4E116D8B7}" destId="{C8B4A2BD-9153-4BF1-97C2-56D067BD9B4D}" srcOrd="0" destOrd="0" presId="urn:microsoft.com/office/officeart/2008/layout/SquareAccentList#1"/>
    <dgm:cxn modelId="{B7109599-DE3C-4473-BB7A-24F673F506C3}" type="presParOf" srcId="{578214DC-1BB7-4BA1-A6D6-E846C9C25F6B}" destId="{46A112DC-C0E7-4B5E-93B2-6829EBAB00C7}" srcOrd="2" destOrd="1" presId="urn:microsoft.com/office/officeart/2008/layout/SquareAccentList#1"/>
    <dgm:cxn modelId="{B1BC024D-119E-4831-8CCE-CC7CD6BCD07B}" type="presParOf" srcId="{46A112DC-C0E7-4B5E-93B2-6829EBAB00C7}" destId="{86D5968F-5D14-425C-BC01-D9BACC060D2B}" srcOrd="0" destOrd="2" presId="urn:microsoft.com/office/officeart/2008/layout/SquareAccentList#1"/>
    <dgm:cxn modelId="{84896192-6B76-43C9-9FE4-0FEA452A50A1}" type="presParOf" srcId="{46A112DC-C0E7-4B5E-93B2-6829EBAB00C7}" destId="{43EAE0DB-A52C-41DB-8B6A-88727B61E0E2}" srcOrd="1" destOrd="2" presId="urn:microsoft.com/office/officeart/2008/layout/SquareAccentList#1"/>
    <dgm:cxn modelId="{8715584D-FC33-45BE-A6E2-406F66887F4E}" type="presOf" srcId="{62FAB6A1-32F4-44EE-91C5-2B44CFE49F6D}" destId="{43EAE0DB-A52C-41DB-8B6A-88727B61E0E2}" srcOrd="0" destOrd="0" presId="urn:microsoft.com/office/officeart/2008/layout/SquareAccentList#1"/>
    <dgm:cxn modelId="{B62CC5FB-01CE-4ACE-B6EF-80CD0B74C8FA}" type="presParOf" srcId="{578214DC-1BB7-4BA1-A6D6-E846C9C25F6B}" destId="{4A0B0F1C-2163-4117-8043-A88F2C0B40DC}" srcOrd="3" destOrd="1" presId="urn:microsoft.com/office/officeart/2008/layout/SquareAccentList#1"/>
    <dgm:cxn modelId="{93F6F169-2460-47B2-8325-E0D1E87E7055}" type="presParOf" srcId="{4A0B0F1C-2163-4117-8043-A88F2C0B40DC}" destId="{79414737-ADA4-4207-A7FD-EAB380EF3EEF}" srcOrd="0" destOrd="3" presId="urn:microsoft.com/office/officeart/2008/layout/SquareAccentList#1"/>
    <dgm:cxn modelId="{EDFCDA69-5710-4190-9A3B-9B3EB464B725}" type="presParOf" srcId="{4A0B0F1C-2163-4117-8043-A88F2C0B40DC}" destId="{9490B284-2052-49BE-96B9-4FE93702CDD5}" srcOrd="1" destOrd="3" presId="urn:microsoft.com/office/officeart/2008/layout/SquareAccentList#1"/>
    <dgm:cxn modelId="{20E682B4-772E-40B9-BEFC-2FA99F873CBB}" type="presOf" srcId="{6B17A195-F288-48EF-8F0E-78BD9641D8FA}" destId="{9490B284-2052-49BE-96B9-4FE93702CDD5}" srcOrd="0" destOrd="0" presId="urn:microsoft.com/office/officeart/2008/layout/SquareAccentList#1"/>
    <dgm:cxn modelId="{6DFD7833-EFFB-4209-8CA6-E983B78B5371}" type="presParOf" srcId="{578214DC-1BB7-4BA1-A6D6-E846C9C25F6B}" destId="{47A38F21-16EA-4112-A3E3-4C68DBFD6043}" srcOrd="4" destOrd="1" presId="urn:microsoft.com/office/officeart/2008/layout/SquareAccentList#1"/>
    <dgm:cxn modelId="{AED4C1CE-13AD-4C2A-8AF3-781813C3C003}" type="presParOf" srcId="{47A38F21-16EA-4112-A3E3-4C68DBFD6043}" destId="{5A952A6F-74E7-4388-9D6B-34A73FCED154}" srcOrd="0" destOrd="4" presId="urn:microsoft.com/office/officeart/2008/layout/SquareAccentList#1"/>
    <dgm:cxn modelId="{745017DB-EC02-44A3-893A-F4235363A26E}" type="presParOf" srcId="{47A38F21-16EA-4112-A3E3-4C68DBFD6043}" destId="{411608B4-DF00-4831-BD92-86CE76286E29}" srcOrd="1" destOrd="4" presId="urn:microsoft.com/office/officeart/2008/layout/SquareAccentList#1"/>
    <dgm:cxn modelId="{0493F444-EDAC-4500-AC24-4B6AF924845B}" type="presOf" srcId="{17ECD0F5-B6CE-4A28-8D71-71772D953458}" destId="{411608B4-DF00-4831-BD92-86CE76286E29}" srcOrd="0" destOrd="0" presId="urn:microsoft.com/office/officeart/2008/layout/SquareAccen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8326A-CFE6-4521-930F-E91E4BFCC0A1}">
      <dsp:nvSpPr>
        <dsp:cNvPr id="0" name=""/>
        <dsp:cNvSpPr/>
      </dsp:nvSpPr>
      <dsp:spPr>
        <a:xfrm>
          <a:off x="1485942" y="808807"/>
          <a:ext cx="859654" cy="450233"/>
        </a:xfrm>
        <a:prstGeom prst="rect">
          <a:avLst/>
        </a:prstGeom>
        <a:solidFill>
          <a:schemeClr val="accent1">
            <a:hueOff val="0"/>
            <a:satOff val="0"/>
            <a:lumOff val="0"/>
            <a:alpha val="0"/>
          </a:schemeClr>
        </a:solidFill>
        <a:ln w="25400" cap="flat" cmpd="sng" algn="ctr">
          <a:solidFill>
            <a:schemeClr val="accen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EA07D-D576-4DAA-B4E9-022B3756F7BB}">
      <dsp:nvSpPr>
        <dsp:cNvPr id="0" name=""/>
        <dsp:cNvSpPr/>
      </dsp:nvSpPr>
      <dsp:spPr>
        <a:xfrm>
          <a:off x="2279" y="977897"/>
          <a:ext cx="281143" cy="28114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15008-CBA9-4AF7-A24C-6922EA5D96FB}">
      <dsp:nvSpPr>
        <dsp:cNvPr id="0" name=""/>
        <dsp:cNvSpPr/>
      </dsp:nvSpPr>
      <dsp:spPr>
        <a:xfrm>
          <a:off x="2279" y="0"/>
          <a:ext cx="3826980" cy="808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100000"/>
            </a:lnSpc>
            <a:spcBef>
              <a:spcPct val="0"/>
            </a:spcBef>
            <a:spcAft>
              <a:spcPct val="35000"/>
            </a:spcAft>
          </a:pPr>
          <a:r>
            <a:rPr lang="zh-CN" altLang="en-US" sz="2400" kern="1200" dirty="0">
              <a:solidFill>
                <a:srgbClr val="FF0000"/>
              </a:solidFill>
            </a:rPr>
            <a:t>无纸化前</a:t>
          </a:r>
        </a:p>
      </dsp:txBody>
      <dsp:txXfrm>
        <a:off x="2279" y="0"/>
        <a:ext cx="3826980" cy="808807"/>
      </dsp:txXfrm>
    </dsp:sp>
    <dsp:sp modelId="{AD84E9CD-AD92-4902-A1EF-4DCCBE5FAD33}">
      <dsp:nvSpPr>
        <dsp:cNvPr id="0" name=""/>
        <dsp:cNvSpPr/>
      </dsp:nvSpPr>
      <dsp:spPr>
        <a:xfrm>
          <a:off x="2279" y="1633234"/>
          <a:ext cx="281136" cy="281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A504EC-521E-4CA2-A0F6-4F147FF601DE}">
      <dsp:nvSpPr>
        <dsp:cNvPr id="0" name=""/>
        <dsp:cNvSpPr/>
      </dsp:nvSpPr>
      <dsp:spPr>
        <a:xfrm>
          <a:off x="270168" y="1446137"/>
          <a:ext cx="3559092" cy="65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100000"/>
            </a:lnSpc>
            <a:spcBef>
              <a:spcPct val="0"/>
            </a:spcBef>
            <a:spcAft>
              <a:spcPct val="35000"/>
            </a:spcAft>
          </a:pPr>
          <a:r>
            <a:rPr lang="zh-CN" altLang="en-US" sz="1600" kern="1200" dirty="0">
              <a:solidFill>
                <a:srgbClr val="FFFF00"/>
              </a:solidFill>
            </a:rPr>
            <a:t>企业在线填报，</a:t>
          </a:r>
          <a:r>
            <a:rPr lang="zh-CN" altLang="en-US" sz="1600" kern="1200" dirty="0">
              <a:solidFill>
                <a:srgbClr val="FFFF00"/>
              </a:solidFill>
              <a:sym typeface="+mn-ea"/>
            </a:rPr>
            <a:t>向发证机构</a:t>
          </a:r>
          <a:r>
            <a:rPr lang="zh-CN" altLang="en-US" sz="1600" kern="1200" dirty="0" smtClean="0">
              <a:solidFill>
                <a:srgbClr val="FFFF00"/>
              </a:solidFill>
              <a:sym typeface="+mn-ea"/>
            </a:rPr>
            <a:t>提交纸质申请材料</a:t>
          </a:r>
          <a:endParaRPr lang="zh-CN" altLang="en-US" sz="1600" kern="1200" dirty="0">
            <a:solidFill>
              <a:srgbClr val="FFFF00"/>
            </a:solidFill>
            <a:sym typeface="+mn-ea"/>
          </a:endParaRPr>
        </a:p>
      </dsp:txBody>
      <dsp:txXfrm>
        <a:off x="270168" y="1446137"/>
        <a:ext cx="3559092" cy="655330"/>
      </dsp:txXfrm>
    </dsp:sp>
    <dsp:sp modelId="{9309CEC0-599A-42DF-8AF7-247C32AB562F}">
      <dsp:nvSpPr>
        <dsp:cNvPr id="0" name=""/>
        <dsp:cNvSpPr/>
      </dsp:nvSpPr>
      <dsp:spPr>
        <a:xfrm>
          <a:off x="2279" y="2288565"/>
          <a:ext cx="281136" cy="281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7EE341-F956-4B32-9FDC-51A19A54C5B7}">
      <dsp:nvSpPr>
        <dsp:cNvPr id="0" name=""/>
        <dsp:cNvSpPr/>
      </dsp:nvSpPr>
      <dsp:spPr>
        <a:xfrm>
          <a:off x="270168" y="2101468"/>
          <a:ext cx="3559092" cy="65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100000"/>
            </a:lnSpc>
            <a:spcBef>
              <a:spcPct val="0"/>
            </a:spcBef>
            <a:spcAft>
              <a:spcPct val="35000"/>
            </a:spcAft>
          </a:pPr>
          <a:r>
            <a:rPr lang="zh-CN" altLang="en-US" sz="1600" kern="1200" dirty="0">
              <a:solidFill>
                <a:srgbClr val="FFFF00"/>
              </a:solidFill>
            </a:rPr>
            <a:t>发证机构审核纸</a:t>
          </a:r>
          <a:r>
            <a:rPr lang="zh-CN" altLang="en-US" sz="1600" kern="1200" dirty="0" smtClean="0">
              <a:solidFill>
                <a:srgbClr val="FFFF00"/>
              </a:solidFill>
            </a:rPr>
            <a:t>质申请材料</a:t>
          </a:r>
          <a:endParaRPr lang="zh-CN" altLang="en-US" sz="1600" kern="1200" dirty="0">
            <a:solidFill>
              <a:srgbClr val="FFFF00"/>
            </a:solidFill>
          </a:endParaRPr>
        </a:p>
      </dsp:txBody>
      <dsp:txXfrm>
        <a:off x="270168" y="2101468"/>
        <a:ext cx="3559092" cy="655330"/>
      </dsp:txXfrm>
    </dsp:sp>
    <dsp:sp modelId="{2B4660B8-0D83-4BA4-952F-B3839E7AA1BD}">
      <dsp:nvSpPr>
        <dsp:cNvPr id="0" name=""/>
        <dsp:cNvSpPr/>
      </dsp:nvSpPr>
      <dsp:spPr>
        <a:xfrm>
          <a:off x="2279" y="2943896"/>
          <a:ext cx="281136" cy="281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864C97-3AF5-4B97-89C2-E64316F053C6}">
      <dsp:nvSpPr>
        <dsp:cNvPr id="0" name=""/>
        <dsp:cNvSpPr/>
      </dsp:nvSpPr>
      <dsp:spPr>
        <a:xfrm>
          <a:off x="270168" y="2756799"/>
          <a:ext cx="3559092" cy="65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100000"/>
            </a:lnSpc>
            <a:spcBef>
              <a:spcPct val="0"/>
            </a:spcBef>
            <a:spcAft>
              <a:spcPct val="35000"/>
            </a:spcAft>
          </a:pPr>
          <a:r>
            <a:rPr lang="zh-CN" altLang="en-US" sz="1600" kern="1200">
              <a:solidFill>
                <a:srgbClr val="FFFF00"/>
              </a:solidFill>
            </a:rPr>
            <a:t>企业需领取纸质许可证</a:t>
          </a:r>
        </a:p>
      </dsp:txBody>
      <dsp:txXfrm>
        <a:off x="270168" y="2756799"/>
        <a:ext cx="3559092" cy="655330"/>
      </dsp:txXfrm>
    </dsp:sp>
    <dsp:sp modelId="{461610F2-BAA7-4657-946B-AFC9B63CC568}">
      <dsp:nvSpPr>
        <dsp:cNvPr id="0" name=""/>
        <dsp:cNvSpPr/>
      </dsp:nvSpPr>
      <dsp:spPr>
        <a:xfrm>
          <a:off x="2279" y="3599227"/>
          <a:ext cx="281136" cy="281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B2C09-FA9D-4901-8ECD-AAAC7E6DBF58}">
      <dsp:nvSpPr>
        <dsp:cNvPr id="0" name=""/>
        <dsp:cNvSpPr/>
      </dsp:nvSpPr>
      <dsp:spPr>
        <a:xfrm>
          <a:off x="270168" y="3412130"/>
          <a:ext cx="3559092" cy="65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100000"/>
            </a:lnSpc>
            <a:spcBef>
              <a:spcPct val="0"/>
            </a:spcBef>
            <a:spcAft>
              <a:spcPct val="35000"/>
            </a:spcAft>
          </a:pPr>
          <a:r>
            <a:rPr lang="zh-CN" sz="1600" kern="1200">
              <a:solidFill>
                <a:srgbClr val="FFFF00"/>
              </a:solidFill>
            </a:rPr>
            <a:t>海关</a:t>
          </a:r>
          <a:r>
            <a:rPr lang="zh-CN" sz="1600" kern="1200">
              <a:solidFill>
                <a:srgbClr val="FFFF00"/>
              </a:solidFill>
              <a:sym typeface="+mn-ea"/>
            </a:rPr>
            <a:t>核验纸质许可证，进行纸面签注</a:t>
          </a:r>
        </a:p>
      </dsp:txBody>
      <dsp:txXfrm>
        <a:off x="270168" y="3412130"/>
        <a:ext cx="3559092" cy="655330"/>
      </dsp:txXfrm>
    </dsp:sp>
    <dsp:sp modelId="{4883A32C-FB6D-4470-834B-A0D0B519B6E8}">
      <dsp:nvSpPr>
        <dsp:cNvPr id="0" name=""/>
        <dsp:cNvSpPr/>
      </dsp:nvSpPr>
      <dsp:spPr>
        <a:xfrm>
          <a:off x="4020609" y="808807"/>
          <a:ext cx="3826980" cy="450233"/>
        </a:xfrm>
        <a:prstGeom prst="rect">
          <a:avLst/>
        </a:prstGeom>
        <a:solidFill>
          <a:schemeClr val="accent1">
            <a:hueOff val="0"/>
            <a:satOff val="0"/>
            <a:lumOff val="0"/>
            <a:alpha val="0"/>
          </a:schemeClr>
        </a:solidFill>
        <a:ln w="25400" cap="flat" cmpd="sng" algn="ctr">
          <a:solidFill>
            <a:schemeClr val="accen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272331-F376-4F78-9E72-6620FFE1EEC3}">
      <dsp:nvSpPr>
        <dsp:cNvPr id="0" name=""/>
        <dsp:cNvSpPr/>
      </dsp:nvSpPr>
      <dsp:spPr>
        <a:xfrm>
          <a:off x="4020609" y="977897"/>
          <a:ext cx="281143" cy="28114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2EB80D-978D-4E33-A14B-3612F1F0EC16}">
      <dsp:nvSpPr>
        <dsp:cNvPr id="0" name=""/>
        <dsp:cNvSpPr/>
      </dsp:nvSpPr>
      <dsp:spPr>
        <a:xfrm>
          <a:off x="4020609" y="0"/>
          <a:ext cx="3826980" cy="808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100000"/>
            </a:lnSpc>
            <a:spcBef>
              <a:spcPct val="0"/>
            </a:spcBef>
            <a:spcAft>
              <a:spcPct val="35000"/>
            </a:spcAft>
          </a:pPr>
          <a:r>
            <a:rPr lang="zh-CN" altLang="en-US" sz="2400" kern="1200">
              <a:solidFill>
                <a:srgbClr val="FF0000"/>
              </a:solidFill>
            </a:rPr>
            <a:t>无纸化后</a:t>
          </a:r>
        </a:p>
      </dsp:txBody>
      <dsp:txXfrm>
        <a:off x="4020609" y="0"/>
        <a:ext cx="3826980" cy="808807"/>
      </dsp:txXfrm>
    </dsp:sp>
    <dsp:sp modelId="{6B4C860A-DBDB-4F25-AEE7-078D55D197F8}">
      <dsp:nvSpPr>
        <dsp:cNvPr id="0" name=""/>
        <dsp:cNvSpPr/>
      </dsp:nvSpPr>
      <dsp:spPr>
        <a:xfrm>
          <a:off x="4020609" y="1633234"/>
          <a:ext cx="281136" cy="281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539F7E-C594-4A33-A548-FC053A5E74C0}">
      <dsp:nvSpPr>
        <dsp:cNvPr id="0" name=""/>
        <dsp:cNvSpPr/>
      </dsp:nvSpPr>
      <dsp:spPr>
        <a:xfrm>
          <a:off x="4288498" y="1446137"/>
          <a:ext cx="3559092" cy="65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100000"/>
            </a:lnSpc>
            <a:spcBef>
              <a:spcPct val="0"/>
            </a:spcBef>
            <a:spcAft>
              <a:spcPct val="35000"/>
            </a:spcAft>
          </a:pPr>
          <a:r>
            <a:rPr lang="zh-CN" altLang="en-US" sz="1600" kern="1200" dirty="0">
              <a:solidFill>
                <a:srgbClr val="FFFF00"/>
              </a:solidFill>
            </a:rPr>
            <a:t>企业在线填报，</a:t>
          </a:r>
          <a:r>
            <a:rPr lang="zh-CN" altLang="en-US" sz="1600" kern="1200" dirty="0">
              <a:solidFill>
                <a:srgbClr val="FFFF00"/>
              </a:solidFill>
              <a:sym typeface="+mn-ea"/>
            </a:rPr>
            <a:t>免于提交纸</a:t>
          </a:r>
          <a:r>
            <a:rPr lang="zh-CN" altLang="en-US" sz="1600" kern="1200" dirty="0" smtClean="0">
              <a:solidFill>
                <a:srgbClr val="FFFF00"/>
              </a:solidFill>
              <a:sym typeface="+mn-ea"/>
            </a:rPr>
            <a:t>质申请材料</a:t>
          </a:r>
          <a:endParaRPr lang="zh-CN" altLang="en-US" sz="1600" kern="1200" dirty="0">
            <a:solidFill>
              <a:srgbClr val="FFFF00"/>
            </a:solidFill>
            <a:sym typeface="+mn-ea"/>
          </a:endParaRPr>
        </a:p>
      </dsp:txBody>
      <dsp:txXfrm>
        <a:off x="4288498" y="1446137"/>
        <a:ext cx="3559092" cy="655330"/>
      </dsp:txXfrm>
    </dsp:sp>
    <dsp:sp modelId="{E2D49713-C487-4217-897C-F1AC5452D8AE}">
      <dsp:nvSpPr>
        <dsp:cNvPr id="0" name=""/>
        <dsp:cNvSpPr/>
      </dsp:nvSpPr>
      <dsp:spPr>
        <a:xfrm>
          <a:off x="4020609" y="2288565"/>
          <a:ext cx="281136" cy="281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4A2BD-9153-4BF1-97C2-56D067BD9B4D}">
      <dsp:nvSpPr>
        <dsp:cNvPr id="0" name=""/>
        <dsp:cNvSpPr/>
      </dsp:nvSpPr>
      <dsp:spPr>
        <a:xfrm>
          <a:off x="4288498" y="2101468"/>
          <a:ext cx="3559092" cy="65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100000"/>
            </a:lnSpc>
            <a:spcBef>
              <a:spcPct val="0"/>
            </a:spcBef>
            <a:spcAft>
              <a:spcPct val="35000"/>
            </a:spcAft>
          </a:pPr>
          <a:r>
            <a:rPr lang="zh-CN" altLang="en-US" sz="1600" kern="1200" dirty="0">
              <a:solidFill>
                <a:srgbClr val="FFFF00"/>
              </a:solidFill>
            </a:rPr>
            <a:t>发证机构在线</a:t>
          </a:r>
          <a:r>
            <a:rPr lang="zh-CN" altLang="en-US" sz="1600" kern="1200" dirty="0" smtClean="0">
              <a:solidFill>
                <a:srgbClr val="FFFF00"/>
              </a:solidFill>
            </a:rPr>
            <a:t>审核影像化的申请材料</a:t>
          </a:r>
          <a:endParaRPr lang="zh-CN" altLang="en-US" sz="1600" kern="1200" dirty="0">
            <a:solidFill>
              <a:srgbClr val="FFFF00"/>
            </a:solidFill>
          </a:endParaRPr>
        </a:p>
      </dsp:txBody>
      <dsp:txXfrm>
        <a:off x="4288498" y="2101468"/>
        <a:ext cx="3559092" cy="655330"/>
      </dsp:txXfrm>
    </dsp:sp>
    <dsp:sp modelId="{86D5968F-5D14-425C-BC01-D9BACC060D2B}">
      <dsp:nvSpPr>
        <dsp:cNvPr id="0" name=""/>
        <dsp:cNvSpPr/>
      </dsp:nvSpPr>
      <dsp:spPr>
        <a:xfrm>
          <a:off x="4020609" y="2943896"/>
          <a:ext cx="281136" cy="281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AE0DB-A52C-41DB-8B6A-88727B61E0E2}">
      <dsp:nvSpPr>
        <dsp:cNvPr id="0" name=""/>
        <dsp:cNvSpPr/>
      </dsp:nvSpPr>
      <dsp:spPr>
        <a:xfrm>
          <a:off x="4288498" y="2756799"/>
          <a:ext cx="3559092" cy="65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100000"/>
            </a:lnSpc>
            <a:spcBef>
              <a:spcPct val="0"/>
            </a:spcBef>
            <a:spcAft>
              <a:spcPct val="35000"/>
            </a:spcAft>
          </a:pPr>
          <a:r>
            <a:rPr lang="zh-CN" altLang="en-US" sz="1600" kern="1200">
              <a:solidFill>
                <a:srgbClr val="FFFF00"/>
              </a:solidFill>
            </a:rPr>
            <a:t>企业无需领取纸质许可证</a:t>
          </a:r>
        </a:p>
      </dsp:txBody>
      <dsp:txXfrm>
        <a:off x="4288498" y="2756799"/>
        <a:ext cx="3559092" cy="655330"/>
      </dsp:txXfrm>
    </dsp:sp>
    <dsp:sp modelId="{79414737-ADA4-4207-A7FD-EAB380EF3EEF}">
      <dsp:nvSpPr>
        <dsp:cNvPr id="0" name=""/>
        <dsp:cNvSpPr/>
      </dsp:nvSpPr>
      <dsp:spPr>
        <a:xfrm>
          <a:off x="4020609" y="3599227"/>
          <a:ext cx="281136" cy="281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90B284-2052-49BE-96B9-4FE93702CDD5}">
      <dsp:nvSpPr>
        <dsp:cNvPr id="0" name=""/>
        <dsp:cNvSpPr/>
      </dsp:nvSpPr>
      <dsp:spPr>
        <a:xfrm>
          <a:off x="4288498" y="3412130"/>
          <a:ext cx="3559092" cy="65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100000"/>
            </a:lnSpc>
            <a:spcBef>
              <a:spcPct val="0"/>
            </a:spcBef>
            <a:spcAft>
              <a:spcPct val="35000"/>
            </a:spcAft>
          </a:pPr>
          <a:r>
            <a:rPr lang="zh-CN" sz="1600" kern="1200" dirty="0">
              <a:solidFill>
                <a:srgbClr val="FFFF00"/>
              </a:solidFill>
            </a:rPr>
            <a:t>海关</a:t>
          </a:r>
          <a:r>
            <a:rPr lang="zh-CN" sz="1600" kern="1200" dirty="0">
              <a:solidFill>
                <a:srgbClr val="FFFF00"/>
              </a:solidFill>
              <a:sym typeface="+mn-ea"/>
            </a:rPr>
            <a:t>以联网核查方式核</a:t>
          </a:r>
          <a:r>
            <a:rPr lang="zh-CN" sz="1600" kern="1200" dirty="0" smtClean="0">
              <a:solidFill>
                <a:srgbClr val="FFFF00"/>
              </a:solidFill>
              <a:sym typeface="+mn-ea"/>
            </a:rPr>
            <a:t>验</a:t>
          </a:r>
          <a:r>
            <a:rPr lang="zh-CN" altLang="en-US" sz="1600" kern="1200" dirty="0" smtClean="0">
              <a:solidFill>
                <a:srgbClr val="FFFF00"/>
              </a:solidFill>
              <a:sym typeface="+mn-ea"/>
            </a:rPr>
            <a:t>电子许可证</a:t>
          </a:r>
          <a:r>
            <a:rPr lang="zh-CN" sz="1600" kern="1200" dirty="0" smtClean="0">
              <a:solidFill>
                <a:srgbClr val="FFFF00"/>
              </a:solidFill>
              <a:sym typeface="+mn-ea"/>
            </a:rPr>
            <a:t>，</a:t>
          </a:r>
          <a:r>
            <a:rPr lang="zh-CN" altLang="en-US" sz="1600" kern="1200" dirty="0" smtClean="0">
              <a:solidFill>
                <a:srgbClr val="FFFF00"/>
              </a:solidFill>
              <a:sym typeface="+mn-ea"/>
            </a:rPr>
            <a:t>不再进行</a:t>
          </a:r>
          <a:r>
            <a:rPr lang="zh-CN" sz="1600" kern="1200" dirty="0" smtClean="0">
              <a:solidFill>
                <a:srgbClr val="FFFF00"/>
              </a:solidFill>
              <a:sym typeface="+mn-ea"/>
            </a:rPr>
            <a:t>纸面</a:t>
          </a:r>
          <a:r>
            <a:rPr lang="zh-CN" sz="1600" kern="1200" dirty="0">
              <a:solidFill>
                <a:srgbClr val="FFFF00"/>
              </a:solidFill>
              <a:sym typeface="+mn-ea"/>
            </a:rPr>
            <a:t>签注</a:t>
          </a:r>
        </a:p>
      </dsp:txBody>
      <dsp:txXfrm>
        <a:off x="4288498" y="3412130"/>
        <a:ext cx="3559092" cy="655330"/>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1">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rSet qsTypeId="urn:microsoft.com/office/officeart/2005/8/quickstyle/simple5"/>
        </dgm:pt>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8C2BE6C-6DBD-49D4-A453-FB6A4668D35A}" type="datetimeFigureOut">
              <a:rPr lang="zh-CN" altLang="en-US" smtClean="0"/>
            </a:fld>
            <a:endParaRPr lang="zh-CN" altLang="en-US"/>
          </a:p>
        </p:txBody>
      </p:sp>
      <p:sp>
        <p:nvSpPr>
          <p:cNvPr id="4" name="页脚占位符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1BA2B4B-DD51-4D45-96F4-CAF342FD72B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D2E5559-7C5E-4225-92B8-10D1A56AEB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FCAC1B2-0A01-42EF-BC0C-6F124E1A766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CAC1B2-0A01-42EF-BC0C-6F124E1A766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657FD-FD5B-4189-AD86-7CA89C009CF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82296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57200" y="3938588"/>
            <a:ext cx="82296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070ECC1-FF54-4461-9357-F47240C144A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n>
                  <a:solidFill>
                    <a:srgbClr val="FFFF00"/>
                  </a:solidFill>
                </a:ln>
                <a:solidFill>
                  <a:srgbClr val="FFFF00"/>
                </a:solidFill>
                <a:latin typeface="华文楷体" panose="02010600040101010101" charset="-122"/>
                <a:ea typeface="华文楷体" panose="02010600040101010101" charset="-122"/>
              </a:defRPr>
            </a:lvl1p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TextBox 5"/>
          <p:cNvSpPr txBox="1"/>
          <p:nvPr userDrawn="1"/>
        </p:nvSpPr>
        <p:spPr>
          <a:xfrm>
            <a:off x="-180528" y="6556075"/>
            <a:ext cx="9421538" cy="369332"/>
          </a:xfrm>
          <a:prstGeom prst="rect">
            <a:avLst/>
          </a:prstGeom>
          <a:solidFill>
            <a:schemeClr val="accent1"/>
          </a:solidFill>
        </p:spPr>
        <p:txBody>
          <a:bodyPr wrap="square" rtlCol="0">
            <a:spAutoFit/>
          </a:bodyPr>
          <a:lstStyle/>
          <a:p>
            <a:endParaRPr lang="zh-CN" altLang="en-US" dirty="0">
              <a:solidFill>
                <a:schemeClr val="accent1"/>
              </a:solidFill>
            </a:endParaRPr>
          </a:p>
        </p:txBody>
      </p:sp>
      <p:sp>
        <p:nvSpPr>
          <p:cNvPr id="7" name="TextBox 6"/>
          <p:cNvSpPr txBox="1"/>
          <p:nvPr userDrawn="1"/>
        </p:nvSpPr>
        <p:spPr>
          <a:xfrm>
            <a:off x="2771800" y="6602241"/>
            <a:ext cx="3744416" cy="276999"/>
          </a:xfrm>
          <a:prstGeom prst="rect">
            <a:avLst/>
          </a:prstGeom>
          <a:noFill/>
        </p:spPr>
        <p:txBody>
          <a:bodyPr wrap="square" rtlCol="0">
            <a:spAutoFit/>
          </a:bodyPr>
          <a:lstStyle/>
          <a:p>
            <a:r>
              <a:rPr lang="zh-CN" altLang="en-US" sz="1200" b="1" i="0" baseline="0" dirty="0" smtClean="0">
                <a:solidFill>
                  <a:srgbClr val="002060"/>
                </a:solidFill>
                <a:latin typeface="华文中宋" panose="02010600040101010101" pitchFamily="2" charset="-122"/>
                <a:ea typeface="华文中宋" panose="02010600040101010101" pitchFamily="2" charset="-122"/>
              </a:rPr>
              <a:t>中华人民共和国商务部配额许可证事务局  综合处</a:t>
            </a:r>
            <a:endParaRPr lang="zh-CN" altLang="en-US" sz="1200" b="1" i="0" baseline="0" dirty="0">
              <a:solidFill>
                <a:srgbClr val="002060"/>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fld>
            <a:endParaRPr lang="zh-CN"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0" name="Rectangle 9"/>
          <p:cNvSpPr/>
          <p:nvPr userDrawn="1"/>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CN"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913308-F349-4B6D-A68A-DD1791B4A57B}" type="slidenum">
              <a:rPr lang="zh-CN" altLang="en-US" smtClean="0"/>
            </a:fld>
            <a:endParaRPr lang="zh-CN" altLang="en-US"/>
          </a:p>
        </p:txBody>
      </p:sp>
      <p:pic>
        <p:nvPicPr>
          <p:cNvPr id="1026" name="Picture 2" descr="背景1"/>
          <p:cNvPicPr>
            <a:picLocks noChangeAspect="1"/>
          </p:cNvPicPr>
          <p:nvPr userDrawn="1"/>
        </p:nvPicPr>
        <p:blipFill>
          <a:blip r:embed="rId15"/>
          <a:stretch>
            <a:fillRect/>
          </a:stretch>
        </p:blipFill>
        <p:spPr>
          <a:xfrm>
            <a:off x="-69850" y="0"/>
            <a:ext cx="9214485"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2.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7" Type="http://schemas.openxmlformats.org/officeDocument/2006/relationships/slideLayout" Target="../slideLayouts/slideLayout7.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zh-CN" dirty="0">
                <a:solidFill>
                  <a:srgbClr val="FFFF00"/>
                </a:solidFill>
              </a:rPr>
              <a:t>出口许可证</a:t>
            </a:r>
            <a:r>
              <a:rPr lang="zh-CN" altLang="zh-CN" dirty="0">
                <a:solidFill>
                  <a:srgbClr val="FFFF00"/>
                </a:solidFill>
                <a:sym typeface="+mn-ea"/>
              </a:rPr>
              <a:t>无纸化</a:t>
            </a:r>
            <a:br>
              <a:rPr lang="zh-CN" altLang="zh-CN" dirty="0">
                <a:solidFill>
                  <a:srgbClr val="FFFF00"/>
                </a:solidFill>
                <a:sym typeface="+mn-ea"/>
              </a:rPr>
            </a:br>
            <a:r>
              <a:rPr lang="zh-CN" altLang="zh-CN" dirty="0">
                <a:solidFill>
                  <a:srgbClr val="FFFF00"/>
                </a:solidFill>
                <a:sym typeface="+mn-ea"/>
              </a:rPr>
              <a:t>申领</a:t>
            </a:r>
            <a:r>
              <a:rPr lang="zh-CN" altLang="zh-CN" dirty="0">
                <a:solidFill>
                  <a:srgbClr val="FFFF00"/>
                </a:solidFill>
              </a:rPr>
              <a:t>实务</a:t>
            </a:r>
            <a:endParaRPr lang="zh-CN" altLang="zh-CN" dirty="0">
              <a:solidFill>
                <a:srgbClr val="FFFF00"/>
              </a:solidFill>
            </a:endParaRPr>
          </a:p>
        </p:txBody>
      </p:sp>
      <p:sp>
        <p:nvSpPr>
          <p:cNvPr id="3" name="副标题 2"/>
          <p:cNvSpPr>
            <a:spLocks noGrp="1"/>
          </p:cNvSpPr>
          <p:nvPr>
            <p:ph type="subTitle" idx="1"/>
          </p:nvPr>
        </p:nvSpPr>
        <p:spPr>
          <a:xfrm>
            <a:off x="683568" y="4725144"/>
            <a:ext cx="7846640" cy="1752600"/>
          </a:xfrm>
        </p:spPr>
        <p:txBody>
          <a:bodyPr/>
          <a:lstStyle/>
          <a:p>
            <a:pPr algn="ctr"/>
            <a:r>
              <a:rPr lang="zh-CN" altLang="en-US" dirty="0" smtClean="0">
                <a:solidFill>
                  <a:srgbClr val="FFFF00"/>
                </a:solidFill>
              </a:rPr>
              <a:t>许可证局综合处   杜磊</a:t>
            </a:r>
            <a:endParaRPr lang="en-US" altLang="zh-CN" dirty="0" smtClean="0">
              <a:solidFill>
                <a:srgbClr val="FFFF00"/>
              </a:solidFill>
            </a:endParaRPr>
          </a:p>
          <a:p>
            <a:pPr algn="ctr"/>
            <a:r>
              <a:rPr lang="en-US" altLang="zh-CN" sz="1800" dirty="0" smtClean="0">
                <a:solidFill>
                  <a:srgbClr val="FFFF00"/>
                </a:solidFill>
              </a:rPr>
              <a:t>     </a:t>
            </a:r>
            <a:r>
              <a:rPr lang="en-US" altLang="zh-CN" sz="2000" dirty="0" smtClean="0">
                <a:solidFill>
                  <a:srgbClr val="FFFF00"/>
                </a:solidFill>
              </a:rPr>
              <a:t>2019</a:t>
            </a:r>
            <a:r>
              <a:rPr lang="zh-CN" altLang="en-US" sz="2000" dirty="0" smtClean="0">
                <a:solidFill>
                  <a:srgbClr val="FFFF00"/>
                </a:solidFill>
              </a:rPr>
              <a:t>年</a:t>
            </a:r>
            <a:r>
              <a:rPr lang="en-US" altLang="zh-CN" sz="2000" dirty="0" smtClean="0">
                <a:solidFill>
                  <a:srgbClr val="FFFF00"/>
                </a:solidFill>
              </a:rPr>
              <a:t>12</a:t>
            </a:r>
            <a:r>
              <a:rPr lang="zh-CN" altLang="en-US" sz="2000" dirty="0" smtClean="0">
                <a:solidFill>
                  <a:srgbClr val="FFFF00"/>
                </a:solidFill>
              </a:rPr>
              <a:t>月     天津</a:t>
            </a:r>
            <a:endParaRPr lang="zh-CN" altLang="en-US" sz="2000" dirty="0" smtClean="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8886" y="851166"/>
            <a:ext cx="10253198" cy="5149584"/>
            <a:chOff x="-38514" y="-8112"/>
            <a:chExt cx="13670930" cy="6866112"/>
          </a:xfrm>
        </p:grpSpPr>
        <p:pic>
          <p:nvPicPr>
            <p:cNvPr id="3" name="图片 2"/>
            <p:cNvPicPr>
              <a:picLocks noChangeAspect="1"/>
            </p:cNvPicPr>
            <p:nvPr/>
          </p:nvPicPr>
          <p:blipFill>
            <a:blip r:embed="rId1" cstate="screen"/>
            <a:stretch>
              <a:fillRect/>
            </a:stretch>
          </p:blipFill>
          <p:spPr>
            <a:xfrm>
              <a:off x="-38514" y="0"/>
              <a:ext cx="6858000" cy="6858000"/>
            </a:xfrm>
            <a:prstGeom prst="rect">
              <a:avLst/>
            </a:prstGeom>
          </p:spPr>
        </p:pic>
        <p:pic>
          <p:nvPicPr>
            <p:cNvPr id="22" name="图片 21"/>
            <p:cNvPicPr>
              <a:picLocks noChangeAspect="1"/>
            </p:cNvPicPr>
            <p:nvPr/>
          </p:nvPicPr>
          <p:blipFill>
            <a:blip r:embed="rId2" cstate="screen"/>
            <a:stretch>
              <a:fillRect/>
            </a:stretch>
          </p:blipFill>
          <p:spPr>
            <a:xfrm flipH="1">
              <a:off x="6812930" y="-8112"/>
              <a:ext cx="6819486" cy="6858000"/>
            </a:xfrm>
            <a:prstGeom prst="rect">
              <a:avLst/>
            </a:prstGeom>
          </p:spPr>
        </p:pic>
      </p:grpSp>
      <p:sp>
        <p:nvSpPr>
          <p:cNvPr id="4" name="矩形 3"/>
          <p:cNvSpPr/>
          <p:nvPr/>
        </p:nvSpPr>
        <p:spPr>
          <a:xfrm>
            <a:off x="-129540" y="3059430"/>
            <a:ext cx="9273540" cy="268885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3" name="矩形 22"/>
          <p:cNvSpPr/>
          <p:nvPr/>
        </p:nvSpPr>
        <p:spPr>
          <a:xfrm>
            <a:off x="121920" y="3204212"/>
            <a:ext cx="8846820" cy="240321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pic>
        <p:nvPicPr>
          <p:cNvPr id="24" name="Picture 15"/>
          <p:cNvPicPr>
            <a:picLocks noChangeAspect="1"/>
          </p:cNvPicPr>
          <p:nvPr/>
        </p:nvPicPr>
        <p:blipFill>
          <a:blip r:embed="rId3" cstate="print"/>
          <a:stretch>
            <a:fillRect/>
          </a:stretch>
        </p:blipFill>
        <p:spPr>
          <a:xfrm rot="5400000" flipH="1">
            <a:off x="4370298" y="2209841"/>
            <a:ext cx="685550" cy="7726389"/>
          </a:xfrm>
          <a:prstGeom prst="rect">
            <a:avLst/>
          </a:prstGeom>
        </p:spPr>
      </p:pic>
      <p:sp>
        <p:nvSpPr>
          <p:cNvPr id="18" name="文本框 17"/>
          <p:cNvSpPr txBox="1"/>
          <p:nvPr/>
        </p:nvSpPr>
        <p:spPr>
          <a:xfrm>
            <a:off x="3756887" y="3787979"/>
            <a:ext cx="4207858" cy="530225"/>
          </a:xfrm>
          <a:prstGeom prst="rect">
            <a:avLst/>
          </a:prstGeom>
          <a:noFill/>
        </p:spPr>
        <p:txBody>
          <a:bodyPr wrap="square" lIns="51435" tIns="25718" rIns="51435" bIns="25718" rtlCol="0">
            <a:spAutoFit/>
          </a:bodyPr>
          <a:lstStyle/>
          <a:p>
            <a:pPr>
              <a:lnSpc>
                <a:spcPct val="130000"/>
              </a:lnSpc>
            </a:pPr>
            <a:r>
              <a:rPr lang="zh-CN" altLang="en-US" sz="2400" b="1">
                <a:sym typeface="+mn-ea"/>
              </a:rPr>
              <a:t>出口许可证件申领签发概况</a:t>
            </a:r>
            <a:endParaRPr lang="zh-CN" altLang="en-US" sz="2400" b="1" dirty="0">
              <a:solidFill>
                <a:schemeClr val="tx1">
                  <a:lumMod val="75000"/>
                  <a:lumOff val="25000"/>
                </a:schemeClr>
              </a:solidFill>
              <a:cs typeface="+mn-ea"/>
              <a:sym typeface="+mn-lt"/>
            </a:endParaRPr>
          </a:p>
        </p:txBody>
      </p:sp>
      <p:cxnSp>
        <p:nvCxnSpPr>
          <p:cNvPr id="26" name="Straight Connector 13"/>
          <p:cNvCxnSpPr/>
          <p:nvPr/>
        </p:nvCxnSpPr>
        <p:spPr>
          <a:xfrm flipH="1">
            <a:off x="2059148" y="4607084"/>
            <a:ext cx="5202713" cy="0"/>
          </a:xfrm>
          <a:prstGeom prst="line">
            <a:avLst/>
          </a:prstGeom>
          <a:ln w="19050" cap="sq">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009027" y="3787848"/>
            <a:ext cx="1148277" cy="1250950"/>
          </a:xfrm>
          <a:prstGeom prst="rect">
            <a:avLst/>
          </a:prstGeom>
          <a:noFill/>
        </p:spPr>
        <p:txBody>
          <a:bodyPr wrap="square" lIns="51435" tIns="25718" rIns="51435" bIns="25718" rtlCol="0">
            <a:spAutoFit/>
          </a:bodyPr>
          <a:lstStyle/>
          <a:p>
            <a:pPr>
              <a:lnSpc>
                <a:spcPct val="130000"/>
              </a:lnSpc>
            </a:pPr>
            <a:r>
              <a:rPr lang="en-US" altLang="zh-CN" sz="3000" dirty="0">
                <a:solidFill>
                  <a:schemeClr val="tx1">
                    <a:lumMod val="75000"/>
                    <a:lumOff val="25000"/>
                  </a:schemeClr>
                </a:solidFill>
                <a:cs typeface="+mn-ea"/>
                <a:sym typeface="+mn-lt"/>
              </a:rPr>
              <a:t>PART</a:t>
            </a:r>
            <a:endParaRPr lang="zh-CN" altLang="en-US" sz="3000" dirty="0">
              <a:solidFill>
                <a:schemeClr val="tx1">
                  <a:lumMod val="75000"/>
                  <a:lumOff val="25000"/>
                </a:schemeClr>
              </a:solidFill>
              <a:cs typeface="+mn-ea"/>
              <a:sym typeface="+mn-lt"/>
            </a:endParaRPr>
          </a:p>
          <a:p>
            <a:pPr>
              <a:lnSpc>
                <a:spcPct val="130000"/>
              </a:lnSpc>
            </a:pPr>
            <a:endParaRPr lang="zh-CN" altLang="en-US" sz="3000" dirty="0">
              <a:solidFill>
                <a:schemeClr val="tx1">
                  <a:lumMod val="75000"/>
                  <a:lumOff val="25000"/>
                </a:schemeClr>
              </a:solidFill>
              <a:cs typeface="+mn-ea"/>
              <a:sym typeface="+mn-lt"/>
            </a:endParaRPr>
          </a:p>
        </p:txBody>
      </p:sp>
      <p:sp>
        <p:nvSpPr>
          <p:cNvPr id="6" name="文本框 5"/>
          <p:cNvSpPr txBox="1"/>
          <p:nvPr/>
        </p:nvSpPr>
        <p:spPr>
          <a:xfrm>
            <a:off x="3157114" y="3439589"/>
            <a:ext cx="462402" cy="1106805"/>
          </a:xfrm>
          <a:prstGeom prst="rect">
            <a:avLst/>
          </a:prstGeom>
          <a:noFill/>
        </p:spPr>
        <p:txBody>
          <a:bodyPr wrap="square" rtlCol="0">
            <a:spAutoFit/>
          </a:bodyPr>
          <a:lstStyle/>
          <a:p>
            <a:r>
              <a:rPr kumimoji="1" lang="en-US" altLang="zh-CN" sz="6600" dirty="0" smtClean="0">
                <a:solidFill>
                  <a:schemeClr val="accent1"/>
                </a:solidFill>
                <a:latin typeface="隶书" panose="02010509060101010101" charset="-122"/>
                <a:ea typeface="隶书" panose="02010509060101010101" charset="-122"/>
                <a:cs typeface="+mn-lt"/>
              </a:rPr>
              <a:t>2</a:t>
            </a:r>
            <a:endParaRPr kumimoji="1" lang="en-US" altLang="zh-CN" sz="6600" dirty="0" smtClean="0">
              <a:solidFill>
                <a:schemeClr val="accent1"/>
              </a:solidFill>
              <a:latin typeface="隶书" panose="02010509060101010101" charset="-122"/>
              <a:ea typeface="隶书" panose="02010509060101010101" charset="-122"/>
              <a:cs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6" presetClass="emph" presetSubtype="0" fill="hold" grpId="1" nodeType="afterEffect">
                                  <p:stCondLst>
                                    <p:cond delay="0"/>
                                  </p:stCondLst>
                                  <p:childTnLst>
                                    <p:animEffect transition="out" filter="fade">
                                      <p:cBhvr>
                                        <p:cTn id="19" dur="500" tmFilter="0, 0; .2, .5; .8, .5; 1, 0"/>
                                        <p:tgtEl>
                                          <p:spTgt spid="18"/>
                                        </p:tgtEl>
                                      </p:cBhvr>
                                    </p:animEffect>
                                    <p:animScale>
                                      <p:cBhvr>
                                        <p:cTn id="20" dur="250" autoRev="1" fill="hold"/>
                                        <p:tgtEl>
                                          <p:spTgt spid="18"/>
                                        </p:tgtEl>
                                      </p:cBhvr>
                                      <p:by x="105000" y="105000"/>
                                    </p:animScale>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0-#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8" grpId="0"/>
      <p:bldP spid="2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79450"/>
            <a:ext cx="8229600" cy="1102995"/>
          </a:xfrm>
        </p:spPr>
        <p:txBody>
          <a:bodyPr/>
          <a:p>
            <a:br>
              <a:rPr lang="zh-CN" altLang="en-US"/>
            </a:br>
            <a:r>
              <a:rPr lang="zh-CN" altLang="en-US" sz="2400"/>
              <a:t>（一）全国发证情况</a:t>
            </a:r>
            <a:endParaRPr lang="zh-CN" altLang="en-US" sz="2400"/>
          </a:p>
        </p:txBody>
      </p:sp>
      <p:sp>
        <p:nvSpPr>
          <p:cNvPr id="3" name="内容占位符 2"/>
          <p:cNvSpPr>
            <a:spLocks noGrp="1"/>
          </p:cNvSpPr>
          <p:nvPr>
            <p:ph idx="1"/>
          </p:nvPr>
        </p:nvSpPr>
        <p:spPr>
          <a:xfrm>
            <a:off x="457200" y="1716405"/>
            <a:ext cx="8440420" cy="5093335"/>
          </a:xfrm>
        </p:spPr>
        <p:txBody>
          <a:bodyPr/>
          <a:p>
            <a:r>
              <a:rPr lang="en-US">
                <a:latin typeface="华文楷体" panose="02010600040101010101" charset="-122"/>
                <a:ea typeface="华文楷体" panose="02010600040101010101" charset="-122"/>
                <a:cs typeface="华文楷体" panose="02010600040101010101" charset="-122"/>
              </a:rPr>
              <a:t>2019</a:t>
            </a:r>
            <a:r>
              <a:rPr lang="zh-CN" altLang="en-US">
                <a:latin typeface="华文楷体" panose="02010600040101010101" charset="-122"/>
                <a:ea typeface="华文楷体" panose="02010600040101010101" charset="-122"/>
                <a:cs typeface="华文楷体" panose="02010600040101010101" charset="-122"/>
              </a:rPr>
              <a:t>年</a:t>
            </a:r>
            <a:r>
              <a:rPr lang="en-US" altLang="zh-CN">
                <a:latin typeface="华文楷体" panose="02010600040101010101" charset="-122"/>
                <a:ea typeface="华文楷体" panose="02010600040101010101" charset="-122"/>
                <a:cs typeface="华文楷体" panose="02010600040101010101" charset="-122"/>
              </a:rPr>
              <a:t>1-11</a:t>
            </a:r>
            <a:r>
              <a:rPr lang="zh-CN" altLang="en-US">
                <a:latin typeface="华文楷体" panose="02010600040101010101" charset="-122"/>
                <a:ea typeface="华文楷体" panose="02010600040101010101" charset="-122"/>
                <a:cs typeface="华文楷体" panose="02010600040101010101" charset="-122"/>
              </a:rPr>
              <a:t>月，</a:t>
            </a:r>
            <a:r>
              <a:rPr>
                <a:latin typeface="华文楷体" panose="02010600040101010101" charset="-122"/>
                <a:ea typeface="华文楷体" panose="02010600040101010101" charset="-122"/>
                <a:cs typeface="华文楷体" panose="02010600040101010101" charset="-122"/>
              </a:rPr>
              <a:t>全国各类出口许可证件管理商品发证金额为1001.5亿美元，发证份数38.3万份。</a:t>
            </a:r>
            <a:r>
              <a:rPr lang="zh-CN" altLang="en-US"/>
              <a:t>其中，商务部各特派员办事处</a:t>
            </a:r>
            <a:r>
              <a:rPr lang="zh-CN" altLang="en-US">
                <a:sym typeface="+mn-ea"/>
              </a:rPr>
              <a:t>发证金额</a:t>
            </a:r>
            <a:r>
              <a:rPr lang="en-US" altLang="zh-CN">
                <a:sym typeface="+mn-ea"/>
              </a:rPr>
              <a:t>44.2</a:t>
            </a:r>
            <a:r>
              <a:rPr lang="zh-CN" altLang="en-US">
                <a:sym typeface="+mn-ea"/>
              </a:rPr>
              <a:t>亿美元，占比</a:t>
            </a:r>
            <a:r>
              <a:rPr lang="en-US" altLang="zh-CN">
                <a:sym typeface="+mn-ea"/>
              </a:rPr>
              <a:t>4.4%</a:t>
            </a:r>
            <a:r>
              <a:rPr lang="zh-CN" altLang="en-US">
                <a:sym typeface="+mn-ea"/>
              </a:rPr>
              <a:t>，</a:t>
            </a:r>
            <a:r>
              <a:rPr lang="zh-CN" altLang="en-US"/>
              <a:t>发证份数</a:t>
            </a:r>
            <a:r>
              <a:rPr lang="en-US" altLang="zh-CN"/>
              <a:t>3.5</a:t>
            </a:r>
            <a:r>
              <a:rPr lang="zh-CN" altLang="en-US"/>
              <a:t>万份，占比</a:t>
            </a:r>
            <a:r>
              <a:rPr lang="en-US" altLang="zh-CN"/>
              <a:t>9.1%</a:t>
            </a:r>
            <a:r>
              <a:rPr lang="zh-CN" altLang="en-US"/>
              <a:t>。天津特办</a:t>
            </a:r>
            <a:r>
              <a:rPr lang="zh-CN" altLang="en-US">
                <a:sym typeface="+mn-ea"/>
              </a:rPr>
              <a:t>发证金额</a:t>
            </a:r>
            <a:r>
              <a:rPr lang="en-US" altLang="zh-CN">
                <a:sym typeface="+mn-ea"/>
              </a:rPr>
              <a:t>0.94</a:t>
            </a:r>
            <a:r>
              <a:rPr lang="zh-CN" altLang="en-US">
                <a:sym typeface="+mn-ea"/>
              </a:rPr>
              <a:t>亿美元，</a:t>
            </a:r>
            <a:r>
              <a:rPr lang="zh-CN" altLang="en-US"/>
              <a:t>发证份数</a:t>
            </a:r>
            <a:r>
              <a:rPr lang="en-US" altLang="zh-CN"/>
              <a:t>1057</a:t>
            </a:r>
            <a:r>
              <a:rPr lang="zh-CN" altLang="en-US"/>
              <a:t>份。</a:t>
            </a:r>
            <a:endParaRPr lang="zh-CN" altLang="en-US"/>
          </a:p>
          <a:p>
            <a:endParaRPr lang="zh-CN" altLang="en-US"/>
          </a:p>
        </p:txBody>
      </p:sp>
      <p:graphicFrame>
        <p:nvGraphicFramePr>
          <p:cNvPr id="7" name="图表 6"/>
          <p:cNvGraphicFramePr/>
          <p:nvPr/>
        </p:nvGraphicFramePr>
        <p:xfrm>
          <a:off x="1407795" y="3197225"/>
          <a:ext cx="2852420" cy="291211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p:cNvGraphicFramePr/>
          <p:nvPr/>
        </p:nvGraphicFramePr>
        <p:xfrm>
          <a:off x="5180965" y="3197225"/>
          <a:ext cx="3220085" cy="29121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400"/>
              <a:t>(</a:t>
            </a:r>
            <a:r>
              <a:rPr lang="zh-CN" altLang="en-US" sz="2400"/>
              <a:t>二）</a:t>
            </a:r>
            <a:r>
              <a:rPr lang="zh-CN" altLang="en-US" sz="2400"/>
              <a:t>天津特办签发的出口许可证情况（</a:t>
            </a:r>
            <a:r>
              <a:rPr lang="en-US" altLang="zh-CN" sz="2400"/>
              <a:t>1-11</a:t>
            </a:r>
            <a:r>
              <a:rPr lang="zh-CN" altLang="en-US" sz="2400"/>
              <a:t>月）</a:t>
            </a:r>
            <a:endParaRPr lang="zh-CN" altLang="en-US" sz="2400"/>
          </a:p>
        </p:txBody>
      </p:sp>
      <p:sp>
        <p:nvSpPr>
          <p:cNvPr id="3" name="内容占位符 2"/>
          <p:cNvSpPr>
            <a:spLocks noGrp="1"/>
          </p:cNvSpPr>
          <p:nvPr>
            <p:ph idx="1"/>
          </p:nvPr>
        </p:nvSpPr>
        <p:spPr/>
        <p:txBody>
          <a:bodyPr/>
          <a:p>
            <a:endParaRPr lang="zh-CN" altLang="en-US"/>
          </a:p>
        </p:txBody>
      </p:sp>
      <p:graphicFrame>
        <p:nvGraphicFramePr>
          <p:cNvPr id="5" name="表格 4"/>
          <p:cNvGraphicFramePr/>
          <p:nvPr>
            <p:custDataLst>
              <p:tags r:id="rId1"/>
            </p:custDataLst>
          </p:nvPr>
        </p:nvGraphicFramePr>
        <p:xfrm>
          <a:off x="652780" y="1590040"/>
          <a:ext cx="7904480" cy="4673600"/>
        </p:xfrm>
        <a:graphic>
          <a:graphicData uri="http://schemas.openxmlformats.org/drawingml/2006/table">
            <a:tbl>
              <a:tblPr firstRow="1" bandRow="1">
                <a:tableStyleId>{5C22544A-7EE6-4342-B048-85BDC9FD1C3A}</a:tableStyleId>
              </a:tblPr>
              <a:tblGrid>
                <a:gridCol w="1976120"/>
                <a:gridCol w="1976120"/>
                <a:gridCol w="1976120"/>
                <a:gridCol w="1976120"/>
              </a:tblGrid>
              <a:tr h="292100">
                <a:tc>
                  <a:txBody>
                    <a:bodyPr/>
                    <a:p>
                      <a:pPr indent="0" algn="ctr">
                        <a:buNone/>
                      </a:pPr>
                      <a:r>
                        <a:rPr lang="zh-CN" sz="900" b="1">
                          <a:solidFill>
                            <a:srgbClr val="FFFFFF"/>
                          </a:solidFill>
                          <a:latin typeface="Arial" panose="020B0604020202020204" pitchFamily="34" charset="0"/>
                          <a:ea typeface="Arial" panose="020B0604020202020204" charset="-122"/>
                        </a:rPr>
                        <a:t>商品大类名称</a:t>
                      </a:r>
                      <a:endParaRPr lang="zh-CN" altLang="en-US" sz="900" b="1">
                        <a:solidFill>
                          <a:srgbClr val="FFFFFF"/>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404040"/>
                    </a:solidFill>
                  </a:tcPr>
                </a:tc>
                <a:tc>
                  <a:txBody>
                    <a:bodyPr/>
                    <a:p>
                      <a:pPr indent="0" algn="ctr">
                        <a:buNone/>
                      </a:pPr>
                      <a:r>
                        <a:rPr lang="zh-CN" sz="900" b="1">
                          <a:solidFill>
                            <a:srgbClr val="FFFFFF"/>
                          </a:solidFill>
                          <a:latin typeface="Arial" panose="020B0604020202020204" pitchFamily="34" charset="0"/>
                          <a:ea typeface="Arial" panose="020B0604020202020204" charset="-122"/>
                        </a:rPr>
                        <a:t>发证份数</a:t>
                      </a:r>
                      <a:endParaRPr lang="zh-CN" altLang="en-US" sz="900" b="1">
                        <a:solidFill>
                          <a:srgbClr val="FFFFFF"/>
                        </a:solidFill>
                        <a:latin typeface="Arial" panose="020B0604020202020204" pitchFamily="34" charset="0"/>
                        <a:ea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p>
                      <a:pPr indent="0" algn="ctr">
                        <a:buNone/>
                      </a:pPr>
                      <a:r>
                        <a:rPr lang="zh-CN" sz="900" b="1">
                          <a:solidFill>
                            <a:srgbClr val="FFFFFF"/>
                          </a:solidFill>
                          <a:latin typeface="Arial" panose="020B0604020202020204" pitchFamily="34" charset="0"/>
                          <a:ea typeface="Arial" panose="020B0604020202020204" charset="-122"/>
                        </a:rPr>
                        <a:t>证面数量</a:t>
                      </a:r>
                      <a:endParaRPr lang="zh-CN" altLang="en-US" sz="900" b="1">
                        <a:solidFill>
                          <a:srgbClr val="FFFFFF"/>
                        </a:solidFill>
                        <a:latin typeface="Arial" panose="020B0604020202020204" pitchFamily="34" charset="0"/>
                        <a:ea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E34D4D"/>
                    </a:solidFill>
                  </a:tcPr>
                </a:tc>
                <a:tc>
                  <a:txBody>
                    <a:bodyPr/>
                    <a:p>
                      <a:pPr indent="0" algn="ctr">
                        <a:buNone/>
                      </a:pPr>
                      <a:r>
                        <a:rPr lang="zh-CN" sz="900" b="1">
                          <a:solidFill>
                            <a:srgbClr val="FFFFFF"/>
                          </a:solidFill>
                          <a:latin typeface="Arial" panose="020B0604020202020204" pitchFamily="34" charset="0"/>
                          <a:ea typeface="Arial" panose="020B0604020202020204" charset="-122"/>
                        </a:rPr>
                        <a:t>证面金额</a:t>
                      </a:r>
                      <a:endParaRPr lang="zh-CN" altLang="en-US" sz="900" b="1">
                        <a:solidFill>
                          <a:srgbClr val="FFFFFF"/>
                        </a:solidFill>
                        <a:latin typeface="Arial" panose="020B0604020202020204" pitchFamily="34" charset="0"/>
                        <a:ea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E34D4D"/>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甘草酸</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288</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698997.9</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36549937</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FFFFF"/>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蔺草及蔺草制品</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171</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1639433</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6932005</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2F2F2"/>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甘草汁(粉)</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145</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1118651</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6632570</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FFFFF"/>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含氧化镁&gt;70%混合物</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104</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2541000</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3248416</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2F2F2"/>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甘草</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95</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767361.4</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3935613</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FFFFF"/>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药料用麻黄草</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73</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859616.9</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4855724</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2F2F2"/>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轻(重)烧镁</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69</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159772402</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7646049</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FFFFF"/>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滑石块(粉)</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54</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3325600</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1229962</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2F2F2"/>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白银</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16</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33397134</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19861307</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FFFFF"/>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锡及锡基合金</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14</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117365.4</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2575695</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2F2F2"/>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玉米粉</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13</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234585.4</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137939</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FFFFF"/>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其他氧化镁</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10</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728000</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493600</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2F2F2"/>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锯材</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4</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158.3</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FFFFF"/>
                    </a:solidFill>
                  </a:tcPr>
                </a:tc>
                <a:tc>
                  <a:txBody>
                    <a:bodyPr/>
                    <a:p>
                      <a:pPr indent="0">
                        <a:buNone/>
                      </a:pPr>
                      <a:r>
                        <a:rPr lang="en-US" sz="900" b="0">
                          <a:solidFill>
                            <a:srgbClr val="404040"/>
                          </a:solidFill>
                          <a:latin typeface="Arial" panose="020B0604020202020204" charset="-122"/>
                        </a:rPr>
                        <a:t>88068</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FFFFF"/>
                    </a:solidFill>
                  </a:tcPr>
                </a:tc>
              </a:tr>
              <a:tr h="292100">
                <a:tc>
                  <a:txBody>
                    <a:bodyPr/>
                    <a:p>
                      <a:pPr indent="0">
                        <a:buNone/>
                      </a:pPr>
                      <a:r>
                        <a:rPr lang="zh-CN" sz="900" b="0">
                          <a:solidFill>
                            <a:srgbClr val="404040"/>
                          </a:solidFill>
                          <a:latin typeface="Arial" panose="020B0604020202020204" pitchFamily="34" charset="0"/>
                          <a:ea typeface="Arial" panose="020B0604020202020204" charset="-122"/>
                        </a:rPr>
                        <a:t>铟</a:t>
                      </a:r>
                      <a:endParaRPr lang="zh-CN" altLang="en-US" sz="900" b="0">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1</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5</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a:noFill/>
                    </a:lnB>
                    <a:lnTlToBr>
                      <a:noFill/>
                    </a:lnTlToBr>
                    <a:lnBlToTr>
                      <a:noFill/>
                    </a:lnBlToTr>
                    <a:solidFill>
                      <a:srgbClr val="F2F2F2"/>
                    </a:solidFill>
                  </a:tcPr>
                </a:tc>
                <a:tc>
                  <a:txBody>
                    <a:bodyPr/>
                    <a:p>
                      <a:pPr indent="0">
                        <a:buNone/>
                      </a:pPr>
                      <a:r>
                        <a:rPr lang="en-US" sz="900" b="0">
                          <a:solidFill>
                            <a:srgbClr val="404040"/>
                          </a:solidFill>
                          <a:latin typeface="Arial" panose="020B0604020202020204" charset="-122"/>
                        </a:rPr>
                        <a:t>1500</a:t>
                      </a:r>
                      <a:endParaRPr lang="en-US" altLang="en-US" sz="900" b="0">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a:noFill/>
                    </a:lnB>
                    <a:lnTlToBr>
                      <a:noFill/>
                    </a:lnTlToBr>
                    <a:lnBlToTr>
                      <a:noFill/>
                    </a:lnBlToTr>
                    <a:solidFill>
                      <a:srgbClr val="F2F2F2"/>
                    </a:solidFill>
                  </a:tcPr>
                </a:tc>
              </a:tr>
              <a:tr h="292100">
                <a:tc>
                  <a:txBody>
                    <a:bodyPr/>
                    <a:p>
                      <a:pPr indent="0">
                        <a:buNone/>
                      </a:pPr>
                      <a:r>
                        <a:rPr lang="zh-CN" sz="900" b="1">
                          <a:solidFill>
                            <a:srgbClr val="404040"/>
                          </a:solidFill>
                          <a:latin typeface="Arial" panose="020B0604020202020204" pitchFamily="34" charset="0"/>
                          <a:ea typeface="Arial" panose="020B0604020202020204" charset="-122"/>
                        </a:rPr>
                        <a:t>当前页总计：</a:t>
                      </a:r>
                      <a:endParaRPr lang="zh-CN" altLang="en-US" sz="900" b="1">
                        <a:solidFill>
                          <a:srgbClr val="404040"/>
                        </a:solidFill>
                        <a:latin typeface="Arial" panose="020B0604020202020204" pitchFamily="34" charset="0"/>
                        <a:ea typeface="Arial" panose="020B0604020202020204" charset="-122"/>
                      </a:endParaRPr>
                    </a:p>
                  </a:txBody>
                  <a:tcPr marL="12700" marR="12700" marT="12700" vert="horz" anchor="t">
                    <a:lnL>
                      <a:noFill/>
                    </a:lnL>
                    <a:lnR w="19050">
                      <a:solidFill>
                        <a:srgbClr val="FFFFFF"/>
                      </a:solidFill>
                      <a:prstDash val="solid"/>
                    </a:lnR>
                    <a:lnT>
                      <a:noFill/>
                    </a:lnT>
                    <a:lnB w="19050">
                      <a:solidFill>
                        <a:srgbClr val="E34D4D"/>
                      </a:solidFill>
                      <a:prstDash val="solid"/>
                    </a:lnB>
                    <a:lnTlToBr>
                      <a:noFill/>
                    </a:lnTlToBr>
                    <a:lnBlToTr>
                      <a:noFill/>
                    </a:lnBlToTr>
                    <a:solidFill>
                      <a:srgbClr val="FFFFFF"/>
                    </a:solidFill>
                  </a:tcPr>
                </a:tc>
                <a:tc>
                  <a:txBody>
                    <a:bodyPr/>
                    <a:p>
                      <a:pPr indent="0">
                        <a:buNone/>
                      </a:pPr>
                      <a:r>
                        <a:rPr lang="en-US" sz="900" b="1">
                          <a:solidFill>
                            <a:srgbClr val="404040"/>
                          </a:solidFill>
                          <a:latin typeface="Arial" panose="020B0604020202020204" charset="-122"/>
                        </a:rPr>
                        <a:t>1,057</a:t>
                      </a:r>
                      <a:endParaRPr lang="en-US" altLang="en-US" sz="900" b="1">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w="19050">
                      <a:solidFill>
                        <a:srgbClr val="E34D4D"/>
                      </a:solidFill>
                      <a:prstDash val="solid"/>
                    </a:lnB>
                    <a:lnTlToBr>
                      <a:noFill/>
                    </a:lnTlToBr>
                    <a:lnBlToTr>
                      <a:noFill/>
                    </a:lnBlToTr>
                    <a:solidFill>
                      <a:srgbClr val="FFFFFF"/>
                    </a:solidFill>
                  </a:tcPr>
                </a:tc>
                <a:tc>
                  <a:txBody>
                    <a:bodyPr/>
                    <a:p>
                      <a:pPr indent="0">
                        <a:buNone/>
                      </a:pPr>
                      <a:r>
                        <a:rPr lang="en-US" sz="900" b="1">
                          <a:solidFill>
                            <a:srgbClr val="404040"/>
                          </a:solidFill>
                          <a:latin typeface="Arial" panose="020B0604020202020204" charset="-122"/>
                        </a:rPr>
                        <a:t>205,200,310.30</a:t>
                      </a:r>
                      <a:endParaRPr lang="en-US" altLang="en-US" sz="900" b="1">
                        <a:solidFill>
                          <a:srgbClr val="404040"/>
                        </a:solidFill>
                        <a:latin typeface="Arial" panose="020B0604020202020204" charset="-122"/>
                      </a:endParaRPr>
                    </a:p>
                  </a:txBody>
                  <a:tcPr marL="12700" marR="12700" marT="12700" vert="horz" anchor="t">
                    <a:lnL w="19050">
                      <a:solidFill>
                        <a:srgbClr val="FFFFFF"/>
                      </a:solidFill>
                      <a:prstDash val="solid"/>
                    </a:lnL>
                    <a:lnR w="19050">
                      <a:solidFill>
                        <a:srgbClr val="FFFFFF"/>
                      </a:solidFill>
                      <a:prstDash val="solid"/>
                    </a:lnR>
                    <a:lnT>
                      <a:noFill/>
                    </a:lnT>
                    <a:lnB w="19050">
                      <a:solidFill>
                        <a:srgbClr val="E34D4D"/>
                      </a:solidFill>
                      <a:prstDash val="solid"/>
                    </a:lnB>
                    <a:lnTlToBr>
                      <a:noFill/>
                    </a:lnTlToBr>
                    <a:lnBlToTr>
                      <a:noFill/>
                    </a:lnBlToTr>
                    <a:solidFill>
                      <a:srgbClr val="FFFFFF"/>
                    </a:solidFill>
                  </a:tcPr>
                </a:tc>
                <a:tc>
                  <a:txBody>
                    <a:bodyPr/>
                    <a:p>
                      <a:pPr indent="0">
                        <a:buNone/>
                      </a:pPr>
                      <a:r>
                        <a:rPr lang="en-US" sz="900" b="1">
                          <a:solidFill>
                            <a:srgbClr val="404040"/>
                          </a:solidFill>
                          <a:latin typeface="Arial" panose="020B0604020202020204" charset="-122"/>
                        </a:rPr>
                        <a:t>94,188,385</a:t>
                      </a:r>
                      <a:endParaRPr lang="en-US" altLang="en-US" sz="900" b="1">
                        <a:solidFill>
                          <a:srgbClr val="404040"/>
                        </a:solidFill>
                        <a:latin typeface="Arial" panose="020B0604020202020204" charset="-122"/>
                      </a:endParaRPr>
                    </a:p>
                  </a:txBody>
                  <a:tcPr marL="12700" marR="12700" marT="12700" vert="horz" anchor="t">
                    <a:lnL w="19050">
                      <a:solidFill>
                        <a:srgbClr val="FFFFFF"/>
                      </a:solidFill>
                      <a:prstDash val="solid"/>
                    </a:lnL>
                    <a:lnR>
                      <a:noFill/>
                    </a:lnR>
                    <a:lnT>
                      <a:noFill/>
                    </a:lnT>
                    <a:lnB w="19050">
                      <a:solidFill>
                        <a:srgbClr val="E34D4D"/>
                      </a:solidFill>
                      <a:prstDash val="soli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天津特办签发的出口许可证主要集中在</a:t>
            </a:r>
            <a:r>
              <a:rPr lang="en-US" altLang="zh-CN"/>
              <a:t>10</a:t>
            </a:r>
            <a:r>
              <a:rPr lang="zh-CN" altLang="en-US"/>
              <a:t>种商品：</a:t>
            </a:r>
            <a:r>
              <a:rPr lang="zh-CN" altLang="en-US">
                <a:solidFill>
                  <a:srgbClr val="FF0000"/>
                </a:solidFill>
                <a:sym typeface="+mn-ea"/>
              </a:rPr>
              <a:t>甘草及甘草制品、蔺草及蔺草制品、药料用麻黄草、</a:t>
            </a:r>
            <a:r>
              <a:rPr lang="zh-CN" altLang="en-US">
                <a:solidFill>
                  <a:srgbClr val="FF0000"/>
                </a:solidFill>
              </a:rPr>
              <a:t>玉米粉、锯材、</a:t>
            </a:r>
            <a:r>
              <a:rPr lang="zh-CN" altLang="en-US">
                <a:solidFill>
                  <a:srgbClr val="FF0000"/>
                </a:solidFill>
                <a:sym typeface="+mn-ea"/>
              </a:rPr>
              <a:t>白银、</a:t>
            </a:r>
            <a:r>
              <a:rPr lang="zh-CN" altLang="en-US"/>
              <a:t>镁砂、滑石块（粉）、锡及锡制品、铟及铟制品</a:t>
            </a:r>
            <a:endParaRPr lang="zh-CN" altLang="en-US"/>
          </a:p>
          <a:p>
            <a:r>
              <a:rPr lang="zh-CN" altLang="en-US"/>
              <a:t>特办签发的商品更重要，管理要求更高</a:t>
            </a:r>
            <a:endParaRPr lang="zh-CN" altLang="en-US"/>
          </a:p>
          <a:p>
            <a:r>
              <a:rPr lang="zh-CN" altLang="en-US"/>
              <a:t>天津特办联系地区最多，</a:t>
            </a:r>
            <a:r>
              <a:rPr lang="en-US" altLang="zh-CN"/>
              <a:t>9</a:t>
            </a:r>
            <a:r>
              <a:rPr lang="zh-CN" altLang="en-US"/>
              <a:t>个省市：北京、天津、河北、</a:t>
            </a:r>
            <a:r>
              <a:rPr lang="zh-CN" altLang="en-US">
                <a:sym typeface="+mn-ea"/>
              </a:rPr>
              <a:t>山西、内蒙古、甘肃、宁夏、青海、新疆</a:t>
            </a:r>
            <a:endParaRPr lang="zh-CN" altLang="en-U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8886" y="851166"/>
            <a:ext cx="10253198" cy="5149584"/>
            <a:chOff x="-38514" y="-8112"/>
            <a:chExt cx="13670930" cy="6866112"/>
          </a:xfrm>
        </p:grpSpPr>
        <p:pic>
          <p:nvPicPr>
            <p:cNvPr id="3" name="图片 2"/>
            <p:cNvPicPr>
              <a:picLocks noChangeAspect="1"/>
            </p:cNvPicPr>
            <p:nvPr/>
          </p:nvPicPr>
          <p:blipFill>
            <a:blip r:embed="rId1" cstate="screen"/>
            <a:stretch>
              <a:fillRect/>
            </a:stretch>
          </p:blipFill>
          <p:spPr>
            <a:xfrm>
              <a:off x="-38514" y="0"/>
              <a:ext cx="6858000" cy="6858000"/>
            </a:xfrm>
            <a:prstGeom prst="rect">
              <a:avLst/>
            </a:prstGeom>
          </p:spPr>
        </p:pic>
        <p:pic>
          <p:nvPicPr>
            <p:cNvPr id="22" name="图片 21"/>
            <p:cNvPicPr>
              <a:picLocks noChangeAspect="1"/>
            </p:cNvPicPr>
            <p:nvPr/>
          </p:nvPicPr>
          <p:blipFill>
            <a:blip r:embed="rId2" cstate="screen"/>
            <a:stretch>
              <a:fillRect/>
            </a:stretch>
          </p:blipFill>
          <p:spPr>
            <a:xfrm flipH="1">
              <a:off x="6812930" y="-8112"/>
              <a:ext cx="6819486" cy="6858000"/>
            </a:xfrm>
            <a:prstGeom prst="rect">
              <a:avLst/>
            </a:prstGeom>
          </p:spPr>
        </p:pic>
      </p:grpSp>
      <p:sp>
        <p:nvSpPr>
          <p:cNvPr id="4" name="矩形 3"/>
          <p:cNvSpPr/>
          <p:nvPr/>
        </p:nvSpPr>
        <p:spPr>
          <a:xfrm>
            <a:off x="-129540" y="3059430"/>
            <a:ext cx="9273540" cy="268885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3" name="矩形 22"/>
          <p:cNvSpPr/>
          <p:nvPr/>
        </p:nvSpPr>
        <p:spPr>
          <a:xfrm>
            <a:off x="121920" y="3204212"/>
            <a:ext cx="8846820" cy="240321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pic>
        <p:nvPicPr>
          <p:cNvPr id="24" name="Picture 15"/>
          <p:cNvPicPr>
            <a:picLocks noChangeAspect="1"/>
          </p:cNvPicPr>
          <p:nvPr/>
        </p:nvPicPr>
        <p:blipFill>
          <a:blip r:embed="rId3" cstate="print"/>
          <a:stretch>
            <a:fillRect/>
          </a:stretch>
        </p:blipFill>
        <p:spPr>
          <a:xfrm rot="5400000" flipH="1">
            <a:off x="4370298" y="2209841"/>
            <a:ext cx="685550" cy="7726389"/>
          </a:xfrm>
          <a:prstGeom prst="rect">
            <a:avLst/>
          </a:prstGeom>
        </p:spPr>
      </p:pic>
      <p:sp>
        <p:nvSpPr>
          <p:cNvPr id="17" name="Text Placeholder 3"/>
          <p:cNvSpPr txBox="1"/>
          <p:nvPr/>
        </p:nvSpPr>
        <p:spPr>
          <a:xfrm>
            <a:off x="3403706" y="3494240"/>
            <a:ext cx="419100" cy="10153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zh-CN" altLang="en-US" sz="6600" b="0" dirty="0">
                <a:solidFill>
                  <a:schemeClr val="accent1"/>
                </a:solidFill>
                <a:latin typeface="隶书" panose="02010509060101010101" charset="-122"/>
                <a:ea typeface="隶书" panose="02010509060101010101" charset="-122"/>
                <a:cs typeface="+mn-ea"/>
                <a:sym typeface="+mn-lt"/>
              </a:rPr>
              <a:t>3</a:t>
            </a:r>
            <a:endParaRPr lang="en-US" sz="6600" b="0" dirty="0">
              <a:solidFill>
                <a:schemeClr val="accent1"/>
              </a:solidFill>
              <a:latin typeface="隶书" panose="02010509060101010101" charset="-122"/>
              <a:ea typeface="隶书" panose="02010509060101010101" charset="-122"/>
              <a:cs typeface="+mn-ea"/>
              <a:sym typeface="+mn-lt"/>
            </a:endParaRPr>
          </a:p>
        </p:txBody>
      </p:sp>
      <p:sp>
        <p:nvSpPr>
          <p:cNvPr id="18" name="文本框 17"/>
          <p:cNvSpPr txBox="1"/>
          <p:nvPr/>
        </p:nvSpPr>
        <p:spPr>
          <a:xfrm>
            <a:off x="4108965" y="3787615"/>
            <a:ext cx="4898627" cy="1130300"/>
          </a:xfrm>
          <a:prstGeom prst="rect">
            <a:avLst/>
          </a:prstGeom>
          <a:noFill/>
        </p:spPr>
        <p:txBody>
          <a:bodyPr wrap="square" lIns="51435" tIns="25718" rIns="51435" bIns="25718" rtlCol="0">
            <a:spAutoFit/>
          </a:bodyPr>
          <a:lstStyle/>
          <a:p>
            <a:pPr>
              <a:lnSpc>
                <a:spcPct val="130000"/>
              </a:lnSpc>
            </a:pPr>
            <a:r>
              <a:rPr lang="zh-CN" altLang="en-US" sz="2700" b="1">
                <a:sym typeface="+mn-ea"/>
              </a:rPr>
              <a:t>出口许可证无纸化申请要点</a:t>
            </a:r>
            <a:endParaRPr lang="zh-CN" altLang="en-US" sz="2700" b="1"/>
          </a:p>
          <a:p>
            <a:pPr>
              <a:lnSpc>
                <a:spcPct val="130000"/>
              </a:lnSpc>
            </a:pPr>
            <a:endParaRPr lang="zh-CN" altLang="en-US" sz="2700" b="1" dirty="0">
              <a:solidFill>
                <a:schemeClr val="tx1">
                  <a:lumMod val="75000"/>
                  <a:lumOff val="25000"/>
                </a:schemeClr>
              </a:solidFill>
              <a:cs typeface="+mn-ea"/>
              <a:sym typeface="+mn-lt"/>
            </a:endParaRPr>
          </a:p>
        </p:txBody>
      </p:sp>
      <p:cxnSp>
        <p:nvCxnSpPr>
          <p:cNvPr id="26" name="Straight Connector 13"/>
          <p:cNvCxnSpPr/>
          <p:nvPr/>
        </p:nvCxnSpPr>
        <p:spPr>
          <a:xfrm flipH="1">
            <a:off x="2059148" y="4607084"/>
            <a:ext cx="5202713" cy="0"/>
          </a:xfrm>
          <a:prstGeom prst="line">
            <a:avLst/>
          </a:prstGeom>
          <a:ln w="19050" cap="sq">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009027" y="3787848"/>
            <a:ext cx="1148277" cy="650875"/>
          </a:xfrm>
          <a:prstGeom prst="rect">
            <a:avLst/>
          </a:prstGeom>
          <a:noFill/>
        </p:spPr>
        <p:txBody>
          <a:bodyPr wrap="square" lIns="51435" tIns="25718" rIns="51435" bIns="25718" rtlCol="0">
            <a:spAutoFit/>
          </a:bodyPr>
          <a:lstStyle/>
          <a:p>
            <a:pPr>
              <a:lnSpc>
                <a:spcPct val="130000"/>
              </a:lnSpc>
            </a:pPr>
            <a:r>
              <a:rPr lang="en-US" altLang="zh-CN" sz="3000" dirty="0">
                <a:solidFill>
                  <a:schemeClr val="tx1">
                    <a:lumMod val="75000"/>
                    <a:lumOff val="25000"/>
                  </a:schemeClr>
                </a:solidFill>
                <a:cs typeface="+mn-ea"/>
                <a:sym typeface="+mn-lt"/>
              </a:rPr>
              <a:t>PART</a:t>
            </a:r>
            <a:endParaRPr lang="zh-CN" altLang="en-US" sz="3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18"/>
                                        </p:tgtEl>
                                      </p:cBhvr>
                                    </p:animEffect>
                                    <p:animScale>
                                      <p:cBhvr>
                                        <p:cTn id="25" dur="250" autoRev="1" fill="hold"/>
                                        <p:tgtEl>
                                          <p:spTgt spid="18"/>
                                        </p:tgtEl>
                                      </p:cBhvr>
                                      <p:by x="105000" y="105000"/>
                                    </p:animScale>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28" grpId="0"/>
      <p:bldP spid="2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4294967295"/>
          </p:nvPr>
        </p:nvSpPr>
        <p:spPr>
          <a:xfrm>
            <a:off x="0" y="1350645"/>
            <a:ext cx="8229600" cy="5126355"/>
          </a:xfrm>
        </p:spPr>
        <p:txBody>
          <a:bodyPr>
            <a:normAutofit lnSpcReduction="10000"/>
          </a:bodyPr>
          <a:p>
            <a:r>
              <a:rPr lang="zh-CN" altLang="en-US" b="1">
                <a:solidFill>
                  <a:srgbClr val="FFFF00"/>
                </a:solidFill>
                <a:sym typeface="+mn-ea"/>
              </a:rPr>
              <a:t>（一）总体安排</a:t>
            </a:r>
            <a:endParaRPr lang="zh-CN" altLang="en-US" b="1">
              <a:solidFill>
                <a:srgbClr val="FFFF00"/>
              </a:solidFill>
              <a:sym typeface="+mn-ea"/>
            </a:endParaRPr>
          </a:p>
          <a:p>
            <a:r>
              <a:rPr lang="en-US" altLang="zh-CN">
                <a:solidFill>
                  <a:srgbClr val="FFFF00"/>
                </a:solidFill>
                <a:sym typeface="+mn-ea"/>
              </a:rPr>
              <a:t>1</a:t>
            </a:r>
            <a:r>
              <a:rPr lang="zh-CN" altLang="en-US">
                <a:solidFill>
                  <a:srgbClr val="FFFF00"/>
                </a:solidFill>
                <a:sym typeface="+mn-ea"/>
              </a:rPr>
              <a:t>、自</a:t>
            </a:r>
            <a:r>
              <a:rPr lang="en-US" altLang="zh-CN">
                <a:solidFill>
                  <a:srgbClr val="FFFF00"/>
                </a:solidFill>
                <a:sym typeface="+mn-ea"/>
              </a:rPr>
              <a:t>2019</a:t>
            </a:r>
            <a:r>
              <a:rPr lang="zh-CN" altLang="en-US">
                <a:solidFill>
                  <a:srgbClr val="FFFF00"/>
                </a:solidFill>
                <a:sym typeface="+mn-ea"/>
              </a:rPr>
              <a:t>年</a:t>
            </a:r>
            <a:r>
              <a:rPr lang="en-US" altLang="zh-CN">
                <a:solidFill>
                  <a:srgbClr val="FFFF00"/>
                </a:solidFill>
                <a:sym typeface="+mn-ea"/>
              </a:rPr>
              <a:t>9</a:t>
            </a:r>
            <a:r>
              <a:rPr lang="zh-CN" altLang="en-US">
                <a:solidFill>
                  <a:srgbClr val="FFFF00"/>
                </a:solidFill>
                <a:sym typeface="+mn-ea"/>
              </a:rPr>
              <a:t>月</a:t>
            </a:r>
            <a:r>
              <a:rPr lang="en-US" altLang="zh-CN">
                <a:solidFill>
                  <a:srgbClr val="FFFF00"/>
                </a:solidFill>
                <a:sym typeface="+mn-ea"/>
              </a:rPr>
              <a:t>9</a:t>
            </a:r>
            <a:r>
              <a:rPr lang="zh-CN" altLang="en-US">
                <a:solidFill>
                  <a:srgbClr val="FFFF00"/>
                </a:solidFill>
                <a:sym typeface="+mn-ea"/>
              </a:rPr>
              <a:t>日起，对二手车出口实行出口许可证申领和通关作业无纸化。</a:t>
            </a:r>
            <a:endParaRPr lang="zh-CN" altLang="en-US">
              <a:solidFill>
                <a:srgbClr val="FFFF00"/>
              </a:solidFill>
            </a:endParaRPr>
          </a:p>
          <a:p>
            <a:r>
              <a:rPr lang="en-US" altLang="zh-CN">
                <a:solidFill>
                  <a:srgbClr val="FFFF00"/>
                </a:solidFill>
                <a:sym typeface="+mn-ea"/>
              </a:rPr>
              <a:t>2</a:t>
            </a:r>
            <a:r>
              <a:rPr lang="zh-CN" altLang="en-US">
                <a:solidFill>
                  <a:srgbClr val="FFFF00"/>
                </a:solidFill>
                <a:sym typeface="+mn-ea"/>
              </a:rPr>
              <a:t>、拟于今年底明年初，在全国范围内对属于出口许可证管理的货物，实行出口许可证申领和通关作业无纸化。</a:t>
            </a:r>
            <a:endParaRPr lang="zh-CN" altLang="en-US">
              <a:solidFill>
                <a:srgbClr val="FFFF00"/>
              </a:solidFill>
            </a:endParaRPr>
          </a:p>
          <a:p>
            <a:r>
              <a:rPr lang="en-US" altLang="zh-CN">
                <a:solidFill>
                  <a:srgbClr val="FFFF00"/>
                </a:solidFill>
                <a:sym typeface="+mn-ea"/>
              </a:rPr>
              <a:t>3</a:t>
            </a:r>
            <a:r>
              <a:rPr lang="zh-CN" altLang="en-US">
                <a:solidFill>
                  <a:srgbClr val="FFFF00"/>
                </a:solidFill>
                <a:sym typeface="+mn-ea"/>
              </a:rPr>
              <a:t>、出口经营者申请</a:t>
            </a:r>
            <a:r>
              <a:rPr lang="zh-CN" altLang="en-US">
                <a:solidFill>
                  <a:srgbClr val="FFFF00"/>
                </a:solidFill>
                <a:latin typeface="华文楷体" panose="02010600040101010101" charset="-122"/>
                <a:ea typeface="华文楷体" panose="02010600040101010101" charset="-122"/>
                <a:sym typeface="+mn-ea"/>
              </a:rPr>
              <a:t>出口</a:t>
            </a:r>
            <a:r>
              <a:rPr lang="zh-CN" altLang="en-US">
                <a:solidFill>
                  <a:srgbClr val="FFFF00"/>
                </a:solidFill>
                <a:sym typeface="+mn-ea"/>
              </a:rPr>
              <a:t>上述货物的，可自行选择有纸作业或者无纸作业方式。</a:t>
            </a:r>
            <a:endParaRPr lang="zh-CN" altLang="en-US">
              <a:solidFill>
                <a:srgbClr val="FFFF00"/>
              </a:solidFill>
            </a:endParaRPr>
          </a:p>
          <a:p>
            <a:r>
              <a:rPr lang="en-US" altLang="zh-CN">
                <a:solidFill>
                  <a:srgbClr val="FFFF00"/>
                </a:solidFill>
                <a:sym typeface="+mn-ea"/>
              </a:rPr>
              <a:t>4</a:t>
            </a:r>
            <a:r>
              <a:rPr lang="zh-CN" altLang="en-US">
                <a:solidFill>
                  <a:srgbClr val="FFFF00"/>
                </a:solidFill>
                <a:sym typeface="+mn-ea"/>
              </a:rPr>
              <a:t>、海关或其他管理部门因管理需要或者其他情形需验核出口许可证纸质证书的，出口经营者应补充提交纸质证书，或者以有纸作业方式向海关办理报关验放手续。</a:t>
            </a:r>
            <a:endParaRPr lang="zh-CN" altLang="en-US">
              <a:solidFill>
                <a:srgbClr val="FFFF00"/>
              </a:solidFill>
            </a:endParaRPr>
          </a:p>
          <a:p>
            <a:r>
              <a:rPr lang="en-US" altLang="zh-CN">
                <a:solidFill>
                  <a:srgbClr val="FFFF00"/>
                </a:solidFill>
                <a:sym typeface="+mn-ea"/>
              </a:rPr>
              <a:t>5</a:t>
            </a:r>
            <a:r>
              <a:rPr lang="zh-CN" altLang="en-US">
                <a:solidFill>
                  <a:srgbClr val="FFFF00"/>
                </a:solidFill>
                <a:sym typeface="+mn-ea"/>
              </a:rPr>
              <a:t>、海关将通过出口许可证联网核查方式验核电子许可证，不再进行纸面签注。出口许可证发证机构依据海关反馈的出口许可证使用状态、清关情况等电子数据进行延期、变更、核销等操作。</a:t>
            </a:r>
            <a:endParaRPr lang="zh-CN" altLang="en-US">
              <a:solidFill>
                <a:srgbClr val="FFFF00"/>
              </a:solidFill>
            </a:endParaRPr>
          </a:p>
          <a:p>
            <a:endParaRPr lang="zh-CN" altLang="en-US">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a:t>（二）变化</a:t>
            </a:r>
            <a:endParaRPr lang="zh-CN" altLang="en-US" sz="2400"/>
          </a:p>
        </p:txBody>
      </p:sp>
      <p:sp>
        <p:nvSpPr>
          <p:cNvPr id="3" name="内容占位符 2"/>
          <p:cNvSpPr>
            <a:spLocks noGrp="1"/>
          </p:cNvSpPr>
          <p:nvPr>
            <p:ph idx="1"/>
          </p:nvPr>
        </p:nvSpPr>
        <p:spPr/>
        <p:txBody>
          <a:bodyPr/>
          <a:p>
            <a:r>
              <a:rPr lang="en-US" altLang="zh-CN"/>
              <a:t>1</a:t>
            </a:r>
            <a:r>
              <a:rPr lang="zh-CN" altLang="en-US"/>
              <a:t>、电子钥匙需绑定电子印章</a:t>
            </a:r>
            <a:endParaRPr lang="zh-CN" altLang="en-US"/>
          </a:p>
          <a:p>
            <a:endParaRPr lang="zh-CN" altLang="en-US"/>
          </a:p>
          <a:p>
            <a:r>
              <a:rPr lang="en-US" altLang="zh-CN"/>
              <a:t>2</a:t>
            </a:r>
            <a:r>
              <a:rPr lang="zh-CN" altLang="en-US"/>
              <a:t>、以附件形式上传影像化申请材料（出口合同、委托代理协议、出口批准文件等）</a:t>
            </a:r>
            <a:endParaRPr lang="zh-CN" altLang="en-US"/>
          </a:p>
          <a:p>
            <a:endParaRPr lang="zh-CN" altLang="en-US"/>
          </a:p>
          <a:p>
            <a:r>
              <a:rPr lang="en-US" altLang="zh-CN"/>
              <a:t>3</a:t>
            </a:r>
            <a:r>
              <a:rPr lang="zh-CN" altLang="en-US"/>
              <a:t>、填写合同信息采集大表</a:t>
            </a:r>
            <a:endParaRPr lang="zh-CN" altLang="en-US"/>
          </a:p>
          <a:p>
            <a:endParaRPr lang="zh-CN" altLang="en-US"/>
          </a:p>
          <a:p>
            <a:r>
              <a:rPr lang="en-US" altLang="zh-CN"/>
              <a:t>4</a:t>
            </a:r>
            <a:r>
              <a:rPr lang="zh-CN" altLang="en-US"/>
              <a:t>、撤销、核销操作变化</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200660" y="5595620"/>
            <a:ext cx="1095375" cy="573405"/>
            <a:chOff x="316" y="8812"/>
            <a:chExt cx="1725" cy="903"/>
          </a:xfrm>
        </p:grpSpPr>
        <p:sp>
          <p:nvSpPr>
            <p:cNvPr id="11" name="矩形 10"/>
            <p:cNvSpPr/>
            <p:nvPr>
              <p:custDataLst>
                <p:tags r:id="rId2"/>
              </p:custDataLst>
            </p:nvPr>
          </p:nvSpPr>
          <p:spPr>
            <a:xfrm>
              <a:off x="1290" y="8812"/>
              <a:ext cx="751" cy="903"/>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3"/>
              </p:custDataLst>
            </p:nvPr>
          </p:nvSpPr>
          <p:spPr>
            <a:xfrm>
              <a:off x="316" y="8932"/>
              <a:ext cx="1560" cy="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custDataLst>
              <p:tags r:id="rId4"/>
            </p:custDataLst>
          </p:nvPr>
        </p:nvGrpSpPr>
        <p:grpSpPr>
          <a:xfrm>
            <a:off x="89408" y="2845760"/>
            <a:ext cx="1343223" cy="610552"/>
            <a:chOff x="448" y="5188"/>
            <a:chExt cx="2001" cy="952"/>
          </a:xfrm>
        </p:grpSpPr>
        <p:sp>
          <p:nvSpPr>
            <p:cNvPr id="60" name="矩形 59"/>
            <p:cNvSpPr/>
            <p:nvPr>
              <p:custDataLst>
                <p:tags r:id="rId5"/>
              </p:custDataLst>
            </p:nvPr>
          </p:nvSpPr>
          <p:spPr>
            <a:xfrm>
              <a:off x="1650" y="5188"/>
              <a:ext cx="799" cy="952"/>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custDataLst>
                <p:tags r:id="rId6"/>
              </p:custDataLst>
            </p:nvPr>
          </p:nvSpPr>
          <p:spPr>
            <a:xfrm>
              <a:off x="448" y="5357"/>
              <a:ext cx="1854" cy="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custDataLst>
              <p:tags r:id="rId7"/>
            </p:custDataLst>
          </p:nvPr>
        </p:nvGrpSpPr>
        <p:grpSpPr>
          <a:xfrm>
            <a:off x="84455" y="3750945"/>
            <a:ext cx="1362075" cy="560705"/>
            <a:chOff x="86" y="6146"/>
            <a:chExt cx="2575" cy="902"/>
          </a:xfrm>
        </p:grpSpPr>
        <p:sp>
          <p:nvSpPr>
            <p:cNvPr id="54" name="矩形 53"/>
            <p:cNvSpPr/>
            <p:nvPr>
              <p:custDataLst>
                <p:tags r:id="rId8"/>
              </p:custDataLst>
            </p:nvPr>
          </p:nvSpPr>
          <p:spPr>
            <a:xfrm>
              <a:off x="1661" y="6146"/>
              <a:ext cx="1000" cy="903"/>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custDataLst>
                <p:tags r:id="rId9"/>
              </p:custDataLst>
            </p:nvPr>
          </p:nvSpPr>
          <p:spPr>
            <a:xfrm>
              <a:off x="86" y="6266"/>
              <a:ext cx="2410" cy="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custDataLst>
              <p:tags r:id="rId10"/>
            </p:custDataLst>
          </p:nvPr>
        </p:nvGrpSpPr>
        <p:grpSpPr>
          <a:xfrm>
            <a:off x="103505" y="1790131"/>
            <a:ext cx="1329055" cy="600065"/>
            <a:chOff x="181" y="3578"/>
            <a:chExt cx="2224" cy="868"/>
          </a:xfrm>
        </p:grpSpPr>
        <p:sp>
          <p:nvSpPr>
            <p:cNvPr id="32" name="矩形 31"/>
            <p:cNvSpPr/>
            <p:nvPr>
              <p:custDataLst>
                <p:tags r:id="rId11"/>
              </p:custDataLst>
            </p:nvPr>
          </p:nvSpPr>
          <p:spPr>
            <a:xfrm>
              <a:off x="1544" y="3578"/>
              <a:ext cx="861" cy="868"/>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12"/>
              </p:custDataLst>
            </p:nvPr>
          </p:nvSpPr>
          <p:spPr>
            <a:xfrm>
              <a:off x="181" y="3663"/>
              <a:ext cx="2059" cy="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五边形 6"/>
          <p:cNvSpPr/>
          <p:nvPr/>
        </p:nvSpPr>
        <p:spPr>
          <a:xfrm>
            <a:off x="395605" y="764540"/>
            <a:ext cx="1151890" cy="50419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sz="2800" dirty="0">
                <a:ln>
                  <a:solidFill>
                    <a:srgbClr val="FFFF00"/>
                  </a:solidFill>
                </a:ln>
                <a:solidFill>
                  <a:srgbClr val="FFFF00"/>
                </a:solidFill>
                <a:effectLst>
                  <a:outerShdw blurRad="50800" dist="38100" dir="2700000" algn="tl" rotWithShape="0">
                    <a:prstClr val="black">
                      <a:alpha val="40000"/>
                    </a:prstClr>
                  </a:outerShdw>
                </a:effectLst>
                <a:latin typeface="华文楷体" panose="02010600040101010101" charset="-122"/>
                <a:ea typeface="华文楷体" panose="02010600040101010101" charset="-122"/>
              </a:rPr>
              <a:t>变化</a:t>
            </a:r>
            <a:r>
              <a:rPr lang="zh-CN" altLang="en-US" sz="2800" dirty="0">
                <a:ln>
                  <a:solidFill>
                    <a:schemeClr val="tx2"/>
                  </a:solidFill>
                </a:ln>
                <a:solidFill>
                  <a:schemeClr val="tx2"/>
                </a:solidFill>
                <a:effectLst>
                  <a:outerShdw blurRad="50800" dist="38100" dir="2700000" algn="tl" rotWithShape="0">
                    <a:prstClr val="black">
                      <a:alpha val="40000"/>
                    </a:prstClr>
                  </a:outerShdw>
                </a:effectLst>
                <a:latin typeface="华文楷体" panose="02010600040101010101" charset="-122"/>
                <a:ea typeface="华文楷体" panose="02010600040101010101" charset="-122"/>
              </a:rPr>
              <a:t>     </a:t>
            </a:r>
            <a:r>
              <a:rPr lang="zh-CN" altLang="en-US" sz="2800" dirty="0">
                <a:ln>
                  <a:solidFill>
                    <a:schemeClr val="tx2"/>
                  </a:solidFill>
                </a:ln>
                <a:solidFill>
                  <a:schemeClr val="tx2"/>
                </a:solidFill>
                <a:effectLst/>
                <a:latin typeface="华文楷体" panose="02010600040101010101" charset="-122"/>
                <a:ea typeface="华文楷体" panose="02010600040101010101" charset="-122"/>
              </a:rPr>
              <a:t> </a:t>
            </a:r>
            <a:r>
              <a:rPr lang="zh-CN" altLang="en-US" sz="2400" dirty="0">
                <a:ln>
                  <a:solidFill>
                    <a:srgbClr val="FFFF00"/>
                  </a:solidFill>
                </a:ln>
                <a:solidFill>
                  <a:srgbClr val="FFFF00"/>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rPr>
              <a:t>出口许可证电子</a:t>
            </a:r>
            <a:r>
              <a:rPr lang="zh-CN" altLang="en-US" sz="2400" dirty="0" smtClean="0">
                <a:ln>
                  <a:solidFill>
                    <a:srgbClr val="FFFF00"/>
                  </a:solidFill>
                </a:ln>
                <a:solidFill>
                  <a:srgbClr val="FFFF00"/>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rPr>
              <a:t>证书</a:t>
            </a:r>
            <a:r>
              <a:rPr lang="zh-CN" altLang="en-US" sz="2400" dirty="0">
                <a:ln>
                  <a:solidFill>
                    <a:srgbClr val="FFFF00"/>
                  </a:solidFill>
                </a:ln>
                <a:solidFill>
                  <a:srgbClr val="FFFF00"/>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rPr>
              <a:t>撤销</a:t>
            </a:r>
            <a:r>
              <a:rPr lang="zh-CN" altLang="en-US" sz="2400" dirty="0" smtClean="0">
                <a:ln>
                  <a:solidFill>
                    <a:srgbClr val="FFFF00"/>
                  </a:solidFill>
                </a:ln>
                <a:solidFill>
                  <a:srgbClr val="FFFF00"/>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rPr>
              <a:t>、</a:t>
            </a:r>
            <a:r>
              <a:rPr lang="zh-CN" altLang="en-US" sz="2400" dirty="0">
                <a:ln>
                  <a:solidFill>
                    <a:srgbClr val="FFFF00"/>
                  </a:solidFill>
                </a:ln>
                <a:solidFill>
                  <a:srgbClr val="FFFF00"/>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rPr>
              <a:t>核销操作</a:t>
            </a:r>
            <a:r>
              <a:rPr lang="zh-CN" altLang="en-US" sz="2400" dirty="0">
                <a:ln>
                  <a:solidFill>
                    <a:srgbClr val="FFFF00"/>
                  </a:solidFill>
                </a:ln>
                <a:solidFill>
                  <a:srgbClr val="FFFF00"/>
                </a:solidFill>
                <a:effectLst/>
                <a:latin typeface="华文楷体" panose="02010600040101010101" charset="-122"/>
                <a:ea typeface="华文楷体" panose="02010600040101010101" charset="-122"/>
              </a:rPr>
              <a:t> </a:t>
            </a:r>
            <a:r>
              <a:rPr lang="zh-CN" altLang="en-US" sz="2800" dirty="0">
                <a:ln>
                  <a:solidFill>
                    <a:srgbClr val="FFFF00"/>
                  </a:solidFill>
                </a:ln>
                <a:solidFill>
                  <a:srgbClr val="FFFF00"/>
                </a:solidFill>
                <a:effectLst/>
                <a:latin typeface="华文楷体" panose="02010600040101010101" charset="-122"/>
                <a:ea typeface="华文楷体" panose="02010600040101010101" charset="-122"/>
              </a:rPr>
              <a:t>  </a:t>
            </a:r>
            <a:endParaRPr lang="zh-CN" altLang="en-US" sz="2800" dirty="0">
              <a:ln>
                <a:solidFill>
                  <a:srgbClr val="FFFF00"/>
                </a:solidFill>
              </a:ln>
              <a:solidFill>
                <a:srgbClr val="FFFF00"/>
              </a:solidFill>
              <a:effectLst/>
              <a:latin typeface="华文楷体" panose="02010600040101010101" charset="-122"/>
              <a:ea typeface="华文楷体" panose="02010600040101010101" charset="-122"/>
            </a:endParaRPr>
          </a:p>
        </p:txBody>
      </p:sp>
      <p:sp>
        <p:nvSpPr>
          <p:cNvPr id="3" name="文本占位符 2"/>
          <p:cNvSpPr>
            <a:spLocks noGrp="1"/>
          </p:cNvSpPr>
          <p:nvPr>
            <p:ph type="body" idx="1"/>
          </p:nvPr>
        </p:nvSpPr>
        <p:spPr>
          <a:xfrm>
            <a:off x="457200" y="1432560"/>
            <a:ext cx="3931920" cy="561975"/>
          </a:xfrm>
        </p:spPr>
        <p:txBody>
          <a:bodyPr/>
          <a:lstStyle/>
          <a:p>
            <a:r>
              <a:rPr lang="zh-CN" altLang="en-US" b="1" dirty="0">
                <a:ln>
                  <a:solidFill>
                    <a:srgbClr val="FFFF00"/>
                  </a:solidFill>
                </a:ln>
                <a:solidFill>
                  <a:srgbClr val="FFFF00"/>
                </a:solidFill>
              </a:rPr>
              <a:t>撤销</a:t>
            </a:r>
            <a:endParaRPr lang="zh-CN" altLang="en-US" b="1" dirty="0">
              <a:ln>
                <a:solidFill>
                  <a:srgbClr val="FFFF00"/>
                </a:solidFill>
              </a:ln>
              <a:solidFill>
                <a:srgbClr val="FFFF00"/>
              </a:solidFill>
            </a:endParaRPr>
          </a:p>
        </p:txBody>
      </p:sp>
      <p:sp>
        <p:nvSpPr>
          <p:cNvPr id="4" name="内容占位符 3"/>
          <p:cNvSpPr>
            <a:spLocks noGrp="1"/>
          </p:cNvSpPr>
          <p:nvPr>
            <p:ph sz="half" idx="2"/>
          </p:nvPr>
        </p:nvSpPr>
        <p:spPr>
          <a:xfrm>
            <a:off x="1236345" y="1849755"/>
            <a:ext cx="3030220" cy="4804410"/>
          </a:xfrm>
        </p:spPr>
        <p:txBody>
          <a:bodyPr>
            <a:normAutofit fontScale="92500" lnSpcReduction="10000"/>
          </a:bodyPr>
          <a:lstStyle/>
          <a:p>
            <a:r>
              <a:rPr lang="zh-CN" altLang="en-US" sz="1800" dirty="0">
                <a:solidFill>
                  <a:srgbClr val="FFFF00"/>
                </a:solidFill>
              </a:rPr>
              <a:t>企业因故对有效期内尚未使用的出口许可证进行撤销、变更时</a:t>
            </a:r>
            <a:endParaRPr lang="zh-CN" altLang="en-US" sz="1800" dirty="0">
              <a:solidFill>
                <a:srgbClr val="FFFF00"/>
              </a:solidFill>
            </a:endParaRPr>
          </a:p>
          <a:p>
            <a:endParaRPr lang="zh-CN" altLang="en-US" sz="1800" dirty="0">
              <a:solidFill>
                <a:srgbClr val="FFFF00"/>
              </a:solidFill>
            </a:endParaRPr>
          </a:p>
          <a:p>
            <a:r>
              <a:rPr lang="zh-CN" altLang="en-US" sz="1800" dirty="0">
                <a:solidFill>
                  <a:srgbClr val="FFFF00"/>
                </a:solidFill>
              </a:rPr>
              <a:t>在线填写撤销申请，每份许可证填写一份，确认未被使用后，提交审核</a:t>
            </a:r>
            <a:endParaRPr lang="zh-CN" altLang="en-US" sz="1800" dirty="0">
              <a:solidFill>
                <a:srgbClr val="FFFF00"/>
              </a:solidFill>
            </a:endParaRPr>
          </a:p>
          <a:p>
            <a:endParaRPr lang="zh-CN" altLang="en-US" sz="1800" dirty="0">
              <a:solidFill>
                <a:srgbClr val="FFFF00"/>
              </a:solidFill>
            </a:endParaRPr>
          </a:p>
          <a:p>
            <a:r>
              <a:rPr lang="zh-CN" altLang="en-US" sz="1800" dirty="0">
                <a:solidFill>
                  <a:srgbClr val="FFFF00"/>
                </a:solidFill>
              </a:rPr>
              <a:t>  首先点击</a:t>
            </a:r>
            <a:r>
              <a:rPr lang="en-US" altLang="zh-CN" sz="1800" b="1" dirty="0">
                <a:solidFill>
                  <a:srgbClr val="FF0000"/>
                </a:solidFill>
              </a:rPr>
              <a:t>“</a:t>
            </a:r>
            <a:r>
              <a:rPr lang="zh-CN" altLang="en-US" sz="1800" b="1" dirty="0" smtClean="0">
                <a:solidFill>
                  <a:srgbClr val="FF0000"/>
                </a:solidFill>
              </a:rPr>
              <a:t>预</a:t>
            </a:r>
            <a:r>
              <a:rPr lang="zh-CN" altLang="en-US" sz="1800" b="1" dirty="0">
                <a:solidFill>
                  <a:srgbClr val="FF0000"/>
                </a:solidFill>
              </a:rPr>
              <a:t>撤销</a:t>
            </a:r>
            <a:r>
              <a:rPr lang="en-US" altLang="zh-CN" sz="1800" b="1" dirty="0" smtClean="0">
                <a:solidFill>
                  <a:srgbClr val="FF0000"/>
                </a:solidFill>
              </a:rPr>
              <a:t>”</a:t>
            </a:r>
            <a:r>
              <a:rPr lang="zh-CN" altLang="en-US" sz="1800" dirty="0">
                <a:solidFill>
                  <a:srgbClr val="FFFF00"/>
                </a:solidFill>
              </a:rPr>
              <a:t>进行系统数据核验</a:t>
            </a:r>
            <a:endParaRPr lang="zh-CN" altLang="en-US" sz="1800" dirty="0">
              <a:solidFill>
                <a:srgbClr val="FFFF00"/>
              </a:solidFill>
            </a:endParaRPr>
          </a:p>
          <a:p>
            <a:r>
              <a:rPr lang="zh-CN" altLang="en-US" sz="1800" dirty="0">
                <a:solidFill>
                  <a:srgbClr val="FFFF00"/>
                </a:solidFill>
              </a:rPr>
              <a:t>系统核验确认未使用后，点击</a:t>
            </a:r>
            <a:r>
              <a:rPr lang="en-US" altLang="zh-CN" sz="1800" b="1" dirty="0">
                <a:solidFill>
                  <a:srgbClr val="FF0000"/>
                </a:solidFill>
              </a:rPr>
              <a:t>“</a:t>
            </a:r>
            <a:r>
              <a:rPr lang="zh-CN" altLang="en-US" sz="1800" b="1" dirty="0" smtClean="0">
                <a:solidFill>
                  <a:srgbClr val="FF0000"/>
                </a:solidFill>
              </a:rPr>
              <a:t>正式</a:t>
            </a:r>
            <a:r>
              <a:rPr lang="zh-CN" altLang="en-US" sz="1800" b="1" dirty="0">
                <a:solidFill>
                  <a:srgbClr val="FF0000"/>
                </a:solidFill>
              </a:rPr>
              <a:t>撤销</a:t>
            </a:r>
            <a:r>
              <a:rPr lang="en-US" altLang="zh-CN" sz="1800" b="1" dirty="0" smtClean="0">
                <a:solidFill>
                  <a:srgbClr val="FF0000"/>
                </a:solidFill>
              </a:rPr>
              <a:t>”</a:t>
            </a:r>
            <a:r>
              <a:rPr lang="zh-CN" altLang="en-US" sz="1800" dirty="0">
                <a:solidFill>
                  <a:srgbClr val="FFFF00"/>
                </a:solidFill>
              </a:rPr>
              <a:t>完成；</a:t>
            </a:r>
            <a:endParaRPr lang="zh-CN" altLang="en-US" sz="1800" dirty="0">
              <a:solidFill>
                <a:srgbClr val="FFFF00"/>
              </a:solidFill>
            </a:endParaRPr>
          </a:p>
          <a:p>
            <a:r>
              <a:rPr lang="zh-CN" altLang="en-US" sz="1800" dirty="0">
                <a:solidFill>
                  <a:srgbClr val="FFFF00"/>
                </a:solidFill>
              </a:rPr>
              <a:t>系统核验未通过，发证机构退回，并告知企业退回原因</a:t>
            </a:r>
            <a:endParaRPr lang="zh-CN" altLang="en-US" sz="1800" dirty="0">
              <a:solidFill>
                <a:srgbClr val="FFFF00"/>
              </a:solidFill>
            </a:endParaRPr>
          </a:p>
          <a:p>
            <a:endParaRPr lang="zh-CN" altLang="en-US" sz="1800" dirty="0">
              <a:solidFill>
                <a:srgbClr val="FFFF00"/>
              </a:solidFill>
            </a:endParaRPr>
          </a:p>
          <a:p>
            <a:r>
              <a:rPr lang="zh-CN" altLang="en-US" sz="1800" dirty="0">
                <a:solidFill>
                  <a:srgbClr val="FFFF00"/>
                </a:solidFill>
              </a:rPr>
              <a:t>企业应保证填写内容的准确性和真实性，承诺负责</a:t>
            </a:r>
            <a:endParaRPr lang="zh-CN" altLang="en-US" sz="1800" dirty="0">
              <a:solidFill>
                <a:srgbClr val="FFFF00"/>
              </a:solidFill>
            </a:endParaRPr>
          </a:p>
          <a:p>
            <a:pPr marL="0" indent="0">
              <a:buNone/>
            </a:pPr>
            <a:endParaRPr lang="zh-CN" altLang="en-US" sz="1800" dirty="0">
              <a:solidFill>
                <a:srgbClr val="FFFF00"/>
              </a:solidFill>
            </a:endParaRPr>
          </a:p>
        </p:txBody>
      </p:sp>
      <p:sp>
        <p:nvSpPr>
          <p:cNvPr id="5" name="文本占位符 4"/>
          <p:cNvSpPr>
            <a:spLocks noGrp="1"/>
          </p:cNvSpPr>
          <p:nvPr>
            <p:ph type="body" sz="quarter" idx="3"/>
          </p:nvPr>
        </p:nvSpPr>
        <p:spPr>
          <a:xfrm>
            <a:off x="4754880" y="1432560"/>
            <a:ext cx="3931920" cy="639445"/>
          </a:xfrm>
        </p:spPr>
        <p:txBody>
          <a:bodyPr/>
          <a:lstStyle/>
          <a:p>
            <a:r>
              <a:rPr lang="zh-CN" altLang="en-US" b="1">
                <a:ln>
                  <a:solidFill>
                    <a:srgbClr val="FFFF00"/>
                  </a:solidFill>
                </a:ln>
                <a:solidFill>
                  <a:srgbClr val="FFFF00"/>
                </a:solidFill>
              </a:rPr>
              <a:t>核销</a:t>
            </a:r>
            <a:endParaRPr lang="zh-CN" altLang="en-US" b="1">
              <a:ln>
                <a:solidFill>
                  <a:srgbClr val="FFFF00"/>
                </a:solidFill>
              </a:ln>
              <a:solidFill>
                <a:srgbClr val="FFFF00"/>
              </a:solidFill>
            </a:endParaRPr>
          </a:p>
        </p:txBody>
      </p:sp>
      <p:sp>
        <p:nvSpPr>
          <p:cNvPr id="6" name="内容占位符 5"/>
          <p:cNvSpPr>
            <a:spLocks noGrp="1"/>
          </p:cNvSpPr>
          <p:nvPr>
            <p:ph sz="quarter" idx="4"/>
          </p:nvPr>
        </p:nvSpPr>
        <p:spPr>
          <a:xfrm>
            <a:off x="4852035" y="1849120"/>
            <a:ext cx="3237230" cy="4634865"/>
          </a:xfrm>
        </p:spPr>
        <p:txBody>
          <a:bodyPr>
            <a:normAutofit fontScale="92500"/>
          </a:bodyPr>
          <a:lstStyle/>
          <a:p>
            <a:r>
              <a:rPr lang="zh-CN" altLang="en-US" sz="1800" dirty="0">
                <a:solidFill>
                  <a:srgbClr val="FFFF00"/>
                </a:solidFill>
              </a:rPr>
              <a:t>企业因故在出口许可证有效期内未使用完证面数量需</a:t>
            </a:r>
            <a:r>
              <a:rPr lang="zh-CN" altLang="en-US" sz="1800" dirty="0" smtClean="0">
                <a:solidFill>
                  <a:srgbClr val="FFFF00"/>
                </a:solidFill>
              </a:rPr>
              <a:t>核销，退回剩余许可数量时</a:t>
            </a:r>
            <a:endParaRPr lang="zh-CN" altLang="en-US" sz="1800" dirty="0">
              <a:solidFill>
                <a:srgbClr val="FFFF00"/>
              </a:solidFill>
            </a:endParaRPr>
          </a:p>
          <a:p>
            <a:endParaRPr lang="zh-CN" altLang="en-US" sz="1800" dirty="0">
              <a:solidFill>
                <a:srgbClr val="FFFF00"/>
              </a:solidFill>
            </a:endParaRPr>
          </a:p>
          <a:p>
            <a:r>
              <a:rPr lang="zh-CN" altLang="en-US" sz="1800" dirty="0">
                <a:solidFill>
                  <a:srgbClr val="FFFF00"/>
                </a:solidFill>
              </a:rPr>
              <a:t>在线填写核销申请，每份许可证填写一份。多批次报关的，须合计清关数据，确认后提交</a:t>
            </a:r>
            <a:endParaRPr lang="zh-CN" altLang="en-US" sz="1800" dirty="0">
              <a:solidFill>
                <a:srgbClr val="FFFF00"/>
              </a:solidFill>
            </a:endParaRPr>
          </a:p>
          <a:p>
            <a:r>
              <a:rPr lang="zh-CN" altLang="en-US" sz="1800" dirty="0">
                <a:solidFill>
                  <a:srgbClr val="FFFF00"/>
                </a:solidFill>
              </a:rPr>
              <a:t>首先点击</a:t>
            </a:r>
            <a:r>
              <a:rPr lang="en-US" altLang="zh-CN" sz="1800" b="1" dirty="0">
                <a:solidFill>
                  <a:srgbClr val="FF0000"/>
                </a:solidFill>
              </a:rPr>
              <a:t>“</a:t>
            </a:r>
            <a:r>
              <a:rPr lang="zh-CN" altLang="en-US" sz="1800" b="1" dirty="0">
                <a:solidFill>
                  <a:srgbClr val="FF0000"/>
                </a:solidFill>
              </a:rPr>
              <a:t>预核销</a:t>
            </a:r>
            <a:r>
              <a:rPr lang="en-US" altLang="zh-CN" sz="1800" b="1" dirty="0">
                <a:solidFill>
                  <a:srgbClr val="FF0000"/>
                </a:solidFill>
              </a:rPr>
              <a:t>”</a:t>
            </a:r>
            <a:r>
              <a:rPr lang="zh-CN" altLang="en-US" sz="1800" dirty="0">
                <a:solidFill>
                  <a:srgbClr val="FFFF00"/>
                </a:solidFill>
              </a:rPr>
              <a:t>进行系统数据核验（多批次反馈的，系统合计）</a:t>
            </a:r>
            <a:endParaRPr lang="zh-CN" altLang="en-US" sz="1800" dirty="0">
              <a:solidFill>
                <a:srgbClr val="FFFF00"/>
              </a:solidFill>
            </a:endParaRPr>
          </a:p>
          <a:p>
            <a:r>
              <a:rPr lang="zh-CN" altLang="en-US" sz="1800" dirty="0">
                <a:solidFill>
                  <a:srgbClr val="FFFF00"/>
                </a:solidFill>
              </a:rPr>
              <a:t>核验一致，点击</a:t>
            </a:r>
            <a:r>
              <a:rPr lang="en-US" altLang="zh-CN" sz="1800" b="1" dirty="0">
                <a:solidFill>
                  <a:srgbClr val="FF0000"/>
                </a:solidFill>
              </a:rPr>
              <a:t>“</a:t>
            </a:r>
            <a:r>
              <a:rPr lang="zh-CN" altLang="en-US" sz="1800" b="1" dirty="0">
                <a:solidFill>
                  <a:srgbClr val="FF0000"/>
                </a:solidFill>
              </a:rPr>
              <a:t>正式核销</a:t>
            </a:r>
            <a:r>
              <a:rPr lang="en-US" altLang="zh-CN" sz="1800" b="1" dirty="0">
                <a:solidFill>
                  <a:srgbClr val="FF0000"/>
                </a:solidFill>
              </a:rPr>
              <a:t>”</a:t>
            </a:r>
            <a:endParaRPr lang="en-US" altLang="zh-CN" sz="1800" dirty="0">
              <a:solidFill>
                <a:srgbClr val="FFFF00"/>
              </a:solidFill>
            </a:endParaRPr>
          </a:p>
          <a:p>
            <a:r>
              <a:rPr lang="zh-CN" altLang="en-US" sz="1800" dirty="0">
                <a:solidFill>
                  <a:srgbClr val="FFFF00"/>
                </a:solidFill>
              </a:rPr>
              <a:t>核验不一致，发证机构退回，由企业仔细核对后重新上报</a:t>
            </a:r>
            <a:endParaRPr lang="zh-CN" altLang="en-US" sz="1800" dirty="0">
              <a:solidFill>
                <a:srgbClr val="FFFF00"/>
              </a:solidFill>
            </a:endParaRPr>
          </a:p>
          <a:p>
            <a:r>
              <a:rPr lang="zh-CN" altLang="en-US" sz="1800" dirty="0">
                <a:solidFill>
                  <a:srgbClr val="FFFF00"/>
                </a:solidFill>
              </a:rPr>
              <a:t>发证机构应严格执行规定，定期自查自核，报送，有问题及时反馈</a:t>
            </a:r>
            <a:endParaRPr lang="zh-CN" altLang="en-US" sz="1800" dirty="0">
              <a:solidFill>
                <a:srgbClr val="FFFF00"/>
              </a:solidFill>
            </a:endParaRPr>
          </a:p>
          <a:p>
            <a:endParaRPr lang="zh-CN" altLang="en-US" sz="1800" dirty="0">
              <a:solidFill>
                <a:srgbClr val="FFFF00"/>
              </a:solidFill>
            </a:endParaRPr>
          </a:p>
          <a:p>
            <a:endParaRPr lang="zh-CN" altLang="en-US" sz="1800" dirty="0">
              <a:solidFill>
                <a:srgbClr val="FFFF00"/>
              </a:solidFill>
            </a:endParaRPr>
          </a:p>
          <a:p>
            <a:endParaRPr lang="zh-CN" altLang="en-US" sz="1800" dirty="0">
              <a:solidFill>
                <a:srgbClr val="FFFF00"/>
              </a:solidFill>
            </a:endParaRPr>
          </a:p>
          <a:p>
            <a:endParaRPr lang="zh-CN" altLang="en-US" sz="1800" dirty="0">
              <a:solidFill>
                <a:srgbClr val="FFFF00"/>
              </a:solidFill>
            </a:endParaRPr>
          </a:p>
        </p:txBody>
      </p:sp>
      <p:sp>
        <p:nvSpPr>
          <p:cNvPr id="34" name="Title 6"/>
          <p:cNvSpPr txBox="1"/>
          <p:nvPr>
            <p:custDataLst>
              <p:tags r:id="rId13"/>
            </p:custDataLst>
          </p:nvPr>
        </p:nvSpPr>
        <p:spPr>
          <a:xfrm>
            <a:off x="201294" y="1931035"/>
            <a:ext cx="1170305" cy="31813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zh-CN" altLang="en-US" sz="1600" b="1" spc="155">
                <a:ln w="3175">
                  <a:noFill/>
                  <a:prstDash val="dash"/>
                </a:l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适用情况</a:t>
            </a:r>
            <a:endParaRPr lang="zh-CN" altLang="en-US" sz="1600" b="1" spc="155">
              <a:ln w="3175">
                <a:noFill/>
                <a:prstDash val="dash"/>
              </a:l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6" name="Title 6"/>
          <p:cNvSpPr txBox="1"/>
          <p:nvPr>
            <p:custDataLst>
              <p:tags r:id="rId14"/>
            </p:custDataLst>
          </p:nvPr>
        </p:nvSpPr>
        <p:spPr>
          <a:xfrm>
            <a:off x="84455" y="3911600"/>
            <a:ext cx="1463040" cy="31813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zh-CN" altLang="en-US" sz="1600" b="1" spc="155" dirty="0">
                <a:ln w="3175">
                  <a:noFill/>
                  <a:prstDash val="dash"/>
                </a:l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发证机构端</a:t>
            </a:r>
            <a:endParaRPr lang="zh-CN" altLang="en-US" sz="1600" b="1" spc="155" dirty="0">
              <a:ln w="3175">
                <a:noFill/>
                <a:prstDash val="dash"/>
              </a:l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2" name="Title 6"/>
          <p:cNvSpPr txBox="1"/>
          <p:nvPr>
            <p:custDataLst>
              <p:tags r:id="rId15"/>
            </p:custDataLst>
          </p:nvPr>
        </p:nvSpPr>
        <p:spPr>
          <a:xfrm>
            <a:off x="329565" y="3007360"/>
            <a:ext cx="812165" cy="31813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zh-CN" altLang="en-US" sz="1600" b="1" spc="155">
                <a:ln w="3175">
                  <a:noFill/>
                  <a:prstDash val="dash"/>
                </a:l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企业端</a:t>
            </a:r>
            <a:endParaRPr lang="zh-CN" altLang="en-US" sz="1600" b="1" spc="155">
              <a:ln w="3175">
                <a:noFill/>
                <a:prstDash val="dash"/>
              </a:l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Title 6"/>
          <p:cNvSpPr txBox="1"/>
          <p:nvPr>
            <p:custDataLst>
              <p:tags r:id="rId16"/>
            </p:custDataLst>
          </p:nvPr>
        </p:nvSpPr>
        <p:spPr>
          <a:xfrm>
            <a:off x="196850" y="5723255"/>
            <a:ext cx="1162685" cy="31813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zh-CN" altLang="zh-CN" sz="1600" b="1" spc="155">
                <a:ln w="3175">
                  <a:noFill/>
                  <a:prstDash val="dash"/>
                </a:l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相关要求</a:t>
            </a:r>
            <a:endParaRPr lang="zh-CN" altLang="zh-CN" sz="1600" b="1" spc="155">
              <a:ln w="3175">
                <a:noFill/>
                <a:prstDash val="dash"/>
              </a:l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zh-CN" altLang="en-US" sz="2400"/>
              <a:t>（三）不变</a:t>
            </a:r>
            <a:endParaRPr lang="zh-CN" altLang="en-US" sz="2400"/>
          </a:p>
        </p:txBody>
      </p:sp>
      <p:sp>
        <p:nvSpPr>
          <p:cNvPr id="8" name="内容占位符 7"/>
          <p:cNvSpPr>
            <a:spLocks noGrp="1"/>
          </p:cNvSpPr>
          <p:nvPr>
            <p:ph idx="1"/>
          </p:nvPr>
        </p:nvSpPr>
        <p:spPr/>
        <p:txBody>
          <a:bodyPr>
            <a:normAutofit lnSpcReduction="20000"/>
          </a:bodyPr>
          <a:p>
            <a:r>
              <a:rPr lang="zh-CN" altLang="en-US" dirty="0">
                <a:latin typeface="华文楷体" panose="02010600040101010101" charset="-122"/>
                <a:ea typeface="华文楷体" panose="02010600040101010101" charset="-122"/>
                <a:cs typeface="华文楷体" panose="02010600040101010101" charset="-122"/>
                <a:sym typeface="+mn-ea"/>
              </a:rPr>
              <a:t>变化的是形式，不变的是</a:t>
            </a:r>
            <a:endParaRPr lang="zh-CN" altLang="en-US" dirty="0">
              <a:latin typeface="华文楷体" panose="02010600040101010101" charset="-122"/>
              <a:ea typeface="华文楷体" panose="02010600040101010101" charset="-122"/>
              <a:cs typeface="华文楷体" panose="02010600040101010101" charset="-122"/>
              <a:sym typeface="+mn-ea"/>
            </a:endParaRPr>
          </a:p>
          <a:p>
            <a:r>
              <a:rPr lang="en-US" altLang="zh-CN" dirty="0" smtClean="0">
                <a:latin typeface="华文楷体" panose="02010600040101010101" charset="-122"/>
                <a:ea typeface="华文楷体" panose="02010600040101010101" charset="-122"/>
                <a:cs typeface="华文楷体" panose="02010600040101010101" charset="-122"/>
                <a:sym typeface="+mn-ea"/>
              </a:rPr>
              <a:t>1.</a:t>
            </a:r>
            <a:r>
              <a:rPr lang="zh-CN" altLang="en-US" b="1" dirty="0" smtClean="0">
                <a:latin typeface="华文楷体" panose="02010600040101010101" charset="-122"/>
                <a:ea typeface="华文楷体" panose="02010600040101010101" charset="-122"/>
                <a:cs typeface="华文楷体" panose="02010600040101010101" charset="-122"/>
                <a:sym typeface="+mn-ea"/>
              </a:rPr>
              <a:t>货物管理方式</a:t>
            </a:r>
            <a:endParaRPr lang="en-US" altLang="zh-CN" b="1" dirty="0" smtClean="0">
              <a:solidFill>
                <a:srgbClr val="FFFF00"/>
              </a:solidFill>
              <a:latin typeface="华文楷体" panose="02010600040101010101" charset="-122"/>
              <a:ea typeface="华文楷体" panose="02010600040101010101" charset="-122"/>
              <a:cs typeface="华文楷体" panose="02010600040101010101" charset="-122"/>
            </a:endParaRPr>
          </a:p>
          <a:p>
            <a:pPr>
              <a:lnSpc>
                <a:spcPct val="150000"/>
              </a:lnSpc>
            </a:pPr>
            <a:r>
              <a:rPr lang="en-US" altLang="zh-CN" dirty="0" smtClean="0">
                <a:latin typeface="华文楷体" panose="02010600040101010101" charset="-122"/>
                <a:ea typeface="华文楷体" panose="02010600040101010101" charset="-122"/>
                <a:cs typeface="华文楷体" panose="02010600040101010101" charset="-122"/>
                <a:sym typeface="+mn-ea"/>
              </a:rPr>
              <a:t>2.</a:t>
            </a:r>
            <a:r>
              <a:rPr lang="zh-CN" altLang="zh-CN" b="1" dirty="0" smtClean="0">
                <a:latin typeface="华文楷体" panose="02010600040101010101" charset="-122"/>
                <a:ea typeface="华文楷体" panose="02010600040101010101" charset="-122"/>
                <a:cs typeface="华文楷体" panose="02010600040101010101" charset="-122"/>
                <a:sym typeface="+mn-ea"/>
              </a:rPr>
              <a:t>货物</a:t>
            </a:r>
            <a:r>
              <a:rPr lang="zh-CN" altLang="en-US" b="1" dirty="0" smtClean="0">
                <a:latin typeface="华文楷体" panose="02010600040101010101" charset="-122"/>
                <a:ea typeface="华文楷体" panose="02010600040101010101" charset="-122"/>
                <a:cs typeface="华文楷体" panose="02010600040101010101" charset="-122"/>
                <a:sym typeface="+mn-ea"/>
              </a:rPr>
              <a:t>签发机构</a:t>
            </a:r>
            <a:endParaRPr lang="en-US" altLang="zh-CN" dirty="0" smtClean="0">
              <a:solidFill>
                <a:srgbClr val="FFFF00"/>
              </a:solidFill>
              <a:latin typeface="华文楷体" panose="02010600040101010101" charset="-122"/>
              <a:ea typeface="华文楷体" panose="02010600040101010101" charset="-122"/>
              <a:cs typeface="华文楷体" panose="02010600040101010101" charset="-122"/>
            </a:endParaRPr>
          </a:p>
          <a:p>
            <a:pPr>
              <a:lnSpc>
                <a:spcPct val="150000"/>
              </a:lnSpc>
            </a:pPr>
            <a:r>
              <a:rPr lang="en-US" altLang="zh-CN" dirty="0" smtClean="0">
                <a:latin typeface="华文楷体" panose="02010600040101010101" charset="-122"/>
                <a:ea typeface="华文楷体" panose="02010600040101010101" charset="-122"/>
                <a:cs typeface="华文楷体" panose="02010600040101010101" charset="-122"/>
                <a:sym typeface="+mn-ea"/>
              </a:rPr>
              <a:t>3.</a:t>
            </a:r>
            <a:r>
              <a:rPr lang="zh-CN" altLang="zh-CN" b="1" dirty="0" smtClean="0">
                <a:latin typeface="华文楷体" panose="02010600040101010101" charset="-122"/>
                <a:ea typeface="华文楷体" panose="02010600040101010101" charset="-122"/>
                <a:cs typeface="华文楷体" panose="02010600040101010101" charset="-122"/>
                <a:sym typeface="+mn-ea"/>
              </a:rPr>
              <a:t>具体</a:t>
            </a:r>
            <a:r>
              <a:rPr lang="zh-CN" altLang="zh-CN" b="1" dirty="0">
                <a:latin typeface="华文楷体" panose="02010600040101010101" charset="-122"/>
                <a:ea typeface="华文楷体" panose="02010600040101010101" charset="-122"/>
                <a:cs typeface="华文楷体" panose="02010600040101010101" charset="-122"/>
                <a:sym typeface="+mn-ea"/>
              </a:rPr>
              <a:t>管理要求</a:t>
            </a:r>
            <a:endParaRPr lang="en-US" altLang="zh-CN" dirty="0" smtClean="0">
              <a:solidFill>
                <a:srgbClr val="FFFF00"/>
              </a:solidFill>
              <a:latin typeface="华文楷体" panose="02010600040101010101" charset="-122"/>
              <a:ea typeface="华文楷体" panose="02010600040101010101" charset="-122"/>
              <a:cs typeface="华文楷体" panose="02010600040101010101" charset="-122"/>
            </a:endParaRPr>
          </a:p>
          <a:p>
            <a:pPr>
              <a:lnSpc>
                <a:spcPct val="150000"/>
              </a:lnSpc>
            </a:pPr>
            <a:r>
              <a:rPr lang="en-US" altLang="zh-CN" dirty="0" smtClean="0">
                <a:latin typeface="华文楷体" panose="02010600040101010101" charset="-122"/>
                <a:ea typeface="华文楷体" panose="02010600040101010101" charset="-122"/>
                <a:cs typeface="华文楷体" panose="02010600040101010101" charset="-122"/>
                <a:sym typeface="+mn-ea"/>
              </a:rPr>
              <a:t>4</a:t>
            </a:r>
            <a:r>
              <a:rPr lang="en-US" altLang="zh-CN" dirty="0">
                <a:latin typeface="华文楷体" panose="02010600040101010101" charset="-122"/>
                <a:ea typeface="华文楷体" panose="02010600040101010101" charset="-122"/>
                <a:cs typeface="华文楷体" panose="02010600040101010101" charset="-122"/>
                <a:sym typeface="+mn-ea"/>
              </a:rPr>
              <a:t>.</a:t>
            </a:r>
            <a:r>
              <a:rPr lang="zh-CN" altLang="en-US" b="1" dirty="0">
                <a:latin typeface="华文楷体" panose="02010600040101010101" charset="-122"/>
                <a:ea typeface="华文楷体" panose="02010600040101010101" charset="-122"/>
                <a:cs typeface="华文楷体" panose="02010600040101010101" charset="-122"/>
                <a:sym typeface="+mn-ea"/>
              </a:rPr>
              <a:t>申请材料不变</a:t>
            </a:r>
            <a:r>
              <a:rPr lang="zh-CN" altLang="en-US" dirty="0">
                <a:latin typeface="华文楷体" panose="02010600040101010101" charset="-122"/>
                <a:ea typeface="华文楷体" panose="02010600040101010101" charset="-122"/>
                <a:cs typeface="华文楷体" panose="02010600040101010101" charset="-122"/>
                <a:sym typeface="+mn-ea"/>
              </a:rPr>
              <a:t>（申请表、出口批准文件、合同复印件、委托代理协议</a:t>
            </a:r>
            <a:r>
              <a:rPr lang="zh-CN" altLang="en-US" dirty="0" smtClean="0">
                <a:latin typeface="华文楷体" panose="02010600040101010101" charset="-122"/>
                <a:ea typeface="华文楷体" panose="02010600040101010101" charset="-122"/>
                <a:cs typeface="华文楷体" panose="02010600040101010101" charset="-122"/>
                <a:sym typeface="+mn-ea"/>
              </a:rPr>
              <a:t>等，</a:t>
            </a:r>
            <a:r>
              <a:rPr lang="zh-CN" altLang="en-US" b="1" dirty="0" smtClean="0">
                <a:solidFill>
                  <a:srgbClr val="FF0000"/>
                </a:solidFill>
                <a:latin typeface="华文楷体" panose="02010600040101010101" charset="-122"/>
                <a:ea typeface="华文楷体" panose="02010600040101010101" charset="-122"/>
                <a:cs typeface="华文楷体" panose="02010600040101010101" charset="-122"/>
                <a:sym typeface="+mn-ea"/>
              </a:rPr>
              <a:t>除申请表外，其他均需要上传影像化文件</a:t>
            </a:r>
            <a:r>
              <a:rPr lang="zh-CN" altLang="en-US" dirty="0" smtClean="0">
                <a:latin typeface="华文楷体" panose="02010600040101010101" charset="-122"/>
                <a:ea typeface="华文楷体" panose="02010600040101010101" charset="-122"/>
                <a:cs typeface="华文楷体" panose="02010600040101010101" charset="-122"/>
                <a:sym typeface="+mn-ea"/>
              </a:rPr>
              <a:t>）</a:t>
            </a:r>
            <a:endParaRPr lang="zh-CN" altLang="en-US" dirty="0">
              <a:solidFill>
                <a:srgbClr val="FFFF00"/>
              </a:solidFill>
              <a:latin typeface="华文楷体" panose="02010600040101010101" charset="-122"/>
              <a:ea typeface="华文楷体" panose="02010600040101010101" charset="-122"/>
              <a:cs typeface="华文楷体" panose="02010600040101010101" charset="-122"/>
              <a:sym typeface="+mn-ea"/>
            </a:endParaRPr>
          </a:p>
          <a:p>
            <a:r>
              <a:rPr lang="zh-CN" altLang="en-US" b="1" dirty="0">
                <a:latin typeface="宋体" panose="02010600030101010101" pitchFamily="2" charset="-122"/>
                <a:ea typeface="宋体" panose="02010600030101010101" pitchFamily="2" charset="-122"/>
                <a:sym typeface="+mn-ea"/>
              </a:rPr>
              <a:t>※</a:t>
            </a:r>
            <a:r>
              <a:rPr lang="zh-CN" altLang="en-US" dirty="0">
                <a:latin typeface="华文楷体" panose="02010600040101010101" charset="-122"/>
                <a:ea typeface="华文楷体" panose="02010600040101010101" charset="-122"/>
                <a:cs typeface="华文楷体" panose="02010600040101010101" charset="-122"/>
                <a:sym typeface="+mn-ea"/>
              </a:rPr>
              <a:t>自</a:t>
            </a:r>
            <a:r>
              <a:rPr lang="en-US" altLang="zh-CN" dirty="0">
                <a:latin typeface="华文楷体" panose="02010600040101010101" charset="-122"/>
                <a:ea typeface="华文楷体" panose="02010600040101010101" charset="-122"/>
                <a:cs typeface="华文楷体" panose="02010600040101010101" charset="-122"/>
                <a:sym typeface="+mn-ea"/>
              </a:rPr>
              <a:t>2019</a:t>
            </a:r>
            <a:r>
              <a:rPr lang="zh-CN" altLang="en-US" dirty="0">
                <a:latin typeface="华文楷体" panose="02010600040101010101" charset="-122"/>
                <a:ea typeface="华文楷体" panose="02010600040101010101" charset="-122"/>
                <a:cs typeface="华文楷体" panose="02010600040101010101" charset="-122"/>
                <a:sym typeface="+mn-ea"/>
              </a:rPr>
              <a:t>年</a:t>
            </a:r>
            <a:r>
              <a:rPr lang="en-US" altLang="zh-CN" dirty="0">
                <a:latin typeface="华文楷体" panose="02010600040101010101" charset="-122"/>
                <a:ea typeface="华文楷体" panose="02010600040101010101" charset="-122"/>
                <a:cs typeface="华文楷体" panose="02010600040101010101" charset="-122"/>
                <a:sym typeface="+mn-ea"/>
              </a:rPr>
              <a:t>3</a:t>
            </a:r>
            <a:r>
              <a:rPr lang="zh-CN" altLang="en-US" dirty="0">
                <a:latin typeface="华文楷体" panose="02010600040101010101" charset="-122"/>
                <a:ea typeface="华文楷体" panose="02010600040101010101" charset="-122"/>
                <a:cs typeface="华文楷体" panose="02010600040101010101" charset="-122"/>
                <a:sym typeface="+mn-ea"/>
              </a:rPr>
              <a:t>月</a:t>
            </a:r>
            <a:r>
              <a:rPr lang="en-US" altLang="zh-CN" dirty="0">
                <a:latin typeface="华文楷体" panose="02010600040101010101" charset="-122"/>
                <a:ea typeface="华文楷体" panose="02010600040101010101" charset="-122"/>
                <a:cs typeface="华文楷体" panose="02010600040101010101" charset="-122"/>
                <a:sym typeface="+mn-ea"/>
              </a:rPr>
              <a:t>18</a:t>
            </a:r>
            <a:r>
              <a:rPr lang="zh-CN" altLang="en-US" dirty="0">
                <a:latin typeface="华文楷体" panose="02010600040101010101" charset="-122"/>
                <a:ea typeface="华文楷体" panose="02010600040101010101" charset="-122"/>
                <a:cs typeface="华文楷体" panose="02010600040101010101" charset="-122"/>
                <a:sym typeface="+mn-ea"/>
              </a:rPr>
              <a:t>日起，不再提交对外贸易经营者备案登记表</a:t>
            </a:r>
            <a:r>
              <a:rPr lang="zh-CN" altLang="en-US" dirty="0">
                <a:latin typeface="华文楷体" panose="02010600040101010101" charset="-122"/>
                <a:ea typeface="华文楷体" panose="02010600040101010101" charset="-122"/>
                <a:sym typeface="+mn-ea"/>
              </a:rPr>
              <a:t>（《商务部关于切实做好外贸领域减证便民、优化服务有关工作的通知》商贸函</a:t>
            </a:r>
            <a:r>
              <a:rPr lang="en-US" altLang="zh-CN" dirty="0">
                <a:latin typeface="华文楷体" panose="02010600040101010101" charset="-122"/>
                <a:ea typeface="华文楷体" panose="02010600040101010101" charset="-122"/>
                <a:sym typeface="+mn-ea"/>
              </a:rPr>
              <a:t>[2019]626</a:t>
            </a:r>
            <a:r>
              <a:rPr lang="zh-CN" altLang="en-US" dirty="0">
                <a:latin typeface="华文楷体" panose="02010600040101010101" charset="-122"/>
                <a:ea typeface="华文楷体" panose="02010600040101010101" charset="-122"/>
                <a:sym typeface="+mn-ea"/>
              </a:rPr>
              <a:t>号、商务部公告</a:t>
            </a:r>
            <a:r>
              <a:rPr lang="en-US" altLang="zh-CN" dirty="0">
                <a:latin typeface="华文楷体" panose="02010600040101010101" charset="-122"/>
                <a:ea typeface="华文楷体" panose="02010600040101010101" charset="-122"/>
                <a:sym typeface="+mn-ea"/>
              </a:rPr>
              <a:t>2019</a:t>
            </a:r>
            <a:r>
              <a:rPr lang="zh-CN" altLang="en-US" dirty="0">
                <a:latin typeface="华文楷体" panose="02010600040101010101" charset="-122"/>
                <a:ea typeface="华文楷体" panose="02010600040101010101" charset="-122"/>
                <a:sym typeface="+mn-ea"/>
              </a:rPr>
              <a:t>年第</a:t>
            </a:r>
            <a:r>
              <a:rPr lang="en-US" altLang="zh-CN" dirty="0">
                <a:latin typeface="华文楷体" panose="02010600040101010101" charset="-122"/>
                <a:ea typeface="华文楷体" panose="02010600040101010101" charset="-122"/>
                <a:sym typeface="+mn-ea"/>
              </a:rPr>
              <a:t>13</a:t>
            </a:r>
            <a:r>
              <a:rPr lang="zh-CN" altLang="en-US" dirty="0">
                <a:latin typeface="华文楷体" panose="02010600040101010101" charset="-122"/>
                <a:ea typeface="华文楷体" panose="02010600040101010101" charset="-122"/>
                <a:sym typeface="+mn-ea"/>
              </a:rPr>
              <a:t>号）</a:t>
            </a:r>
            <a:endParaRPr lang="zh-CN" altLang="en-US" dirty="0">
              <a:solidFill>
                <a:srgbClr val="FFFF00"/>
              </a:solidFill>
              <a:latin typeface="华文楷体" panose="02010600040101010101" charset="-122"/>
              <a:ea typeface="华文楷体" panose="02010600040101010101" charset="-122"/>
            </a:endParaRPr>
          </a:p>
          <a:p>
            <a:endParaRPr lang="zh-CN" altLang="en-US" dirty="0"/>
          </a:p>
          <a:p>
            <a:endParaRPr lang="zh-CN" altLang="en-US" dirty="0"/>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流程图: 可选过程 7"/>
          <p:cNvSpPr/>
          <p:nvPr/>
        </p:nvSpPr>
        <p:spPr>
          <a:xfrm>
            <a:off x="5011420" y="2716530"/>
            <a:ext cx="3960495" cy="21526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流程图: 可选过程 6"/>
          <p:cNvSpPr/>
          <p:nvPr/>
        </p:nvSpPr>
        <p:spPr>
          <a:xfrm>
            <a:off x="683895" y="2708910"/>
            <a:ext cx="4104640" cy="21602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p:txBody>
          <a:bodyPr/>
          <a:p>
            <a:r>
              <a:rPr lang="zh-CN" altLang="en-US" sz="2400"/>
              <a:t>（四）注意要点</a:t>
            </a:r>
            <a:endParaRPr lang="zh-CN" altLang="en-US" sz="2400"/>
          </a:p>
        </p:txBody>
      </p:sp>
      <p:sp>
        <p:nvSpPr>
          <p:cNvPr id="3" name="内容占位符 2"/>
          <p:cNvSpPr>
            <a:spLocks noGrp="1"/>
          </p:cNvSpPr>
          <p:nvPr>
            <p:ph idx="1"/>
          </p:nvPr>
        </p:nvSpPr>
        <p:spPr>
          <a:xfrm>
            <a:off x="457200" y="1524000"/>
            <a:ext cx="8229600" cy="4953000"/>
          </a:xfrm>
        </p:spPr>
        <p:txBody>
          <a:bodyPr>
            <a:normAutofit/>
          </a:bodyPr>
          <a:p>
            <a:r>
              <a:rPr lang="zh-CN" altLang="en-US" b="1"/>
              <a:t>1.数量、单价、总金额，上报前需认真核对。尤其核销申请，需认真核对。</a:t>
            </a:r>
            <a:endParaRPr lang="zh-CN" altLang="en-US" b="1"/>
          </a:p>
          <a:p>
            <a:endParaRPr lang="zh-CN" altLang="en-US" b="1"/>
          </a:p>
          <a:p>
            <a:r>
              <a:rPr lang="zh-CN" altLang="en-US" sz="1800" b="1" dirty="0">
                <a:latin typeface="楷体" panose="02010609060101010101" pitchFamily="49" charset="-122"/>
                <a:ea typeface="楷体" panose="02010609060101010101" pitchFamily="49" charset="-122"/>
                <a:sym typeface="+mn-ea"/>
              </a:rPr>
              <a:t>  锡出口许可证 </a:t>
            </a:r>
            <a:endParaRPr lang="zh-CN" altLang="en-US" sz="1800" b="1" dirty="0">
              <a:latin typeface="楷体" panose="02010609060101010101" pitchFamily="49" charset="-122"/>
              <a:ea typeface="楷体" panose="02010609060101010101" pitchFamily="49" charset="-122"/>
              <a:sym typeface="+mn-ea"/>
            </a:endParaRPr>
          </a:p>
          <a:p>
            <a:r>
              <a:rPr lang="en-US" altLang="zh-CN" sz="1800" b="1" dirty="0">
                <a:latin typeface="楷体" panose="02010609060101010101" pitchFamily="49" charset="-122"/>
                <a:ea typeface="楷体" panose="02010609060101010101" pitchFamily="49" charset="-122"/>
                <a:sym typeface="+mn-ea"/>
              </a:rPr>
              <a:t>  </a:t>
            </a:r>
            <a:r>
              <a:rPr lang="zh-CN" altLang="en-US" sz="1800" b="1" dirty="0">
                <a:latin typeface="楷体" panose="02010609060101010101" pitchFamily="49" charset="-122"/>
                <a:ea typeface="楷体" panose="02010609060101010101" pitchFamily="49" charset="-122"/>
                <a:sym typeface="+mn-ea"/>
              </a:rPr>
              <a:t>证面数量     </a:t>
            </a:r>
            <a:r>
              <a:rPr lang="en-US" altLang="zh-CN" sz="1800" b="1" dirty="0">
                <a:latin typeface="楷体" panose="02010609060101010101" pitchFamily="49" charset="-122"/>
                <a:ea typeface="楷体" panose="02010609060101010101" pitchFamily="49" charset="-122"/>
                <a:sym typeface="+mn-ea"/>
              </a:rPr>
              <a:t>76000kg</a:t>
            </a:r>
            <a:endParaRPr lang="en-US" altLang="zh-CN" sz="1800" b="1" dirty="0">
              <a:solidFill>
                <a:srgbClr val="FFFF00"/>
              </a:solidFill>
              <a:latin typeface="楷体" panose="02010609060101010101" pitchFamily="49" charset="-122"/>
              <a:ea typeface="楷体" panose="02010609060101010101" pitchFamily="49" charset="-122"/>
            </a:endParaRPr>
          </a:p>
          <a:p>
            <a:r>
              <a:rPr lang="en-US" altLang="zh-CN" sz="1800" b="1" dirty="0">
                <a:latin typeface="楷体" panose="02010609060101010101" pitchFamily="49" charset="-122"/>
                <a:ea typeface="楷体" panose="02010609060101010101" pitchFamily="49" charset="-122"/>
                <a:sym typeface="+mn-ea"/>
              </a:rPr>
              <a:t>  </a:t>
            </a:r>
            <a:r>
              <a:rPr lang="zh-CN" altLang="en-US" sz="1800" b="1" dirty="0">
                <a:latin typeface="楷体" panose="02010609060101010101" pitchFamily="49" charset="-122"/>
                <a:ea typeface="楷体" panose="02010609060101010101" pitchFamily="49" charset="-122"/>
                <a:sym typeface="+mn-ea"/>
              </a:rPr>
              <a:t>证面金额     </a:t>
            </a:r>
            <a:r>
              <a:rPr lang="en-US" altLang="zh-CN" sz="1800" b="1" dirty="0">
                <a:latin typeface="楷体" panose="02010609060101010101" pitchFamily="49" charset="-122"/>
                <a:ea typeface="楷体" panose="02010609060101010101" pitchFamily="49" charset="-122"/>
                <a:sym typeface="+mn-ea"/>
              </a:rPr>
              <a:t>1,358,880,000</a:t>
            </a:r>
            <a:r>
              <a:rPr lang="zh-CN" altLang="en-US" sz="1800" b="1" dirty="0">
                <a:latin typeface="楷体" panose="02010609060101010101" pitchFamily="49" charset="-122"/>
                <a:ea typeface="楷体" panose="02010609060101010101" pitchFamily="49" charset="-122"/>
                <a:sym typeface="+mn-ea"/>
              </a:rPr>
              <a:t>美元</a:t>
            </a:r>
            <a:endParaRPr lang="en-US" altLang="zh-CN" sz="1800" b="1" dirty="0">
              <a:solidFill>
                <a:srgbClr val="FFFF00"/>
              </a:solidFill>
              <a:latin typeface="楷体" panose="02010609060101010101" pitchFamily="49" charset="-122"/>
              <a:ea typeface="楷体" panose="02010609060101010101" pitchFamily="49" charset="-122"/>
            </a:endParaRPr>
          </a:p>
          <a:p>
            <a:r>
              <a:rPr lang="en-US" altLang="zh-CN" sz="1800" b="1" dirty="0">
                <a:latin typeface="楷体" panose="02010609060101010101" pitchFamily="49" charset="-122"/>
                <a:ea typeface="楷体" panose="02010609060101010101" pitchFamily="49" charset="-122"/>
                <a:sym typeface="+mn-ea"/>
              </a:rPr>
              <a:t>  </a:t>
            </a:r>
            <a:r>
              <a:rPr lang="zh-CN" altLang="en-US" sz="1800" b="1" dirty="0">
                <a:latin typeface="楷体" panose="02010609060101010101" pitchFamily="49" charset="-122"/>
                <a:ea typeface="楷体" panose="02010609060101010101" pitchFamily="49" charset="-122"/>
                <a:sym typeface="+mn-ea"/>
              </a:rPr>
              <a:t>证面单价     </a:t>
            </a:r>
            <a:r>
              <a:rPr lang="en-US" altLang="zh-CN" sz="1800" b="1" dirty="0">
                <a:latin typeface="楷体" panose="02010609060101010101" pitchFamily="49" charset="-122"/>
                <a:ea typeface="楷体" panose="02010609060101010101" pitchFamily="49" charset="-122"/>
                <a:sym typeface="+mn-ea"/>
              </a:rPr>
              <a:t>17880/kg</a:t>
            </a:r>
            <a:endParaRPr lang="en-US" altLang="zh-CN" sz="1800" b="1" dirty="0">
              <a:solidFill>
                <a:srgbClr val="FFFF00"/>
              </a:solidFill>
              <a:latin typeface="楷体" panose="02010609060101010101" pitchFamily="49" charset="-122"/>
              <a:ea typeface="楷体" panose="02010609060101010101" pitchFamily="49" charset="-122"/>
            </a:endParaRPr>
          </a:p>
          <a:p>
            <a:r>
              <a:rPr lang="zh-CN" altLang="en-US" sz="1800" b="1" dirty="0">
                <a:latin typeface="楷体" panose="02010609060101010101" pitchFamily="49" charset="-122"/>
                <a:ea typeface="楷体" panose="02010609060101010101" pitchFamily="49" charset="-122"/>
                <a:sym typeface="+mn-ea"/>
              </a:rPr>
              <a:t>  错因：按每吨单价填写证面单价</a:t>
            </a:r>
            <a:endParaRPr lang="en-US" altLang="zh-CN" sz="1800" b="1" dirty="0">
              <a:solidFill>
                <a:srgbClr val="FFFF00"/>
              </a:solidFill>
              <a:latin typeface="楷体" panose="02010609060101010101" pitchFamily="49" charset="-122"/>
              <a:ea typeface="楷体" panose="02010609060101010101" pitchFamily="49" charset="-122"/>
            </a:endParaRPr>
          </a:p>
          <a:p>
            <a:r>
              <a:rPr lang="en-US" altLang="zh-CN" sz="1800" b="1" dirty="0">
                <a:latin typeface="楷体" panose="02010609060101010101" pitchFamily="49" charset="-122"/>
                <a:ea typeface="楷体" panose="02010609060101010101" pitchFamily="49" charset="-122"/>
                <a:sym typeface="+mn-ea"/>
              </a:rPr>
              <a:t>        </a:t>
            </a:r>
            <a:r>
              <a:rPr lang="zh-CN" altLang="en-US" sz="1800" b="1" dirty="0">
                <a:latin typeface="楷体" panose="02010609060101010101" pitchFamily="49" charset="-122"/>
                <a:ea typeface="楷体" panose="02010609060101010101" pitchFamily="49" charset="-122"/>
                <a:sym typeface="+mn-ea"/>
              </a:rPr>
              <a:t>致总金额虚高</a:t>
            </a:r>
            <a:r>
              <a:rPr lang="en-US" altLang="zh-CN" sz="1800" b="1" dirty="0">
                <a:latin typeface="楷体" panose="02010609060101010101" pitchFamily="49" charset="-122"/>
                <a:ea typeface="楷体" panose="02010609060101010101" pitchFamily="49" charset="-122"/>
                <a:sym typeface="+mn-ea"/>
              </a:rPr>
              <a:t>1000</a:t>
            </a:r>
            <a:r>
              <a:rPr lang="zh-CN" altLang="en-US" sz="1800" b="1" dirty="0">
                <a:latin typeface="楷体" panose="02010609060101010101" pitchFamily="49" charset="-122"/>
                <a:ea typeface="楷体" panose="02010609060101010101" pitchFamily="49" charset="-122"/>
                <a:sym typeface="+mn-ea"/>
              </a:rPr>
              <a:t>倍</a:t>
            </a:r>
            <a:endParaRPr lang="en-US" altLang="zh-CN" sz="1800" b="1" dirty="0">
              <a:solidFill>
                <a:srgbClr val="FFFF00"/>
              </a:solidFill>
              <a:latin typeface="楷体" panose="02010609060101010101" pitchFamily="49" charset="-122"/>
              <a:ea typeface="楷体" panose="02010609060101010101" pitchFamily="49" charset="-122"/>
            </a:endParaRPr>
          </a:p>
          <a:p>
            <a:endParaRPr lang="zh-CN" altLang="en-US"/>
          </a:p>
        </p:txBody>
      </p:sp>
      <p:sp>
        <p:nvSpPr>
          <p:cNvPr id="4" name="文本框 3"/>
          <p:cNvSpPr txBox="1"/>
          <p:nvPr/>
        </p:nvSpPr>
        <p:spPr>
          <a:xfrm>
            <a:off x="5011420" y="2951480"/>
            <a:ext cx="3995420" cy="1476375"/>
          </a:xfrm>
          <a:prstGeom prst="rect">
            <a:avLst/>
          </a:prstGeom>
          <a:noFill/>
        </p:spPr>
        <p:txBody>
          <a:bodyPr wrap="square" rtlCol="0">
            <a:spAutoFit/>
          </a:bodyPr>
          <a:p>
            <a:r>
              <a:rPr lang="en-US" altLang="zh-CN" b="1" dirty="0">
                <a:solidFill>
                  <a:srgbClr val="FFFF00"/>
                </a:solidFill>
                <a:latin typeface="楷体" panose="02010609060101010101" pitchFamily="49" charset="-122"/>
                <a:ea typeface="楷体" panose="02010609060101010101" pitchFamily="49" charset="-122"/>
                <a:sym typeface="+mn-ea"/>
              </a:rPr>
              <a:t>8</a:t>
            </a:r>
            <a:r>
              <a:rPr lang="zh-CN" altLang="en-US" b="1" dirty="0">
                <a:solidFill>
                  <a:srgbClr val="FFFF00"/>
                </a:solidFill>
                <a:latin typeface="楷体" panose="02010609060101010101" pitchFamily="49" charset="-122"/>
                <a:ea typeface="楷体" panose="02010609060101010101" pitchFamily="49" charset="-122"/>
                <a:sym typeface="+mn-ea"/>
              </a:rPr>
              <a:t>月出口许可证发证金额</a:t>
            </a:r>
            <a:r>
              <a:rPr lang="en-US" altLang="zh-CN" b="1" dirty="0">
                <a:solidFill>
                  <a:srgbClr val="FFFF00"/>
                </a:solidFill>
                <a:latin typeface="楷体" panose="02010609060101010101" pitchFamily="49" charset="-122"/>
                <a:ea typeface="楷体" panose="02010609060101010101" pitchFamily="49" charset="-122"/>
                <a:sym typeface="+mn-ea"/>
              </a:rPr>
              <a:t>76.8</a:t>
            </a:r>
            <a:r>
              <a:rPr lang="zh-CN" altLang="en-US" b="1" dirty="0">
                <a:solidFill>
                  <a:srgbClr val="FFFF00"/>
                </a:solidFill>
                <a:latin typeface="楷体" panose="02010609060101010101" pitchFamily="49" charset="-122"/>
                <a:ea typeface="楷体" panose="02010609060101010101" pitchFamily="49" charset="-122"/>
                <a:sym typeface="+mn-ea"/>
              </a:rPr>
              <a:t>亿美元</a:t>
            </a:r>
            <a:endParaRPr lang="en-US" altLang="zh-CN" b="1" dirty="0">
              <a:solidFill>
                <a:srgbClr val="FFFF00"/>
              </a:solidFill>
              <a:latin typeface="楷体" panose="02010609060101010101" pitchFamily="49" charset="-122"/>
              <a:ea typeface="楷体" panose="02010609060101010101" pitchFamily="49" charset="-122"/>
            </a:endParaRPr>
          </a:p>
          <a:p>
            <a:r>
              <a:rPr lang="zh-CN" altLang="en-US" b="1" dirty="0">
                <a:solidFill>
                  <a:srgbClr val="FFFF00"/>
                </a:solidFill>
                <a:latin typeface="楷体" panose="02010609060101010101" pitchFamily="49" charset="-122"/>
                <a:ea typeface="楷体" panose="02010609060101010101" pitchFamily="49" charset="-122"/>
                <a:sym typeface="+mn-ea"/>
              </a:rPr>
              <a:t>一份疑证金额占当月同类证书发证金额的</a:t>
            </a:r>
            <a:r>
              <a:rPr lang="en-US" altLang="zh-CN" b="1" dirty="0">
                <a:solidFill>
                  <a:srgbClr val="FFFF00"/>
                </a:solidFill>
                <a:latin typeface="楷体" panose="02010609060101010101" pitchFamily="49" charset="-122"/>
                <a:ea typeface="楷体" panose="02010609060101010101" pitchFamily="49" charset="-122"/>
                <a:sym typeface="+mn-ea"/>
              </a:rPr>
              <a:t>17.7%</a:t>
            </a:r>
            <a:r>
              <a:rPr lang="zh-CN" altLang="en-US" b="1" dirty="0">
                <a:solidFill>
                  <a:srgbClr val="FFFF00"/>
                </a:solidFill>
                <a:latin typeface="楷体" panose="02010609060101010101" pitchFamily="49" charset="-122"/>
                <a:ea typeface="楷体" panose="02010609060101010101" pitchFamily="49" charset="-122"/>
                <a:sym typeface="+mn-ea"/>
              </a:rPr>
              <a:t>，对统计、监测、预警影响，直接导致统计数据虚增虚高，环比尤其明显</a:t>
            </a:r>
            <a:endParaRPr lang="zh-CN" altLang="en-US" b="1" dirty="0">
              <a:solidFill>
                <a:srgbClr val="FFFF00"/>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28886" y="851166"/>
            <a:ext cx="10260818" cy="5149584"/>
            <a:chOff x="-38514" y="-8112"/>
            <a:chExt cx="13681090" cy="6866112"/>
          </a:xfrm>
        </p:grpSpPr>
        <p:pic>
          <p:nvPicPr>
            <p:cNvPr id="62" name="图片 61"/>
            <p:cNvPicPr>
              <a:picLocks noChangeAspect="1"/>
            </p:cNvPicPr>
            <p:nvPr/>
          </p:nvPicPr>
          <p:blipFill>
            <a:blip r:embed="rId1" cstate="screen"/>
            <a:stretch>
              <a:fillRect/>
            </a:stretch>
          </p:blipFill>
          <p:spPr>
            <a:xfrm>
              <a:off x="-38514" y="0"/>
              <a:ext cx="6858000" cy="6858000"/>
            </a:xfrm>
            <a:prstGeom prst="rect">
              <a:avLst/>
            </a:prstGeom>
          </p:spPr>
        </p:pic>
        <p:pic>
          <p:nvPicPr>
            <p:cNvPr id="63" name="图片 62"/>
            <p:cNvPicPr>
              <a:picLocks noChangeAspect="1"/>
            </p:cNvPicPr>
            <p:nvPr/>
          </p:nvPicPr>
          <p:blipFill>
            <a:blip r:embed="rId2" cstate="screen"/>
            <a:stretch>
              <a:fillRect/>
            </a:stretch>
          </p:blipFill>
          <p:spPr>
            <a:xfrm flipH="1">
              <a:off x="6823090" y="-8112"/>
              <a:ext cx="6819486" cy="6858000"/>
            </a:xfrm>
            <a:prstGeom prst="rect">
              <a:avLst/>
            </a:prstGeom>
          </p:spPr>
        </p:pic>
      </p:grpSp>
      <p:sp>
        <p:nvSpPr>
          <p:cNvPr id="64" name="矩形 63"/>
          <p:cNvSpPr/>
          <p:nvPr/>
        </p:nvSpPr>
        <p:spPr>
          <a:xfrm>
            <a:off x="230618" y="1496554"/>
            <a:ext cx="8683437" cy="4029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5" name="矩形 64"/>
          <p:cNvSpPr/>
          <p:nvPr/>
        </p:nvSpPr>
        <p:spPr>
          <a:xfrm>
            <a:off x="398566" y="1658735"/>
            <a:ext cx="8370794" cy="3705252"/>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2" name="矩形 41"/>
          <p:cNvSpPr>
            <a:spLocks noChangeArrowheads="1"/>
          </p:cNvSpPr>
          <p:nvPr/>
        </p:nvSpPr>
        <p:spPr bwMode="auto">
          <a:xfrm>
            <a:off x="3307096" y="1126794"/>
            <a:ext cx="857250" cy="415290"/>
          </a:xfrm>
          <a:prstGeom prst="rect">
            <a:avLst/>
          </a:prstGeom>
          <a:noFill/>
          <a:ln>
            <a:noFill/>
          </a:ln>
        </p:spPr>
        <p:txBody>
          <a:bodyPr wrap="none" lIns="0" tIns="0" rIns="0" bIns="0">
            <a:spAutoFit/>
          </a:bodyPr>
          <a:lstStyle/>
          <a:p>
            <a:r>
              <a:rPr lang="zh-CN" altLang="en-US" sz="2700" dirty="0">
                <a:solidFill>
                  <a:schemeClr val="accent1"/>
                </a:solidFill>
                <a:cs typeface="+mn-ea"/>
                <a:sym typeface="+mn-lt"/>
              </a:rPr>
              <a:t>目  录</a:t>
            </a:r>
            <a:endParaRPr lang="en-US" altLang="zh-CN" sz="2700" dirty="0">
              <a:solidFill>
                <a:schemeClr val="accent1"/>
              </a:solidFill>
              <a:cs typeface="+mn-ea"/>
              <a:sym typeface="+mn-lt"/>
            </a:endParaRPr>
          </a:p>
        </p:txBody>
      </p:sp>
      <p:cxnSp>
        <p:nvCxnSpPr>
          <p:cNvPr id="43" name="直接连接符 42"/>
          <p:cNvCxnSpPr/>
          <p:nvPr/>
        </p:nvCxnSpPr>
        <p:spPr>
          <a:xfrm>
            <a:off x="2952863" y="1658735"/>
            <a:ext cx="0" cy="3705252"/>
          </a:xfrm>
          <a:prstGeom prst="line">
            <a:avLst/>
          </a:prstGeom>
          <a:ln w="9525">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2876317" y="2250882"/>
            <a:ext cx="142243" cy="14228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50000"/>
                  <a:lumOff val="50000"/>
                </a:schemeClr>
              </a:solidFill>
              <a:cs typeface="+mn-ea"/>
              <a:sym typeface="+mn-lt"/>
            </a:endParaRPr>
          </a:p>
        </p:txBody>
      </p:sp>
      <p:sp>
        <p:nvSpPr>
          <p:cNvPr id="45" name="椭圆 44"/>
          <p:cNvSpPr/>
          <p:nvPr/>
        </p:nvSpPr>
        <p:spPr>
          <a:xfrm>
            <a:off x="2876317" y="3030266"/>
            <a:ext cx="142243" cy="14228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cs typeface="+mn-ea"/>
              <a:sym typeface="+mn-lt"/>
            </a:endParaRPr>
          </a:p>
        </p:txBody>
      </p:sp>
      <p:sp>
        <p:nvSpPr>
          <p:cNvPr id="46" name="椭圆 45"/>
          <p:cNvSpPr/>
          <p:nvPr/>
        </p:nvSpPr>
        <p:spPr>
          <a:xfrm>
            <a:off x="2876317" y="3759227"/>
            <a:ext cx="142243" cy="142286"/>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cs typeface="+mn-ea"/>
              <a:sym typeface="+mn-lt"/>
            </a:endParaRPr>
          </a:p>
        </p:txBody>
      </p:sp>
      <p:sp>
        <p:nvSpPr>
          <p:cNvPr id="47" name="椭圆 46"/>
          <p:cNvSpPr/>
          <p:nvPr/>
        </p:nvSpPr>
        <p:spPr>
          <a:xfrm>
            <a:off x="2876317" y="4488184"/>
            <a:ext cx="142243" cy="142286"/>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cs typeface="+mn-ea"/>
              <a:sym typeface="+mn-lt"/>
            </a:endParaRPr>
          </a:p>
        </p:txBody>
      </p:sp>
      <p:sp>
        <p:nvSpPr>
          <p:cNvPr id="48" name="文本框 23"/>
          <p:cNvSpPr txBox="1"/>
          <p:nvPr/>
        </p:nvSpPr>
        <p:spPr>
          <a:xfrm>
            <a:off x="3627304" y="2066356"/>
            <a:ext cx="3086138" cy="511175"/>
          </a:xfrm>
          <a:prstGeom prst="rect">
            <a:avLst/>
          </a:prstGeom>
          <a:noFill/>
        </p:spPr>
        <p:txBody>
          <a:bodyPr wrap="square" rtlCol="0">
            <a:spAutoFit/>
          </a:bodyPr>
          <a:lstStyle/>
          <a:p>
            <a:pPr algn="l">
              <a:lnSpc>
                <a:spcPct val="130000"/>
              </a:lnSpc>
            </a:pPr>
            <a:r>
              <a:rPr lang="zh-CN" altLang="en-US" sz="2100" b="1">
                <a:latin typeface="华文楷体" panose="02010600040101010101" charset="-122"/>
                <a:ea typeface="华文楷体" panose="02010600040101010101" charset="-122"/>
                <a:cs typeface="华文楷体" panose="02010600040101010101" charset="-122"/>
                <a:sym typeface="+mn-ea"/>
              </a:rPr>
              <a:t>许可证无纸化概况</a:t>
            </a:r>
            <a:endParaRPr lang="zh-CN" altLang="en-US" sz="2100" dirty="0">
              <a:solidFill>
                <a:schemeClr val="tx1">
                  <a:lumMod val="75000"/>
                  <a:lumOff val="25000"/>
                </a:schemeClr>
              </a:solidFill>
              <a:cs typeface="+mn-ea"/>
              <a:sym typeface="+mn-lt"/>
            </a:endParaRPr>
          </a:p>
        </p:txBody>
      </p:sp>
      <p:sp>
        <p:nvSpPr>
          <p:cNvPr id="49" name="文本框 23"/>
          <p:cNvSpPr txBox="1"/>
          <p:nvPr/>
        </p:nvSpPr>
        <p:spPr>
          <a:xfrm>
            <a:off x="3627937" y="2833971"/>
            <a:ext cx="5259430" cy="930910"/>
          </a:xfrm>
          <a:prstGeom prst="rect">
            <a:avLst/>
          </a:prstGeom>
          <a:noFill/>
        </p:spPr>
        <p:txBody>
          <a:bodyPr wrap="square" rtlCol="0">
            <a:spAutoFit/>
          </a:bodyPr>
          <a:lstStyle/>
          <a:p>
            <a:pPr algn="l">
              <a:lnSpc>
                <a:spcPct val="130000"/>
              </a:lnSpc>
            </a:pPr>
            <a:r>
              <a:rPr lang="zh-CN" altLang="en-US" sz="2100" b="1">
                <a:latin typeface="华文楷体" panose="02010600040101010101" charset="-122"/>
                <a:ea typeface="华文楷体" panose="02010600040101010101" charset="-122"/>
                <a:cs typeface="华文楷体" panose="02010600040101010101" charset="-122"/>
                <a:sym typeface="+mn-ea"/>
              </a:rPr>
              <a:t>出口许可证件申领签发概况</a:t>
            </a:r>
            <a:endParaRPr lang="zh-CN" altLang="en-US" sz="2100" b="1">
              <a:solidFill>
                <a:srgbClr val="FFFF00"/>
              </a:solidFill>
              <a:latin typeface="华文楷体" panose="02010600040101010101" charset="-122"/>
              <a:ea typeface="华文楷体" panose="02010600040101010101" charset="-122"/>
              <a:cs typeface="华文楷体" panose="02010600040101010101" charset="-122"/>
            </a:endParaRPr>
          </a:p>
          <a:p>
            <a:pPr algn="l">
              <a:lnSpc>
                <a:spcPct val="130000"/>
              </a:lnSpc>
            </a:pPr>
            <a:endParaRPr lang="zh-CN" altLang="en-US" sz="2100" dirty="0" smtClean="0">
              <a:solidFill>
                <a:schemeClr val="tx1">
                  <a:lumMod val="75000"/>
                  <a:lumOff val="25000"/>
                </a:schemeClr>
              </a:solidFill>
              <a:cs typeface="+mn-ea"/>
              <a:sym typeface="+mn-lt"/>
            </a:endParaRPr>
          </a:p>
        </p:txBody>
      </p:sp>
      <p:sp>
        <p:nvSpPr>
          <p:cNvPr id="50" name="文本框 23"/>
          <p:cNvSpPr txBox="1"/>
          <p:nvPr/>
        </p:nvSpPr>
        <p:spPr>
          <a:xfrm>
            <a:off x="3627120" y="3557270"/>
            <a:ext cx="4624070" cy="930910"/>
          </a:xfrm>
          <a:prstGeom prst="rect">
            <a:avLst/>
          </a:prstGeom>
          <a:noFill/>
        </p:spPr>
        <p:txBody>
          <a:bodyPr wrap="square" rtlCol="0">
            <a:spAutoFit/>
          </a:bodyPr>
          <a:lstStyle/>
          <a:p>
            <a:pPr algn="l">
              <a:lnSpc>
                <a:spcPct val="130000"/>
              </a:lnSpc>
            </a:pPr>
            <a:r>
              <a:rPr lang="zh-CN" altLang="en-US" sz="2100" b="1">
                <a:solidFill>
                  <a:schemeClr val="tx1"/>
                </a:solidFill>
                <a:latin typeface="华文楷体" panose="02010600040101010101" charset="-122"/>
                <a:ea typeface="华文楷体" panose="02010600040101010101" charset="-122"/>
                <a:cs typeface="华文楷体" panose="02010600040101010101" charset="-122"/>
                <a:sym typeface="+mn-ea"/>
              </a:rPr>
              <a:t>出口许可证电子证书申请要点</a:t>
            </a:r>
            <a:endParaRPr lang="zh-CN" altLang="en-US" sz="2100" b="1">
              <a:solidFill>
                <a:schemeClr val="tx1"/>
              </a:solidFill>
              <a:latin typeface="华文楷体" panose="02010600040101010101" charset="-122"/>
              <a:ea typeface="华文楷体" panose="02010600040101010101" charset="-122"/>
              <a:cs typeface="华文楷体" panose="02010600040101010101" charset="-122"/>
            </a:endParaRPr>
          </a:p>
          <a:p>
            <a:pPr algn="dist">
              <a:lnSpc>
                <a:spcPct val="130000"/>
              </a:lnSpc>
            </a:pPr>
            <a:endParaRPr lang="zh-CN" altLang="en-US" sz="2100" b="1" dirty="0">
              <a:solidFill>
                <a:schemeClr val="tx1"/>
              </a:solidFill>
              <a:latin typeface="华文楷体" panose="02010600040101010101" charset="-122"/>
              <a:ea typeface="华文楷体" panose="02010600040101010101" charset="-122"/>
              <a:cs typeface="华文楷体" panose="02010600040101010101" charset="-122"/>
              <a:sym typeface="+mn-lt"/>
            </a:endParaRPr>
          </a:p>
        </p:txBody>
      </p:sp>
      <p:sp>
        <p:nvSpPr>
          <p:cNvPr id="51" name="文本框 23"/>
          <p:cNvSpPr txBox="1"/>
          <p:nvPr/>
        </p:nvSpPr>
        <p:spPr>
          <a:xfrm>
            <a:off x="3627937" y="4294062"/>
            <a:ext cx="4408610" cy="930910"/>
          </a:xfrm>
          <a:prstGeom prst="rect">
            <a:avLst/>
          </a:prstGeom>
          <a:noFill/>
        </p:spPr>
        <p:txBody>
          <a:bodyPr wrap="square" rtlCol="0">
            <a:spAutoFit/>
          </a:bodyPr>
          <a:lstStyle/>
          <a:p>
            <a:pPr algn="l">
              <a:lnSpc>
                <a:spcPct val="130000"/>
              </a:lnSpc>
            </a:pPr>
            <a:r>
              <a:rPr lang="zh-CN" altLang="en-US" sz="2100" b="1">
                <a:solidFill>
                  <a:schemeClr val="tx1"/>
                </a:solidFill>
                <a:latin typeface="华文楷体" panose="02010600040101010101" charset="-122"/>
                <a:ea typeface="华文楷体" panose="02010600040101010101" charset="-122"/>
                <a:cs typeface="华文楷体" panose="02010600040101010101" charset="-122"/>
                <a:sym typeface="+mn-ea"/>
              </a:rPr>
              <a:t>为民服务解难题相关举措</a:t>
            </a:r>
            <a:endParaRPr lang="zh-CN" altLang="en-US" sz="2100"/>
          </a:p>
          <a:p>
            <a:pPr algn="dist">
              <a:lnSpc>
                <a:spcPct val="130000"/>
              </a:lnSpc>
            </a:pPr>
            <a:endParaRPr lang="zh-CN" altLang="en-US" sz="2100" dirty="0" smtClean="0">
              <a:solidFill>
                <a:schemeClr val="tx1">
                  <a:lumMod val="75000"/>
                  <a:lumOff val="25000"/>
                </a:schemeClr>
              </a:solidFill>
              <a:cs typeface="+mn-ea"/>
              <a:sym typeface="+mn-lt"/>
            </a:endParaRPr>
          </a:p>
        </p:txBody>
      </p:sp>
      <p:sp>
        <p:nvSpPr>
          <p:cNvPr id="52" name="文本框 23"/>
          <p:cNvSpPr txBox="1"/>
          <p:nvPr/>
        </p:nvSpPr>
        <p:spPr>
          <a:xfrm>
            <a:off x="1081935" y="2224641"/>
            <a:ext cx="1409160" cy="368300"/>
          </a:xfrm>
          <a:prstGeom prst="rect">
            <a:avLst/>
          </a:prstGeom>
          <a:noFill/>
        </p:spPr>
        <p:txBody>
          <a:bodyPr wrap="square" rtlCol="0">
            <a:spAutoFit/>
          </a:bodyPr>
          <a:lstStyle/>
          <a:p>
            <a:pPr algn="r"/>
            <a:r>
              <a:rPr lang="zh-CN" altLang="en-US" dirty="0">
                <a:solidFill>
                  <a:schemeClr val="accent1"/>
                </a:solidFill>
                <a:effectLst>
                  <a:outerShdw blurRad="38100" dist="38100" dir="2700000" algn="tl">
                    <a:srgbClr val="000000">
                      <a:alpha val="43137"/>
                    </a:srgbClr>
                  </a:outerShdw>
                </a:effectLst>
                <a:cs typeface="+mn-ea"/>
                <a:sym typeface="+mn-lt"/>
              </a:rPr>
              <a:t>第一部分</a:t>
            </a:r>
            <a:endParaRPr lang="zh-CN" altLang="en-US" dirty="0">
              <a:solidFill>
                <a:schemeClr val="accent1"/>
              </a:solidFill>
              <a:effectLst>
                <a:outerShdw blurRad="38100" dist="38100" dir="2700000" algn="tl">
                  <a:srgbClr val="000000">
                    <a:alpha val="43137"/>
                  </a:srgbClr>
                </a:outerShdw>
              </a:effectLst>
              <a:cs typeface="+mn-ea"/>
              <a:sym typeface="+mn-lt"/>
            </a:endParaRPr>
          </a:p>
        </p:txBody>
      </p:sp>
      <p:sp>
        <p:nvSpPr>
          <p:cNvPr id="53" name="文本框 23"/>
          <p:cNvSpPr txBox="1"/>
          <p:nvPr/>
        </p:nvSpPr>
        <p:spPr>
          <a:xfrm>
            <a:off x="1081935" y="2973773"/>
            <a:ext cx="1409160" cy="368300"/>
          </a:xfrm>
          <a:prstGeom prst="rect">
            <a:avLst/>
          </a:prstGeom>
          <a:noFill/>
        </p:spPr>
        <p:txBody>
          <a:bodyPr wrap="square" rtlCol="0">
            <a:spAutoFit/>
          </a:bodyPr>
          <a:lstStyle/>
          <a:p>
            <a:pPr algn="r"/>
            <a:r>
              <a:rPr lang="zh-CN" altLang="en-US" dirty="0">
                <a:solidFill>
                  <a:schemeClr val="accent1"/>
                </a:solidFill>
                <a:effectLst>
                  <a:outerShdw blurRad="38100" dist="38100" dir="2700000" algn="tl">
                    <a:srgbClr val="000000">
                      <a:alpha val="43137"/>
                    </a:srgbClr>
                  </a:outerShdw>
                </a:effectLst>
                <a:cs typeface="+mn-ea"/>
                <a:sym typeface="+mn-lt"/>
              </a:rPr>
              <a:t>第二部分</a:t>
            </a:r>
            <a:endParaRPr lang="zh-CN" altLang="en-US" dirty="0">
              <a:solidFill>
                <a:schemeClr val="accent1"/>
              </a:solidFill>
              <a:effectLst>
                <a:outerShdw blurRad="38100" dist="38100" dir="2700000" algn="tl">
                  <a:srgbClr val="000000">
                    <a:alpha val="43137"/>
                  </a:srgbClr>
                </a:outerShdw>
              </a:effectLst>
              <a:cs typeface="+mn-ea"/>
              <a:sym typeface="+mn-lt"/>
            </a:endParaRPr>
          </a:p>
        </p:txBody>
      </p:sp>
      <p:sp>
        <p:nvSpPr>
          <p:cNvPr id="54" name="文本框 23"/>
          <p:cNvSpPr txBox="1"/>
          <p:nvPr/>
        </p:nvSpPr>
        <p:spPr>
          <a:xfrm>
            <a:off x="1081935" y="3682558"/>
            <a:ext cx="1409160" cy="368300"/>
          </a:xfrm>
          <a:prstGeom prst="rect">
            <a:avLst/>
          </a:prstGeom>
          <a:noFill/>
        </p:spPr>
        <p:txBody>
          <a:bodyPr wrap="square" rtlCol="0">
            <a:spAutoFit/>
          </a:bodyPr>
          <a:lstStyle/>
          <a:p>
            <a:pPr algn="r"/>
            <a:r>
              <a:rPr lang="zh-CN" altLang="en-US" dirty="0">
                <a:solidFill>
                  <a:schemeClr val="accent1"/>
                </a:solidFill>
                <a:effectLst>
                  <a:outerShdw blurRad="38100" dist="38100" dir="2700000" algn="tl">
                    <a:srgbClr val="000000">
                      <a:alpha val="43137"/>
                    </a:srgbClr>
                  </a:outerShdw>
                </a:effectLst>
                <a:cs typeface="+mn-ea"/>
                <a:sym typeface="+mn-lt"/>
              </a:rPr>
              <a:t>第三部分</a:t>
            </a:r>
            <a:endParaRPr lang="zh-CN" altLang="en-US" dirty="0">
              <a:solidFill>
                <a:schemeClr val="accent1"/>
              </a:solidFill>
              <a:effectLst>
                <a:outerShdw blurRad="38100" dist="38100" dir="2700000" algn="tl">
                  <a:srgbClr val="000000">
                    <a:alpha val="43137"/>
                  </a:srgbClr>
                </a:outerShdw>
              </a:effectLst>
              <a:cs typeface="+mn-ea"/>
              <a:sym typeface="+mn-lt"/>
            </a:endParaRPr>
          </a:p>
        </p:txBody>
      </p:sp>
      <p:sp>
        <p:nvSpPr>
          <p:cNvPr id="55" name="文本框 23"/>
          <p:cNvSpPr txBox="1"/>
          <p:nvPr/>
        </p:nvSpPr>
        <p:spPr>
          <a:xfrm>
            <a:off x="1081935" y="4411517"/>
            <a:ext cx="1409160" cy="368300"/>
          </a:xfrm>
          <a:prstGeom prst="rect">
            <a:avLst/>
          </a:prstGeom>
          <a:noFill/>
        </p:spPr>
        <p:txBody>
          <a:bodyPr wrap="square" rtlCol="0">
            <a:spAutoFit/>
          </a:bodyPr>
          <a:lstStyle/>
          <a:p>
            <a:pPr algn="r"/>
            <a:r>
              <a:rPr lang="zh-CN" altLang="en-US" dirty="0">
                <a:solidFill>
                  <a:schemeClr val="accent1"/>
                </a:solidFill>
                <a:effectLst>
                  <a:outerShdw blurRad="38100" dist="38100" dir="2700000" algn="tl">
                    <a:srgbClr val="000000">
                      <a:alpha val="43137"/>
                    </a:srgbClr>
                  </a:outerShdw>
                </a:effectLst>
                <a:cs typeface="+mn-ea"/>
                <a:sym typeface="+mn-lt"/>
              </a:rPr>
              <a:t>第四部分</a:t>
            </a:r>
            <a:endParaRPr lang="zh-CN" altLang="en-US" dirty="0">
              <a:solidFill>
                <a:schemeClr val="accent1"/>
              </a:solidFill>
              <a:effectLst>
                <a:outerShdw blurRad="38100" dist="38100" dir="2700000" algn="tl">
                  <a:srgbClr val="000000">
                    <a:alpha val="43137"/>
                  </a:srgbClr>
                </a:outerShdw>
              </a:effectLst>
              <a:cs typeface="+mn-ea"/>
              <a:sym typeface="+mn-lt"/>
            </a:endParaRPr>
          </a:p>
        </p:txBody>
      </p:sp>
      <p:cxnSp>
        <p:nvCxnSpPr>
          <p:cNvPr id="56" name="直接连接符 55"/>
          <p:cNvCxnSpPr/>
          <p:nvPr/>
        </p:nvCxnSpPr>
        <p:spPr>
          <a:xfrm>
            <a:off x="3160166" y="2322023"/>
            <a:ext cx="22657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160166" y="3101408"/>
            <a:ext cx="22657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160166" y="3800110"/>
            <a:ext cx="22657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160166" y="4559324"/>
            <a:ext cx="22657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TextBox 47"/>
          <p:cNvSpPr txBox="1">
            <a:spLocks noChangeArrowheads="1"/>
          </p:cNvSpPr>
          <p:nvPr/>
        </p:nvSpPr>
        <p:spPr bwMode="auto">
          <a:xfrm>
            <a:off x="1154683" y="1147662"/>
            <a:ext cx="1257935" cy="368935"/>
          </a:xfrm>
          <a:prstGeom prst="rect">
            <a:avLst/>
          </a:prstGeom>
          <a:noFill/>
          <a:ln>
            <a:noFill/>
          </a:ln>
        </p:spPr>
        <p:txBody>
          <a:bodyPr wrap="non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r>
              <a:rPr lang="en-US" altLang="zh-CN" sz="2400" spc="-149" dirty="0">
                <a:solidFill>
                  <a:schemeClr val="accent1"/>
                </a:solidFill>
                <a:latin typeface="+mn-lt"/>
                <a:cs typeface="+mn-ea"/>
                <a:sym typeface="+mn-lt"/>
              </a:rPr>
              <a:t>CONTENTS</a:t>
            </a:r>
            <a:endParaRPr lang="en-US" altLang="zh-CN" sz="2400" spc="-149" dirty="0">
              <a:solidFill>
                <a:schemeClr val="accent1"/>
              </a:solidFill>
              <a:latin typeface="+mn-l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ppt_w*1.125000"/>
                                          </p:val>
                                        </p:tav>
                                        <p:tav tm="100000">
                                          <p:val>
                                            <p:strVal val="#ppt_x"/>
                                          </p:val>
                                        </p:tav>
                                      </p:tavLst>
                                    </p:anim>
                                    <p:animEffect transition="in" filter="wipe(left)">
                                      <p:cBhvr>
                                        <p:cTn id="8" dur="500"/>
                                        <p:tgtEl>
                                          <p:spTgt spid="4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500"/>
                                        <p:tgtEl>
                                          <p:spTgt spid="60"/>
                                        </p:tgtEl>
                                        <p:attrNameLst>
                                          <p:attrName>ppt_x</p:attrName>
                                        </p:attrNameLst>
                                      </p:cBhvr>
                                      <p:tavLst>
                                        <p:tav tm="0">
                                          <p:val>
                                            <p:strVal val="#ppt_x-#ppt_w*1.125000"/>
                                          </p:val>
                                        </p:tav>
                                        <p:tav tm="100000">
                                          <p:val>
                                            <p:strVal val="#ppt_x"/>
                                          </p:val>
                                        </p:tav>
                                      </p:tavLst>
                                    </p:anim>
                                    <p:animEffect transition="in" filter="wipe(right)">
                                      <p:cBhvr>
                                        <p:cTn id="13" dur="500"/>
                                        <p:tgtEl>
                                          <p:spTgt spid="60"/>
                                        </p:tgtEl>
                                      </p:cBhvr>
                                    </p:animEffect>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strVal val="4*#ppt_w"/>
                                          </p:val>
                                        </p:tav>
                                        <p:tav tm="100000">
                                          <p:val>
                                            <p:strVal val="#ppt_w"/>
                                          </p:val>
                                        </p:tav>
                                      </p:tavLst>
                                    </p:anim>
                                    <p:anim calcmode="lin" valueType="num">
                                      <p:cBhvr>
                                        <p:cTn id="18" dur="500" fill="hold"/>
                                        <p:tgtEl>
                                          <p:spTgt spid="44"/>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2500"/>
                            </p:stCondLst>
                            <p:childTnLst>
                              <p:par>
                                <p:cTn id="31" presetID="23" presetClass="entr" presetSubtype="32"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strVal val="4*#ppt_w"/>
                                          </p:val>
                                        </p:tav>
                                        <p:tav tm="100000">
                                          <p:val>
                                            <p:strVal val="#ppt_w"/>
                                          </p:val>
                                        </p:tav>
                                      </p:tavLst>
                                    </p:anim>
                                    <p:anim calcmode="lin" valueType="num">
                                      <p:cBhvr>
                                        <p:cTn id="34" dur="500" fill="hold"/>
                                        <p:tgtEl>
                                          <p:spTgt spid="45"/>
                                        </p:tgtEl>
                                        <p:attrNameLst>
                                          <p:attrName>ppt_h</p:attrName>
                                        </p:attrNameLst>
                                      </p:cBhvr>
                                      <p:tavLst>
                                        <p:tav tm="0">
                                          <p:val>
                                            <p:strVal val="4*#ppt_h"/>
                                          </p:val>
                                        </p:tav>
                                        <p:tav tm="100000">
                                          <p:val>
                                            <p:strVal val="#ppt_h"/>
                                          </p:val>
                                        </p:tav>
                                      </p:tavLst>
                                    </p:anim>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left)">
                                      <p:cBhvr>
                                        <p:cTn id="38" dur="500"/>
                                        <p:tgtEl>
                                          <p:spTgt spid="57"/>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par>
                          <p:cTn id="46" fill="hold">
                            <p:stCondLst>
                              <p:cond delay="4000"/>
                            </p:stCondLst>
                            <p:childTnLst>
                              <p:par>
                                <p:cTn id="47" presetID="23" presetClass="entr" presetSubtype="32"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strVal val="4*#ppt_w"/>
                                          </p:val>
                                        </p:tav>
                                        <p:tav tm="100000">
                                          <p:val>
                                            <p:strVal val="#ppt_w"/>
                                          </p:val>
                                        </p:tav>
                                      </p:tavLst>
                                    </p:anim>
                                    <p:anim calcmode="lin" valueType="num">
                                      <p:cBhvr>
                                        <p:cTn id="50" dur="500" fill="hold"/>
                                        <p:tgtEl>
                                          <p:spTgt spid="46"/>
                                        </p:tgtEl>
                                        <p:attrNameLst>
                                          <p:attrName>ppt_h</p:attrName>
                                        </p:attrNameLst>
                                      </p:cBhvr>
                                      <p:tavLst>
                                        <p:tav tm="0">
                                          <p:val>
                                            <p:strVal val="4*#ppt_h"/>
                                          </p:val>
                                        </p:tav>
                                        <p:tav tm="100000">
                                          <p:val>
                                            <p:strVal val="#ppt_h"/>
                                          </p:val>
                                        </p:tav>
                                      </p:tavLst>
                                    </p:anim>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500"/>
                                        <p:tgtEl>
                                          <p:spTgt spid="58"/>
                                        </p:tgtEl>
                                      </p:cBhvr>
                                    </p:animEffect>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left)">
                                      <p:cBhvr>
                                        <p:cTn id="58" dur="500"/>
                                        <p:tgtEl>
                                          <p:spTgt spid="50"/>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right)">
                                      <p:cBhvr>
                                        <p:cTn id="61" dur="500"/>
                                        <p:tgtEl>
                                          <p:spTgt spid="54"/>
                                        </p:tgtEl>
                                      </p:cBhvr>
                                    </p:animEffect>
                                  </p:childTnLst>
                                </p:cTn>
                              </p:par>
                            </p:childTnLst>
                          </p:cTn>
                        </p:par>
                        <p:par>
                          <p:cTn id="62" fill="hold">
                            <p:stCondLst>
                              <p:cond delay="5500"/>
                            </p:stCondLst>
                            <p:childTnLst>
                              <p:par>
                                <p:cTn id="63" presetID="23" presetClass="entr" presetSubtype="32"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p:cTn id="65" dur="500" fill="hold"/>
                                        <p:tgtEl>
                                          <p:spTgt spid="47"/>
                                        </p:tgtEl>
                                        <p:attrNameLst>
                                          <p:attrName>ppt_w</p:attrName>
                                        </p:attrNameLst>
                                      </p:cBhvr>
                                      <p:tavLst>
                                        <p:tav tm="0">
                                          <p:val>
                                            <p:strVal val="4*#ppt_w"/>
                                          </p:val>
                                        </p:tav>
                                        <p:tav tm="100000">
                                          <p:val>
                                            <p:strVal val="#ppt_w"/>
                                          </p:val>
                                        </p:tav>
                                      </p:tavLst>
                                    </p:anim>
                                    <p:anim calcmode="lin" valueType="num">
                                      <p:cBhvr>
                                        <p:cTn id="66" dur="500" fill="hold"/>
                                        <p:tgtEl>
                                          <p:spTgt spid="47"/>
                                        </p:tgtEl>
                                        <p:attrNameLst>
                                          <p:attrName>ppt_h</p:attrName>
                                        </p:attrNameLst>
                                      </p:cBhvr>
                                      <p:tavLst>
                                        <p:tav tm="0">
                                          <p:val>
                                            <p:strVal val="4*#ppt_h"/>
                                          </p:val>
                                        </p:tav>
                                        <p:tav tm="100000">
                                          <p:val>
                                            <p:strVal val="#ppt_h"/>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left)">
                                      <p:cBhvr>
                                        <p:cTn id="74" dur="500"/>
                                        <p:tgtEl>
                                          <p:spTgt spid="51"/>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ipe(right)">
                                      <p:cBhvr>
                                        <p:cTn id="7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bldLvl="0" animBg="1"/>
      <p:bldP spid="45" grpId="0" bldLvl="0" animBg="1"/>
      <p:bldP spid="46" grpId="0" bldLvl="0" animBg="1"/>
      <p:bldP spid="47" grpId="0" bldLvl="0" animBg="1"/>
      <p:bldP spid="48" grpId="0"/>
      <p:bldP spid="49" grpId="0"/>
      <p:bldP spid="50" grpId="0"/>
      <p:bldP spid="51" grpId="0"/>
      <p:bldP spid="52" grpId="0"/>
      <p:bldP spid="53" grpId="0"/>
      <p:bldP spid="54" grpId="0"/>
      <p:bldP spid="55"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b="1">
                <a:sym typeface="+mn-ea"/>
              </a:rPr>
              <a:t>2.上报不成功时，先自行对照检查限定发证机构、报关口岸、企业资质等原因</a:t>
            </a:r>
            <a:endParaRPr lang="zh-CN" altLang="en-US" b="1"/>
          </a:p>
          <a:p>
            <a:endParaRPr lang="zh-CN" altLang="en-US"/>
          </a:p>
          <a:p>
            <a:endParaRPr lang="zh-CN" altLang="en-US"/>
          </a:p>
        </p:txBody>
      </p:sp>
      <p:pic>
        <p:nvPicPr>
          <p:cNvPr id="5" name="图片 4" descr="QQ图片20191209161401"/>
          <p:cNvPicPr>
            <a:picLocks noChangeAspect="1"/>
          </p:cNvPicPr>
          <p:nvPr/>
        </p:nvPicPr>
        <p:blipFill>
          <a:blip r:embed="rId1"/>
          <a:stretch>
            <a:fillRect/>
          </a:stretch>
        </p:blipFill>
        <p:spPr>
          <a:xfrm>
            <a:off x="705485" y="2658745"/>
            <a:ext cx="7901305" cy="2527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38760"/>
            <a:ext cx="8229600" cy="1398270"/>
          </a:xfrm>
        </p:spPr>
        <p:txBody>
          <a:bodyPr>
            <a:normAutofit/>
          </a:bodyPr>
          <a:p>
            <a:r>
              <a:rPr lang="zh-CN" altLang="en-US" sz="2000">
                <a:sym typeface="+mn-ea"/>
              </a:rPr>
              <a:t>3.及时关注、熟悉货物进出口管理政策及变化。（关注商务部网站）</a:t>
            </a:r>
            <a:br>
              <a:rPr lang="zh-CN" altLang="en-US" sz="2000"/>
            </a:br>
            <a:endParaRPr lang="zh-CN" altLang="en-US" sz="2000"/>
          </a:p>
        </p:txBody>
      </p:sp>
      <p:graphicFrame>
        <p:nvGraphicFramePr>
          <p:cNvPr id="4" name="内容占位符 3"/>
          <p:cNvGraphicFramePr/>
          <p:nvPr>
            <p:ph idx="1"/>
            <p:custDataLst>
              <p:tags r:id="rId1"/>
            </p:custDataLst>
          </p:nvPr>
        </p:nvGraphicFramePr>
        <p:xfrm>
          <a:off x="309880" y="1069975"/>
          <a:ext cx="8771890" cy="5365115"/>
        </p:xfrm>
        <a:graphic>
          <a:graphicData uri="http://schemas.openxmlformats.org/drawingml/2006/table">
            <a:tbl>
              <a:tblPr firstRow="1" bandRow="1">
                <a:tableStyleId>{5C22544A-7EE6-4342-B048-85BDC9FD1C3A}</a:tableStyleId>
              </a:tblPr>
              <a:tblGrid>
                <a:gridCol w="999490"/>
                <a:gridCol w="3893820"/>
                <a:gridCol w="3878580"/>
              </a:tblGrid>
              <a:tr h="600075">
                <a:tc>
                  <a:txBody>
                    <a:bodyPr/>
                    <a:p>
                      <a:pPr indent="0" algn="ctr">
                        <a:lnSpc>
                          <a:spcPct val="120000"/>
                        </a:lnSpc>
                        <a:spcBef>
                          <a:spcPts val="0"/>
                        </a:spcBef>
                        <a:spcAft>
                          <a:spcPts val="0"/>
                        </a:spcAft>
                        <a:buNone/>
                      </a:pPr>
                      <a:r>
                        <a:rPr lang="zh-CN" altLang="en-US" sz="1400" b="1" spc="130">
                          <a:solidFill>
                            <a:srgbClr val="FFFFFF"/>
                          </a:solidFill>
                          <a:latin typeface="微软雅黑" panose="020B0503020204020204" charset="-122"/>
                          <a:ea typeface="微软雅黑" panose="020B0503020204020204" charset="-122"/>
                        </a:rPr>
                        <a:t>序号</a:t>
                      </a:r>
                      <a:endParaRPr lang="zh-CN" altLang="en-US" sz="1400" b="1" spc="130">
                        <a:solidFill>
                          <a:srgbClr val="FFFFFF"/>
                        </a:solidFill>
                        <a:latin typeface="微软雅黑" panose="020B0503020204020204" charset="-122"/>
                        <a:ea typeface="微软雅黑" panose="020B0503020204020204" charset="-122"/>
                      </a:endParaRPr>
                    </a:p>
                  </a:txBody>
                  <a:tcPr marL="215900" marR="215900" marT="133350" marB="133350" anchor="ctr">
                    <a:lnL w="19050" cap="rnd">
                      <a:solidFill>
                        <a:srgbClr val="848587"/>
                      </a:solidFill>
                      <a:prstDash val="solid"/>
                    </a:lnL>
                    <a:lnR w="3175">
                      <a:solidFill>
                        <a:srgbClr val="FFFFFF"/>
                      </a:solidFill>
                      <a:prstDash val="dot"/>
                    </a:lnR>
                    <a:lnT w="19050" cap="rnd">
                      <a:solidFill>
                        <a:srgbClr val="848587"/>
                      </a:solidFill>
                      <a:prstDash val="solid"/>
                    </a:lnT>
                    <a:lnB w="19050">
                      <a:solidFill>
                        <a:srgbClr val="848587"/>
                      </a:solidFill>
                      <a:prstDash val="solid"/>
                    </a:lnB>
                    <a:solidFill>
                      <a:srgbClr val="848587"/>
                    </a:solidFill>
                  </a:tcPr>
                </a:tc>
                <a:tc>
                  <a:txBody>
                    <a:bodyPr/>
                    <a:p>
                      <a:pPr indent="0" algn="ctr" fontAlgn="auto">
                        <a:lnSpc>
                          <a:spcPct val="120000"/>
                        </a:lnSpc>
                        <a:spcBef>
                          <a:spcPts val="0"/>
                        </a:spcBef>
                        <a:spcAft>
                          <a:spcPts val="0"/>
                        </a:spcAft>
                        <a:buNone/>
                      </a:pPr>
                      <a:r>
                        <a:rPr lang="zh-CN" altLang="en-US" sz="1400" b="1" spc="130">
                          <a:solidFill>
                            <a:srgbClr val="FFFFFF"/>
                          </a:solidFill>
                          <a:latin typeface="微软雅黑" panose="020B0503020204020204" charset="-122"/>
                          <a:ea typeface="微软雅黑" panose="020B0503020204020204" charset="-122"/>
                        </a:rPr>
                        <a:t>文件名称</a:t>
                      </a:r>
                      <a:endParaRPr lang="zh-CN" altLang="en-US" sz="1400" b="1" spc="130">
                        <a:solidFill>
                          <a:srgbClr val="FFFFFF"/>
                        </a:solidFill>
                        <a:latin typeface="微软雅黑" panose="020B0503020204020204" charset="-122"/>
                        <a:ea typeface="微软雅黑" panose="020B0503020204020204" charset="-122"/>
                      </a:endParaRPr>
                    </a:p>
                  </a:txBody>
                  <a:tcPr marL="215900" marR="215900" marT="133350" marB="133350" anchor="ctr">
                    <a:lnL w="3175">
                      <a:solidFill>
                        <a:srgbClr val="FFFFFF"/>
                      </a:solidFill>
                      <a:prstDash val="dot"/>
                    </a:lnL>
                    <a:lnR w="3175">
                      <a:solidFill>
                        <a:srgbClr val="FFFFFF"/>
                      </a:solidFill>
                      <a:prstDash val="dot"/>
                    </a:lnR>
                    <a:lnT w="19050" cap="rnd">
                      <a:solidFill>
                        <a:srgbClr val="848587"/>
                      </a:solidFill>
                      <a:prstDash val="solid"/>
                    </a:lnT>
                    <a:lnB w="19050">
                      <a:solidFill>
                        <a:srgbClr val="848587"/>
                      </a:solidFill>
                      <a:prstDash val="solid"/>
                    </a:lnB>
                    <a:solidFill>
                      <a:srgbClr val="848587"/>
                    </a:solidFill>
                  </a:tcPr>
                </a:tc>
                <a:tc>
                  <a:txBody>
                    <a:bodyPr/>
                    <a:p>
                      <a:pPr indent="0" algn="ctr" fontAlgn="auto">
                        <a:lnSpc>
                          <a:spcPct val="120000"/>
                        </a:lnSpc>
                        <a:spcBef>
                          <a:spcPts val="0"/>
                        </a:spcBef>
                        <a:spcAft>
                          <a:spcPts val="0"/>
                        </a:spcAft>
                        <a:buNone/>
                      </a:pPr>
                      <a:r>
                        <a:rPr lang="zh-CN" altLang="en-US" sz="1400" b="1" spc="130">
                          <a:solidFill>
                            <a:srgbClr val="FFFFFF"/>
                          </a:solidFill>
                          <a:latin typeface="微软雅黑" panose="020B0503020204020204" charset="-122"/>
                          <a:ea typeface="微软雅黑" panose="020B0503020204020204" charset="-122"/>
                        </a:rPr>
                        <a:t>文件号</a:t>
                      </a:r>
                      <a:endParaRPr lang="zh-CN" altLang="en-US" sz="1400" b="1" spc="130">
                        <a:solidFill>
                          <a:srgbClr val="FFFFFF"/>
                        </a:solidFill>
                        <a:latin typeface="微软雅黑" panose="020B0503020204020204" charset="-122"/>
                        <a:ea typeface="微软雅黑" panose="020B0503020204020204" charset="-122"/>
                      </a:endParaRPr>
                    </a:p>
                  </a:txBody>
                  <a:tcPr marL="215900" marR="215900" marT="133350" marB="133350" anchor="ctr">
                    <a:lnL w="3175">
                      <a:solidFill>
                        <a:srgbClr val="FFFFFF"/>
                      </a:solidFill>
                      <a:prstDash val="dot"/>
                    </a:lnL>
                    <a:lnR w="19050" cap="rnd">
                      <a:solidFill>
                        <a:srgbClr val="848587"/>
                      </a:solidFill>
                      <a:prstDash val="solid"/>
                    </a:lnR>
                    <a:lnT w="19050" cap="rnd">
                      <a:solidFill>
                        <a:srgbClr val="848587"/>
                      </a:solidFill>
                      <a:prstDash val="solid"/>
                    </a:lnT>
                    <a:lnB w="19050">
                      <a:solidFill>
                        <a:srgbClr val="848587"/>
                      </a:solidFill>
                      <a:prstDash val="solid"/>
                    </a:lnB>
                    <a:solidFill>
                      <a:srgbClr val="848587"/>
                    </a:solidFill>
                  </a:tcPr>
                </a:tc>
              </a:tr>
              <a:tr h="564515">
                <a:tc>
                  <a:txBody>
                    <a:bodyPr/>
                    <a:p>
                      <a:pPr indent="0" algn="ctr">
                        <a:lnSpc>
                          <a:spcPct val="120000"/>
                        </a:lnSpc>
                        <a:spcBef>
                          <a:spcPts val="0"/>
                        </a:spcBef>
                        <a:spcAft>
                          <a:spcPts val="0"/>
                        </a:spcAft>
                        <a:buNone/>
                      </a:pPr>
                      <a:r>
                        <a:rPr lang="en-US" altLang="zh-CN" sz="1400" b="0" spc="130">
                          <a:solidFill>
                            <a:srgbClr val="404040"/>
                          </a:solidFill>
                          <a:latin typeface="微软雅黑" panose="020B0503020204020204" charset="-122"/>
                          <a:ea typeface="微软雅黑" panose="020B0503020204020204" charset="-122"/>
                        </a:rPr>
                        <a:t>1</a:t>
                      </a:r>
                      <a:endParaRPr lang="en-US" altLang="zh-CN" sz="14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848587"/>
                      </a:solidFill>
                      <a:prstDash val="solid"/>
                    </a:lnL>
                    <a:lnR w="3175">
                      <a:solidFill>
                        <a:srgbClr val="848587"/>
                      </a:solidFill>
                      <a:prstDash val="dot"/>
                    </a:lnR>
                    <a:lnT w="19050">
                      <a:solidFill>
                        <a:srgbClr val="848587"/>
                      </a:solidFill>
                      <a:prstDash val="solid"/>
                    </a:lnT>
                    <a:lnB w="3175">
                      <a:solidFill>
                        <a:srgbClr val="848587"/>
                      </a:solidFill>
                      <a:prstDash val="dot"/>
                    </a:lnB>
                    <a:solidFill>
                      <a:srgbClr val="F2F2F2"/>
                    </a:solidFill>
                  </a:tcPr>
                </a:tc>
                <a:tc>
                  <a:txBody>
                    <a:bodyPr/>
                    <a:p>
                      <a:pPr indent="0" algn="l" fontAlgn="auto">
                        <a:lnSpc>
                          <a:spcPct val="120000"/>
                        </a:lnSpc>
                        <a:spcBef>
                          <a:spcPts val="0"/>
                        </a:spcBef>
                        <a:spcAft>
                          <a:spcPts val="0"/>
                        </a:spcAft>
                        <a:buNone/>
                      </a:pPr>
                      <a:r>
                        <a:rPr lang="zh-CN" altLang="en-US" sz="1400" b="0" spc="130">
                          <a:solidFill>
                            <a:srgbClr val="404040"/>
                          </a:solidFill>
                          <a:latin typeface="微软雅黑" panose="020B0503020204020204" charset="-122"/>
                          <a:ea typeface="微软雅黑" panose="020B0503020204020204" charset="-122"/>
                        </a:rPr>
                        <a:t>《货物出口许可证管理办法》</a:t>
                      </a:r>
                      <a:endParaRPr lang="zh-CN" altLang="en-US" sz="14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848587"/>
                      </a:solidFill>
                      <a:prstDash val="dot"/>
                    </a:lnL>
                    <a:lnR w="3175">
                      <a:solidFill>
                        <a:srgbClr val="848587"/>
                      </a:solidFill>
                      <a:prstDash val="dot"/>
                    </a:lnR>
                    <a:lnT w="19050">
                      <a:solidFill>
                        <a:srgbClr val="848587"/>
                      </a:solidFill>
                      <a:prstDash val="solid"/>
                    </a:lnT>
                    <a:lnB w="3175">
                      <a:solidFill>
                        <a:srgbClr val="848587"/>
                      </a:solidFill>
                      <a:prstDash val="dot"/>
                    </a:lnB>
                    <a:solidFill>
                      <a:srgbClr val="F2F2F2"/>
                    </a:solidFill>
                  </a:tcPr>
                </a:tc>
                <a:tc>
                  <a:txBody>
                    <a:bodyPr/>
                    <a:p>
                      <a:pPr indent="0" algn="l" fontAlgn="auto">
                        <a:lnSpc>
                          <a:spcPct val="120000"/>
                        </a:lnSpc>
                        <a:spcBef>
                          <a:spcPts val="0"/>
                        </a:spcBef>
                        <a:spcAft>
                          <a:spcPts val="0"/>
                        </a:spcAft>
                        <a:buNone/>
                      </a:pPr>
                      <a:r>
                        <a:rPr lang="zh-CN" altLang="en-US" sz="1400" b="0" spc="130">
                          <a:solidFill>
                            <a:srgbClr val="404040"/>
                          </a:solidFill>
                          <a:latin typeface="微软雅黑" panose="020B0503020204020204" charset="-122"/>
                          <a:ea typeface="微软雅黑" panose="020B0503020204020204" charset="-122"/>
                          <a:cs typeface="微软雅黑" panose="020B0503020204020204" charset="-122"/>
                        </a:rPr>
                        <a:t>商务部令2008年第11号</a:t>
                      </a:r>
                      <a:endParaRPr lang="zh-CN" altLang="en-US" sz="1400" b="0" spc="130">
                        <a:solidFill>
                          <a:srgbClr val="404040"/>
                        </a:solidFill>
                        <a:latin typeface="微软雅黑" panose="020B0503020204020204" charset="-122"/>
                        <a:ea typeface="微软雅黑" panose="020B0503020204020204" charset="-122"/>
                        <a:cs typeface="微软雅黑" panose="020B0503020204020204" charset="-122"/>
                      </a:endParaRPr>
                    </a:p>
                  </a:txBody>
                  <a:tcPr marL="215900" marR="215900" marT="133350" marB="133350" anchor="ctr">
                    <a:lnL w="3175">
                      <a:solidFill>
                        <a:srgbClr val="848587"/>
                      </a:solidFill>
                      <a:prstDash val="dot"/>
                    </a:lnL>
                    <a:lnR w="19050" cap="rnd">
                      <a:solidFill>
                        <a:srgbClr val="848587"/>
                      </a:solidFill>
                      <a:prstDash val="solid"/>
                    </a:lnR>
                    <a:lnT w="19050">
                      <a:solidFill>
                        <a:srgbClr val="848587"/>
                      </a:solidFill>
                      <a:prstDash val="solid"/>
                    </a:lnT>
                    <a:lnB w="3175">
                      <a:solidFill>
                        <a:srgbClr val="848587"/>
                      </a:solidFill>
                      <a:prstDash val="dot"/>
                    </a:lnB>
                    <a:solidFill>
                      <a:srgbClr val="F2F2F2"/>
                    </a:solidFill>
                  </a:tcPr>
                </a:tc>
              </a:tr>
              <a:tr h="563880">
                <a:tc>
                  <a:txBody>
                    <a:bodyPr/>
                    <a:p>
                      <a:pPr indent="0" algn="ctr">
                        <a:lnSpc>
                          <a:spcPct val="120000"/>
                        </a:lnSpc>
                        <a:spcBef>
                          <a:spcPts val="0"/>
                        </a:spcBef>
                        <a:spcAft>
                          <a:spcPts val="0"/>
                        </a:spcAft>
                        <a:buNone/>
                      </a:pPr>
                      <a:r>
                        <a:rPr lang="en-US" altLang="zh-CN" sz="1400" b="0" spc="130">
                          <a:solidFill>
                            <a:srgbClr val="404040"/>
                          </a:solidFill>
                          <a:latin typeface="微软雅黑" panose="020B0503020204020204" charset="-122"/>
                          <a:ea typeface="微软雅黑" panose="020B0503020204020204" charset="-122"/>
                        </a:rPr>
                        <a:t>2</a:t>
                      </a:r>
                      <a:endParaRPr lang="en-US" altLang="zh-CN" sz="14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848587"/>
                      </a:solidFill>
                      <a:prstDash val="solid"/>
                    </a:lnL>
                    <a:lnR w="3175">
                      <a:solidFill>
                        <a:srgbClr val="848587"/>
                      </a:solidFill>
                      <a:prstDash val="dot"/>
                    </a:lnR>
                    <a:lnT w="3175">
                      <a:solidFill>
                        <a:srgbClr val="848587"/>
                      </a:solidFill>
                      <a:prstDash val="dot"/>
                    </a:lnT>
                    <a:lnB w="3175">
                      <a:solidFill>
                        <a:srgbClr val="848587"/>
                      </a:solidFill>
                      <a:prstDash val="dot"/>
                    </a:lnB>
                    <a:solidFill>
                      <a:srgbClr val="FFFFFF"/>
                    </a:solidFill>
                  </a:tcPr>
                </a:tc>
                <a:tc>
                  <a:txBody>
                    <a:bodyPr/>
                    <a:p>
                      <a:pPr indent="0" algn="l" fontAlgn="auto">
                        <a:lnSpc>
                          <a:spcPct val="120000"/>
                        </a:lnSpc>
                        <a:spcBef>
                          <a:spcPts val="0"/>
                        </a:spcBef>
                        <a:spcAft>
                          <a:spcPts val="0"/>
                        </a:spcAft>
                        <a:buNone/>
                      </a:pPr>
                      <a:r>
                        <a:rPr lang="zh-CN" altLang="en-US" sz="1400" b="0" spc="130">
                          <a:solidFill>
                            <a:srgbClr val="404040"/>
                          </a:solidFill>
                          <a:latin typeface="微软雅黑" panose="020B0503020204020204" charset="-122"/>
                          <a:ea typeface="微软雅黑" panose="020B0503020204020204" charset="-122"/>
                        </a:rPr>
                        <a:t>《出口许可证签发工作规范》</a:t>
                      </a:r>
                      <a:endParaRPr lang="zh-CN" altLang="en-US" sz="14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FFFF"/>
                    </a:solidFill>
                  </a:tcPr>
                </a:tc>
                <a:tc>
                  <a:txBody>
                    <a:bodyPr/>
                    <a:p>
                      <a:pPr indent="0" algn="l" fontAlgn="auto">
                        <a:lnSpc>
                          <a:spcPct val="120000"/>
                        </a:lnSpc>
                        <a:spcBef>
                          <a:spcPts val="0"/>
                        </a:spcBef>
                        <a:spcAft>
                          <a:spcPts val="0"/>
                        </a:spcAft>
                        <a:buNone/>
                      </a:pPr>
                      <a:r>
                        <a:rPr lang="zh-CN" altLang="en-US" sz="1400" b="0" spc="130">
                          <a:solidFill>
                            <a:srgbClr val="404040"/>
                          </a:solidFill>
                          <a:latin typeface="微软雅黑" panose="020B0503020204020204" charset="-122"/>
                          <a:ea typeface="微软雅黑" panose="020B0503020204020204" charset="-122"/>
                          <a:cs typeface="微软雅黑" panose="020B0503020204020204" charset="-122"/>
                        </a:rPr>
                        <a:t>商配发[2008]398号</a:t>
                      </a:r>
                      <a:endParaRPr lang="zh-CN" altLang="en-US" sz="1400" b="0" spc="130">
                        <a:solidFill>
                          <a:srgbClr val="404040"/>
                        </a:solidFill>
                        <a:latin typeface="微软雅黑" panose="020B0503020204020204" charset="-122"/>
                        <a:ea typeface="微软雅黑" panose="020B0503020204020204" charset="-122"/>
                        <a:cs typeface="微软雅黑" panose="020B0503020204020204" charset="-122"/>
                      </a:endParaRPr>
                    </a:p>
                  </a:txBody>
                  <a:tcPr marL="215900" marR="215900" marT="133350" marB="133350" anchor="ctr">
                    <a:lnL w="3175">
                      <a:solidFill>
                        <a:srgbClr val="848587"/>
                      </a:solidFill>
                      <a:prstDash val="dot"/>
                    </a:lnL>
                    <a:lnR w="19050" cap="rnd">
                      <a:solidFill>
                        <a:srgbClr val="848587"/>
                      </a:solidFill>
                      <a:prstDash val="solid"/>
                    </a:lnR>
                    <a:lnT w="3175">
                      <a:solidFill>
                        <a:srgbClr val="848587"/>
                      </a:solidFill>
                      <a:prstDash val="dot"/>
                    </a:lnT>
                    <a:lnB w="3175">
                      <a:solidFill>
                        <a:srgbClr val="848587"/>
                      </a:solidFill>
                      <a:prstDash val="dot"/>
                    </a:lnB>
                    <a:solidFill>
                      <a:srgbClr val="FFFFFF"/>
                    </a:solidFill>
                  </a:tcPr>
                </a:tc>
              </a:tr>
              <a:tr h="1170940">
                <a:tc>
                  <a:txBody>
                    <a:bodyPr/>
                    <a:p>
                      <a:pPr indent="0" algn="ctr">
                        <a:lnSpc>
                          <a:spcPct val="120000"/>
                        </a:lnSpc>
                        <a:spcBef>
                          <a:spcPts val="0"/>
                        </a:spcBef>
                        <a:spcAft>
                          <a:spcPts val="0"/>
                        </a:spcAft>
                        <a:buNone/>
                      </a:pPr>
                      <a:r>
                        <a:rPr lang="en-US" altLang="zh-CN" sz="1400" b="0" spc="130">
                          <a:solidFill>
                            <a:srgbClr val="404040"/>
                          </a:solidFill>
                          <a:latin typeface="微软雅黑" panose="020B0503020204020204" charset="-122"/>
                          <a:ea typeface="微软雅黑" panose="020B0503020204020204" charset="-122"/>
                        </a:rPr>
                        <a:t>3</a:t>
                      </a:r>
                      <a:endParaRPr lang="en-US" altLang="zh-CN" sz="14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848587"/>
                      </a:solidFill>
                      <a:prstDash val="solid"/>
                    </a:lnL>
                    <a:lnR w="3175">
                      <a:solidFill>
                        <a:srgbClr val="848587"/>
                      </a:solidFill>
                      <a:prstDash val="dot"/>
                    </a:lnR>
                    <a:lnT w="3175">
                      <a:solidFill>
                        <a:srgbClr val="848587"/>
                      </a:solidFill>
                      <a:prstDash val="dot"/>
                    </a:lnT>
                    <a:lnB w="3175">
                      <a:solidFill>
                        <a:srgbClr val="848587"/>
                      </a:solidFill>
                      <a:prstDash val="dot"/>
                    </a:lnB>
                    <a:solidFill>
                      <a:srgbClr val="F2F2F2"/>
                    </a:solidFill>
                  </a:tcPr>
                </a:tc>
                <a:tc>
                  <a:txBody>
                    <a:bodyPr/>
                    <a:p>
                      <a:pPr indent="0" algn="l" fontAlgn="auto">
                        <a:lnSpc>
                          <a:spcPct val="120000"/>
                        </a:lnSpc>
                        <a:spcBef>
                          <a:spcPts val="0"/>
                        </a:spcBef>
                        <a:spcAft>
                          <a:spcPts val="0"/>
                        </a:spcAft>
                        <a:buNone/>
                      </a:pPr>
                      <a:r>
                        <a:rPr lang="zh-CN" altLang="en-US" sz="1400" b="0" spc="130">
                          <a:solidFill>
                            <a:srgbClr val="404040"/>
                          </a:solidFill>
                          <a:latin typeface="微软雅黑" panose="020B0503020204020204" charset="-122"/>
                          <a:ea typeface="微软雅黑" panose="020B0503020204020204" charset="-122"/>
                          <a:cs typeface="微软雅黑" panose="020B0503020204020204" charset="-122"/>
                        </a:rPr>
                        <a:t>《商务部办公厅关于印发&lt;货物进出口许可证电子证书申请签发使用规范（试行）的通知》</a:t>
                      </a:r>
                      <a:endParaRPr lang="zh-CN" altLang="en-US" sz="1400" b="0" spc="130">
                        <a:solidFill>
                          <a:srgbClr val="404040"/>
                        </a:solidFill>
                        <a:latin typeface="微软雅黑" panose="020B0503020204020204" charset="-122"/>
                        <a:ea typeface="微软雅黑" panose="020B0503020204020204" charset="-122"/>
                        <a:cs typeface="微软雅黑" panose="020B0503020204020204" charset="-122"/>
                      </a:endParaRPr>
                    </a:p>
                  </a:txBody>
                  <a:tcPr marL="215900" marR="215900" marT="133350" marB="13335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2F2F2"/>
                    </a:solidFill>
                  </a:tcPr>
                </a:tc>
                <a:tc>
                  <a:txBody>
                    <a:bodyPr/>
                    <a:p>
                      <a:pPr indent="0" algn="l" fontAlgn="auto">
                        <a:lnSpc>
                          <a:spcPct val="120000"/>
                        </a:lnSpc>
                        <a:spcBef>
                          <a:spcPts val="0"/>
                        </a:spcBef>
                        <a:spcAft>
                          <a:spcPts val="0"/>
                        </a:spcAft>
                        <a:buNone/>
                      </a:pPr>
                      <a:r>
                        <a:rPr lang="zh-CN" altLang="en-US" sz="1400" b="0" spc="130">
                          <a:solidFill>
                            <a:srgbClr val="404040"/>
                          </a:solidFill>
                          <a:latin typeface="微软雅黑" panose="020B0503020204020204" charset="-122"/>
                          <a:ea typeface="微软雅黑" panose="020B0503020204020204" charset="-122"/>
                          <a:cs typeface="微软雅黑" panose="020B0503020204020204" charset="-122"/>
                        </a:rPr>
                        <a:t>商办配函[2015]494号</a:t>
                      </a:r>
                      <a:endParaRPr lang="zh-CN" altLang="en-US" sz="1400" b="0" spc="130">
                        <a:solidFill>
                          <a:srgbClr val="404040"/>
                        </a:solidFill>
                        <a:latin typeface="微软雅黑" panose="020B0503020204020204" charset="-122"/>
                        <a:ea typeface="微软雅黑" panose="020B0503020204020204" charset="-122"/>
                        <a:cs typeface="微软雅黑" panose="020B0503020204020204" charset="-122"/>
                      </a:endParaRPr>
                    </a:p>
                  </a:txBody>
                  <a:tcPr marL="215900" marR="215900" marT="133350" marB="133350" anchor="ctr">
                    <a:lnL w="3175">
                      <a:solidFill>
                        <a:srgbClr val="848587"/>
                      </a:solidFill>
                      <a:prstDash val="dot"/>
                    </a:lnL>
                    <a:lnR w="19050" cap="rnd">
                      <a:solidFill>
                        <a:srgbClr val="848587"/>
                      </a:solidFill>
                      <a:prstDash val="solid"/>
                    </a:lnR>
                    <a:lnT w="3175">
                      <a:solidFill>
                        <a:srgbClr val="848587"/>
                      </a:solidFill>
                      <a:prstDash val="dot"/>
                    </a:lnT>
                    <a:lnB w="3175">
                      <a:solidFill>
                        <a:srgbClr val="848587"/>
                      </a:solidFill>
                      <a:prstDash val="dot"/>
                    </a:lnB>
                    <a:solidFill>
                      <a:srgbClr val="F2F2F2"/>
                    </a:solidFill>
                  </a:tcPr>
                </a:tc>
              </a:tr>
              <a:tr h="867410">
                <a:tc>
                  <a:txBody>
                    <a:bodyPr/>
                    <a:p>
                      <a:pPr indent="0" algn="ctr">
                        <a:lnSpc>
                          <a:spcPct val="120000"/>
                        </a:lnSpc>
                        <a:spcBef>
                          <a:spcPts val="0"/>
                        </a:spcBef>
                        <a:spcAft>
                          <a:spcPts val="0"/>
                        </a:spcAft>
                        <a:buNone/>
                      </a:pPr>
                      <a:r>
                        <a:rPr lang="en-US" altLang="zh-CN" sz="1400" b="0" spc="130">
                          <a:solidFill>
                            <a:srgbClr val="404040"/>
                          </a:solidFill>
                          <a:latin typeface="微软雅黑" panose="020B0503020204020204" charset="-122"/>
                          <a:ea typeface="微软雅黑" panose="020B0503020204020204" charset="-122"/>
                        </a:rPr>
                        <a:t>4</a:t>
                      </a:r>
                      <a:endParaRPr lang="en-US" altLang="zh-CN" sz="14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848587"/>
                      </a:solidFill>
                      <a:prstDash val="solid"/>
                    </a:lnL>
                    <a:lnR w="3175">
                      <a:solidFill>
                        <a:srgbClr val="848587"/>
                      </a:solidFill>
                      <a:prstDash val="dot"/>
                    </a:lnR>
                    <a:lnT w="3175">
                      <a:solidFill>
                        <a:srgbClr val="848587"/>
                      </a:solidFill>
                      <a:prstDash val="dot"/>
                    </a:lnT>
                    <a:lnB w="3175">
                      <a:solidFill>
                        <a:srgbClr val="848587"/>
                      </a:solidFill>
                      <a:prstDash val="dot"/>
                    </a:lnB>
                    <a:solidFill>
                      <a:srgbClr val="FFFFFF"/>
                    </a:solidFill>
                  </a:tcPr>
                </a:tc>
                <a:tc>
                  <a:txBody>
                    <a:bodyPr/>
                    <a:p>
                      <a:pPr indent="0" algn="l" fontAlgn="auto">
                        <a:lnSpc>
                          <a:spcPct val="120000"/>
                        </a:lnSpc>
                        <a:spcBef>
                          <a:spcPts val="0"/>
                        </a:spcBef>
                        <a:spcAft>
                          <a:spcPts val="0"/>
                        </a:spcAft>
                        <a:buNone/>
                      </a:pPr>
                      <a:r>
                        <a:rPr lang="en-US" altLang="zh-CN" sz="1400" b="0" spc="130">
                          <a:solidFill>
                            <a:srgbClr val="404040"/>
                          </a:solidFill>
                          <a:latin typeface="微软雅黑" panose="020B0503020204020204" charset="-122"/>
                          <a:ea typeface="微软雅黑" panose="020B0503020204020204" charset="-122"/>
                        </a:rPr>
                        <a:t>《公布行政审批中介服务事项调整有关事宜》</a:t>
                      </a:r>
                      <a:endParaRPr lang="en-US" altLang="zh-CN" sz="14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FFFFF"/>
                    </a:solidFill>
                  </a:tcPr>
                </a:tc>
                <a:tc>
                  <a:txBody>
                    <a:bodyPr/>
                    <a:p>
                      <a:pPr indent="0" algn="l" fontAlgn="auto">
                        <a:lnSpc>
                          <a:spcPct val="120000"/>
                        </a:lnSpc>
                        <a:spcBef>
                          <a:spcPts val="0"/>
                        </a:spcBef>
                        <a:spcAft>
                          <a:spcPts val="0"/>
                        </a:spcAft>
                        <a:buNone/>
                      </a:pPr>
                      <a:r>
                        <a:rPr lang="en-US" altLang="zh-CN" sz="1400" b="0" spc="130">
                          <a:solidFill>
                            <a:srgbClr val="404040"/>
                          </a:solidFill>
                          <a:latin typeface="微软雅黑" panose="020B0503020204020204" charset="-122"/>
                          <a:ea typeface="微软雅黑" panose="020B0503020204020204" charset="-122"/>
                          <a:cs typeface="微软雅黑" panose="020B0503020204020204" charset="-122"/>
                        </a:rPr>
                        <a:t>商务部公告2016年第82号</a:t>
                      </a:r>
                      <a:endParaRPr lang="en-US" altLang="zh-CN" sz="1400" b="0" spc="130">
                        <a:solidFill>
                          <a:srgbClr val="404040"/>
                        </a:solidFill>
                        <a:latin typeface="微软雅黑" panose="020B0503020204020204" charset="-122"/>
                        <a:ea typeface="微软雅黑" panose="020B0503020204020204" charset="-122"/>
                        <a:cs typeface="微软雅黑" panose="020B0503020204020204" charset="-122"/>
                      </a:endParaRPr>
                    </a:p>
                  </a:txBody>
                  <a:tcPr marL="215900" marR="215900" marT="133350" marB="133350" anchor="ctr">
                    <a:lnL w="3175">
                      <a:solidFill>
                        <a:srgbClr val="848587"/>
                      </a:solidFill>
                      <a:prstDash val="dot"/>
                    </a:lnL>
                    <a:lnR w="19050" cap="rnd">
                      <a:solidFill>
                        <a:srgbClr val="848587"/>
                      </a:solidFill>
                      <a:prstDash val="solid"/>
                    </a:lnR>
                    <a:lnT w="3175">
                      <a:solidFill>
                        <a:srgbClr val="848587"/>
                      </a:solidFill>
                      <a:prstDash val="dot"/>
                    </a:lnT>
                    <a:lnB w="3175">
                      <a:solidFill>
                        <a:srgbClr val="848587"/>
                      </a:solidFill>
                      <a:prstDash val="dot"/>
                    </a:lnB>
                    <a:solidFill>
                      <a:srgbClr val="FFFFFF"/>
                    </a:solidFill>
                  </a:tcPr>
                </a:tc>
              </a:tr>
              <a:tr h="1034415">
                <a:tc>
                  <a:txBody>
                    <a:bodyPr/>
                    <a:p>
                      <a:pPr indent="0" algn="ctr">
                        <a:lnSpc>
                          <a:spcPct val="120000"/>
                        </a:lnSpc>
                        <a:spcBef>
                          <a:spcPts val="0"/>
                        </a:spcBef>
                        <a:spcAft>
                          <a:spcPts val="0"/>
                        </a:spcAft>
                        <a:buNone/>
                      </a:pPr>
                      <a:r>
                        <a:rPr lang="en-US" altLang="zh-CN" sz="1400" b="0" spc="130">
                          <a:solidFill>
                            <a:srgbClr val="404040"/>
                          </a:solidFill>
                          <a:latin typeface="微软雅黑" panose="020B0503020204020204" charset="-122"/>
                          <a:ea typeface="微软雅黑" panose="020B0503020204020204" charset="-122"/>
                        </a:rPr>
                        <a:t>5</a:t>
                      </a:r>
                      <a:endParaRPr lang="en-US" altLang="zh-CN" sz="14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848587"/>
                      </a:solidFill>
                      <a:prstDash val="solid"/>
                    </a:lnL>
                    <a:lnR w="3175">
                      <a:solidFill>
                        <a:srgbClr val="848587"/>
                      </a:solidFill>
                      <a:prstDash val="dot"/>
                    </a:lnR>
                    <a:lnT w="3175">
                      <a:solidFill>
                        <a:srgbClr val="848587"/>
                      </a:solidFill>
                      <a:prstDash val="dot"/>
                    </a:lnT>
                    <a:lnB w="3175">
                      <a:solidFill>
                        <a:srgbClr val="848587"/>
                      </a:solidFill>
                      <a:prstDash val="dot"/>
                    </a:lnB>
                    <a:solidFill>
                      <a:srgbClr val="F2F2F2"/>
                    </a:solidFill>
                  </a:tcPr>
                </a:tc>
                <a:tc>
                  <a:txBody>
                    <a:bodyPr/>
                    <a:p>
                      <a:pPr indent="0" algn="l" fontAlgn="auto">
                        <a:lnSpc>
                          <a:spcPct val="120000"/>
                        </a:lnSpc>
                        <a:spcBef>
                          <a:spcPts val="0"/>
                        </a:spcBef>
                        <a:spcAft>
                          <a:spcPts val="0"/>
                        </a:spcAft>
                        <a:buNone/>
                      </a:pPr>
                      <a:r>
                        <a:rPr lang="zh-CN" altLang="zh-CN" sz="1400" b="0" spc="130">
                          <a:solidFill>
                            <a:srgbClr val="404040"/>
                          </a:solidFill>
                          <a:latin typeface="微软雅黑" panose="020B0503020204020204" charset="-122"/>
                          <a:ea typeface="微软雅黑" panose="020B0503020204020204" charset="-122"/>
                          <a:cs typeface="微软雅黑" panose="020B0503020204020204" charset="-122"/>
                        </a:rPr>
                        <a:t>《2019年出口许可证管理货物目录》</a:t>
                      </a:r>
                      <a:endParaRPr lang="zh-CN" altLang="zh-CN" sz="1400" b="0" spc="130">
                        <a:solidFill>
                          <a:srgbClr val="404040"/>
                        </a:solidFill>
                        <a:latin typeface="微软雅黑" panose="020B0503020204020204" charset="-122"/>
                        <a:ea typeface="微软雅黑" panose="020B0503020204020204" charset="-122"/>
                        <a:cs typeface="微软雅黑" panose="020B0503020204020204" charset="-122"/>
                      </a:endParaRPr>
                    </a:p>
                  </a:txBody>
                  <a:tcPr marL="215900" marR="215900" marT="133350" marB="133350" anchor="ctr">
                    <a:lnL w="3175">
                      <a:solidFill>
                        <a:srgbClr val="848587"/>
                      </a:solidFill>
                      <a:prstDash val="dot"/>
                    </a:lnL>
                    <a:lnR w="3175">
                      <a:solidFill>
                        <a:srgbClr val="848587"/>
                      </a:solidFill>
                      <a:prstDash val="dot"/>
                    </a:lnR>
                    <a:lnT w="3175">
                      <a:solidFill>
                        <a:srgbClr val="848587"/>
                      </a:solidFill>
                      <a:prstDash val="dot"/>
                    </a:lnT>
                    <a:lnB w="3175">
                      <a:solidFill>
                        <a:srgbClr val="848587"/>
                      </a:solidFill>
                      <a:prstDash val="dot"/>
                    </a:lnB>
                    <a:solidFill>
                      <a:srgbClr val="F2F2F2"/>
                    </a:solidFill>
                  </a:tcPr>
                </a:tc>
                <a:tc>
                  <a:txBody>
                    <a:bodyPr/>
                    <a:p>
                      <a:pPr indent="0" algn="l" fontAlgn="auto">
                        <a:lnSpc>
                          <a:spcPct val="120000"/>
                        </a:lnSpc>
                        <a:spcBef>
                          <a:spcPts val="0"/>
                        </a:spcBef>
                        <a:spcAft>
                          <a:spcPts val="0"/>
                        </a:spcAft>
                        <a:buNone/>
                      </a:pPr>
                      <a:r>
                        <a:rPr lang="zh-CN" altLang="zh-CN" sz="1400" b="0" spc="130">
                          <a:solidFill>
                            <a:srgbClr val="404040"/>
                          </a:solidFill>
                          <a:latin typeface="微软雅黑" panose="020B0503020204020204" charset="-122"/>
                          <a:ea typeface="微软雅黑" panose="020B0503020204020204" charset="-122"/>
                          <a:cs typeface="微软雅黑" panose="020B0503020204020204" charset="-122"/>
                        </a:rPr>
                        <a:t>商务部 海关总署公告2018年第108号</a:t>
                      </a:r>
                      <a:r>
                        <a:rPr lang="en-US" altLang="zh-CN" sz="1400" b="0" spc="130">
                          <a:solidFill>
                            <a:srgbClr val="404040"/>
                          </a:solidFill>
                          <a:latin typeface="微软雅黑" panose="020B0503020204020204" charset="-122"/>
                          <a:ea typeface="微软雅黑" panose="020B0503020204020204" charset="-122"/>
                          <a:cs typeface="微软雅黑" panose="020B0503020204020204" charset="-122"/>
                        </a:rPr>
                        <a:t>---</a:t>
                      </a:r>
                      <a:r>
                        <a:rPr lang="zh-CN" altLang="en-US" sz="1400" b="0" spc="130">
                          <a:solidFill>
                            <a:srgbClr val="404040"/>
                          </a:solidFill>
                          <a:latin typeface="微软雅黑" panose="020B0503020204020204" charset="-122"/>
                          <a:ea typeface="微软雅黑" panose="020B0503020204020204" charset="-122"/>
                          <a:cs typeface="微软雅黑" panose="020B0503020204020204" charset="-122"/>
                        </a:rPr>
                        <a:t>货物种类、管理方式</a:t>
                      </a:r>
                      <a:endParaRPr lang="zh-CN" altLang="en-US" sz="1400" b="0" spc="130">
                        <a:solidFill>
                          <a:srgbClr val="404040"/>
                        </a:solidFill>
                        <a:latin typeface="微软雅黑" panose="020B0503020204020204" charset="-122"/>
                        <a:ea typeface="微软雅黑" panose="020B0503020204020204" charset="-122"/>
                        <a:cs typeface="微软雅黑" panose="020B0503020204020204" charset="-122"/>
                      </a:endParaRPr>
                    </a:p>
                  </a:txBody>
                  <a:tcPr marL="215900" marR="215900" marT="133350" marB="133350" anchor="ctr">
                    <a:lnL w="3175">
                      <a:solidFill>
                        <a:srgbClr val="848587"/>
                      </a:solidFill>
                      <a:prstDash val="dot"/>
                    </a:lnL>
                    <a:lnR w="19050" cap="rnd">
                      <a:solidFill>
                        <a:srgbClr val="848587"/>
                      </a:solidFill>
                      <a:prstDash val="solid"/>
                    </a:lnR>
                    <a:lnT w="3175">
                      <a:solidFill>
                        <a:srgbClr val="848587"/>
                      </a:solidFill>
                      <a:prstDash val="dot"/>
                    </a:lnT>
                    <a:lnB w="3175">
                      <a:solidFill>
                        <a:srgbClr val="848587"/>
                      </a:solidFill>
                      <a:prstDash val="dot"/>
                    </a:lnB>
                    <a:solidFill>
                      <a:srgbClr val="F2F2F2"/>
                    </a:solidFill>
                  </a:tcPr>
                </a:tc>
              </a:tr>
              <a:tr h="563880">
                <a:tc>
                  <a:txBody>
                    <a:bodyPr/>
                    <a:p>
                      <a:pPr indent="0" algn="ctr">
                        <a:lnSpc>
                          <a:spcPct val="120000"/>
                        </a:lnSpc>
                        <a:spcBef>
                          <a:spcPts val="0"/>
                        </a:spcBef>
                        <a:spcAft>
                          <a:spcPts val="0"/>
                        </a:spcAft>
                        <a:buNone/>
                      </a:pPr>
                      <a:r>
                        <a:rPr lang="en-US" altLang="zh-CN" sz="1400" b="0" spc="130">
                          <a:solidFill>
                            <a:srgbClr val="404040"/>
                          </a:solidFill>
                          <a:latin typeface="微软雅黑" panose="020B0503020204020204" charset="-122"/>
                          <a:ea typeface="微软雅黑" panose="020B0503020204020204" charset="-122"/>
                        </a:rPr>
                        <a:t>6</a:t>
                      </a:r>
                      <a:endParaRPr lang="en-US" altLang="zh-CN" sz="14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848587"/>
                      </a:solidFill>
                      <a:prstDash val="solid"/>
                    </a:lnL>
                    <a:lnR w="3175">
                      <a:solidFill>
                        <a:srgbClr val="848587"/>
                      </a:solidFill>
                      <a:prstDash val="dot"/>
                    </a:lnR>
                    <a:lnT w="3175">
                      <a:solidFill>
                        <a:srgbClr val="848587"/>
                      </a:solidFill>
                      <a:prstDash val="dot"/>
                    </a:lnT>
                    <a:lnB w="19050" cap="rnd">
                      <a:solidFill>
                        <a:srgbClr val="848587"/>
                      </a:solidFill>
                      <a:prstDash val="solid"/>
                    </a:lnB>
                    <a:solidFill>
                      <a:srgbClr val="FFFFFF"/>
                    </a:solidFill>
                  </a:tcPr>
                </a:tc>
                <a:tc>
                  <a:txBody>
                    <a:bodyPr/>
                    <a:p>
                      <a:pPr indent="0" algn="l" fontAlgn="auto">
                        <a:lnSpc>
                          <a:spcPct val="120000"/>
                        </a:lnSpc>
                        <a:spcBef>
                          <a:spcPts val="0"/>
                        </a:spcBef>
                        <a:spcAft>
                          <a:spcPts val="0"/>
                        </a:spcAft>
                        <a:buNone/>
                      </a:pPr>
                      <a:r>
                        <a:rPr lang="zh-CN" altLang="zh-CN" sz="1400" b="0" spc="130">
                          <a:solidFill>
                            <a:srgbClr val="404040"/>
                          </a:solidFill>
                          <a:latin typeface="微软雅黑" panose="020B0503020204020204" charset="-122"/>
                          <a:ea typeface="微软雅黑" panose="020B0503020204020204" charset="-122"/>
                          <a:cs typeface="微软雅黑" panose="020B0503020204020204" charset="-122"/>
                        </a:rPr>
                        <a:t>《2019年货物出口许可证发证目录》</a:t>
                      </a:r>
                      <a:endParaRPr lang="zh-CN" altLang="zh-CN" sz="1400" b="0" spc="130">
                        <a:solidFill>
                          <a:srgbClr val="404040"/>
                        </a:solidFill>
                        <a:latin typeface="微软雅黑" panose="020B0503020204020204" charset="-122"/>
                        <a:ea typeface="微软雅黑" panose="020B0503020204020204" charset="-122"/>
                        <a:cs typeface="微软雅黑" panose="020B0503020204020204" charset="-122"/>
                      </a:endParaRPr>
                    </a:p>
                  </a:txBody>
                  <a:tcPr marL="215900" marR="215900" marT="133350" marB="133350" anchor="ctr">
                    <a:lnL w="3175">
                      <a:solidFill>
                        <a:srgbClr val="848587"/>
                      </a:solidFill>
                      <a:prstDash val="dot"/>
                    </a:lnL>
                    <a:lnR w="3175">
                      <a:solidFill>
                        <a:srgbClr val="848587"/>
                      </a:solidFill>
                      <a:prstDash val="dot"/>
                    </a:lnR>
                    <a:lnT w="3175">
                      <a:solidFill>
                        <a:srgbClr val="848587"/>
                      </a:solidFill>
                      <a:prstDash val="dot"/>
                    </a:lnT>
                    <a:lnB w="19050" cap="rnd">
                      <a:solidFill>
                        <a:srgbClr val="848587"/>
                      </a:solidFill>
                      <a:prstDash val="solid"/>
                    </a:lnB>
                    <a:solidFill>
                      <a:srgbClr val="FFFFFF"/>
                    </a:solidFill>
                  </a:tcPr>
                </a:tc>
                <a:tc>
                  <a:txBody>
                    <a:bodyPr/>
                    <a:p>
                      <a:pPr indent="0" algn="l" fontAlgn="auto">
                        <a:lnSpc>
                          <a:spcPct val="120000"/>
                        </a:lnSpc>
                        <a:spcBef>
                          <a:spcPts val="0"/>
                        </a:spcBef>
                        <a:spcAft>
                          <a:spcPts val="0"/>
                        </a:spcAft>
                        <a:buNone/>
                      </a:pPr>
                      <a:r>
                        <a:rPr lang="zh-CN" altLang="zh-CN" sz="1400" b="0" spc="130">
                          <a:solidFill>
                            <a:srgbClr val="404040"/>
                          </a:solidFill>
                          <a:latin typeface="微软雅黑" panose="020B0503020204020204" charset="-122"/>
                          <a:ea typeface="微软雅黑" panose="020B0503020204020204" charset="-122"/>
                          <a:cs typeface="微软雅黑" panose="020B0503020204020204" charset="-122"/>
                        </a:rPr>
                        <a:t>商务部公告2018年第111号</a:t>
                      </a:r>
                      <a:r>
                        <a:rPr lang="en-US" altLang="zh-CN" sz="1400" b="0" spc="130">
                          <a:solidFill>
                            <a:srgbClr val="404040"/>
                          </a:solidFill>
                          <a:latin typeface="微软雅黑" panose="020B0503020204020204" charset="-122"/>
                          <a:ea typeface="微软雅黑" panose="020B0503020204020204" charset="-122"/>
                          <a:cs typeface="微软雅黑" panose="020B0503020204020204" charset="-122"/>
                        </a:rPr>
                        <a:t>--</a:t>
                      </a:r>
                      <a:r>
                        <a:rPr lang="zh-CN" altLang="en-US" sz="1400" b="0" spc="130">
                          <a:solidFill>
                            <a:srgbClr val="404040"/>
                          </a:solidFill>
                          <a:latin typeface="微软雅黑" panose="020B0503020204020204" charset="-122"/>
                          <a:ea typeface="微软雅黑" panose="020B0503020204020204" charset="-122"/>
                          <a:cs typeface="微软雅黑" panose="020B0503020204020204" charset="-122"/>
                        </a:rPr>
                        <a:t>签发机构</a:t>
                      </a:r>
                      <a:endParaRPr lang="zh-CN" altLang="en-US" sz="1400" b="0" spc="130">
                        <a:solidFill>
                          <a:srgbClr val="404040"/>
                        </a:solidFill>
                        <a:latin typeface="微软雅黑" panose="020B0503020204020204" charset="-122"/>
                        <a:ea typeface="微软雅黑" panose="020B0503020204020204" charset="-122"/>
                        <a:cs typeface="微软雅黑" panose="020B0503020204020204" charset="-122"/>
                      </a:endParaRPr>
                    </a:p>
                  </a:txBody>
                  <a:tcPr marL="215900" marR="215900" marT="133350" marB="133350" anchor="ctr">
                    <a:lnL w="3175">
                      <a:solidFill>
                        <a:srgbClr val="848587"/>
                      </a:solidFill>
                      <a:prstDash val="dot"/>
                    </a:lnL>
                    <a:lnR w="19050" cap="rnd">
                      <a:solidFill>
                        <a:srgbClr val="848587"/>
                      </a:solidFill>
                      <a:prstDash val="solid"/>
                    </a:lnR>
                    <a:lnT w="3175">
                      <a:solidFill>
                        <a:srgbClr val="848587"/>
                      </a:solidFill>
                      <a:prstDash val="dot"/>
                    </a:lnT>
                    <a:lnB w="19050" cap="rnd">
                      <a:solidFill>
                        <a:srgbClr val="848587"/>
                      </a:solidFill>
                      <a:prstDash val="solid"/>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33730"/>
            <a:ext cx="8229600" cy="965835"/>
          </a:xfrm>
        </p:spPr>
        <p:txBody>
          <a:bodyPr>
            <a:normAutofit/>
          </a:bodyPr>
          <a:p>
            <a:br>
              <a:rPr lang="zh-CN" altLang="en-US">
                <a:sym typeface="+mn-ea"/>
              </a:rPr>
            </a:br>
            <a:r>
              <a:rPr lang="zh-CN" altLang="en-US" sz="2400">
                <a:sym typeface="+mn-ea"/>
              </a:rPr>
              <a:t>关注每年底发布的目录</a:t>
            </a:r>
            <a:endParaRPr lang="zh-CN" altLang="en-US" sz="2400"/>
          </a:p>
        </p:txBody>
      </p:sp>
      <p:sp>
        <p:nvSpPr>
          <p:cNvPr id="3" name="内容占位符 2"/>
          <p:cNvSpPr>
            <a:spLocks noGrp="1"/>
          </p:cNvSpPr>
          <p:nvPr>
            <p:ph idx="1"/>
          </p:nvPr>
        </p:nvSpPr>
        <p:spPr>
          <a:xfrm>
            <a:off x="457200" y="1377950"/>
            <a:ext cx="8229600" cy="5099050"/>
          </a:xfrm>
        </p:spPr>
        <p:txBody>
          <a:bodyPr>
            <a:normAutofit lnSpcReduction="20000"/>
          </a:bodyPr>
          <a:p>
            <a:pPr>
              <a:lnSpc>
                <a:spcPct val="170000"/>
              </a:lnSpc>
            </a:pPr>
            <a:r>
              <a:rPr lang="zh-CN" altLang="zh-CN" b="1" dirty="0">
                <a:sym typeface="+mn-ea"/>
              </a:rPr>
              <a:t>《</a:t>
            </a:r>
            <a:r>
              <a:rPr lang="en-US" altLang="zh-CN" b="1" dirty="0">
                <a:sym typeface="+mn-ea"/>
              </a:rPr>
              <a:t>2019</a:t>
            </a:r>
            <a:r>
              <a:rPr lang="zh-CN" altLang="zh-CN" b="1" dirty="0">
                <a:sym typeface="+mn-ea"/>
              </a:rPr>
              <a:t>年出口许可证管理货物目录》</a:t>
            </a:r>
            <a:endParaRPr lang="zh-CN" altLang="zh-CN" b="1" dirty="0">
              <a:sym typeface="+mn-ea"/>
            </a:endParaRPr>
          </a:p>
          <a:p>
            <a:pPr>
              <a:lnSpc>
                <a:spcPct val="170000"/>
              </a:lnSpc>
            </a:pPr>
            <a:r>
              <a:rPr lang="zh-CN" altLang="zh-CN" dirty="0">
                <a:sym typeface="+mn-ea"/>
              </a:rPr>
              <a:t>（商务部 海关总署公告</a:t>
            </a:r>
            <a:r>
              <a:rPr lang="en-US" altLang="zh-CN" dirty="0">
                <a:sym typeface="+mn-ea"/>
              </a:rPr>
              <a:t>2018</a:t>
            </a:r>
            <a:r>
              <a:rPr lang="zh-CN" altLang="zh-CN" dirty="0">
                <a:sym typeface="+mn-ea"/>
              </a:rPr>
              <a:t>年第</a:t>
            </a:r>
            <a:r>
              <a:rPr lang="en-US" altLang="zh-CN" dirty="0">
                <a:sym typeface="+mn-ea"/>
              </a:rPr>
              <a:t>108</a:t>
            </a:r>
            <a:r>
              <a:rPr lang="zh-CN" altLang="zh-CN" dirty="0">
                <a:sym typeface="+mn-ea"/>
              </a:rPr>
              <a:t>号）</a:t>
            </a:r>
            <a:endParaRPr lang="zh-CN" altLang="zh-CN" dirty="0">
              <a:sym typeface="+mn-ea"/>
            </a:endParaRPr>
          </a:p>
          <a:p>
            <a:pPr>
              <a:lnSpc>
                <a:spcPct val="170000"/>
              </a:lnSpc>
            </a:pPr>
            <a:r>
              <a:rPr lang="en-US" altLang="zh-CN" dirty="0">
                <a:sym typeface="+mn-ea"/>
              </a:rPr>
              <a:t>-----</a:t>
            </a:r>
            <a:r>
              <a:rPr lang="zh-CN" altLang="en-US" dirty="0">
                <a:sym typeface="+mn-ea"/>
              </a:rPr>
              <a:t>公布当年属于出口许可证管理货物的目录、管理方式</a:t>
            </a:r>
            <a:endParaRPr lang="zh-CN" altLang="zh-CN" dirty="0">
              <a:solidFill>
                <a:srgbClr val="FFFF00"/>
              </a:solidFill>
            </a:endParaRPr>
          </a:p>
          <a:p>
            <a:pPr>
              <a:lnSpc>
                <a:spcPct val="170000"/>
              </a:lnSpc>
            </a:pPr>
            <a:r>
              <a:rPr lang="zh-CN" altLang="zh-CN" b="1" dirty="0">
                <a:sym typeface="+mn-ea"/>
              </a:rPr>
              <a:t>《</a:t>
            </a:r>
            <a:r>
              <a:rPr lang="en-US" altLang="zh-CN" b="1" dirty="0">
                <a:sym typeface="+mn-ea"/>
              </a:rPr>
              <a:t>2019</a:t>
            </a:r>
            <a:r>
              <a:rPr lang="zh-CN" altLang="zh-CN" b="1" dirty="0">
                <a:sym typeface="+mn-ea"/>
              </a:rPr>
              <a:t>年货物出口许可证发证目录》</a:t>
            </a:r>
            <a:endParaRPr lang="zh-CN" altLang="zh-CN" dirty="0">
              <a:sym typeface="+mn-ea"/>
            </a:endParaRPr>
          </a:p>
          <a:p>
            <a:pPr>
              <a:lnSpc>
                <a:spcPct val="170000"/>
              </a:lnSpc>
            </a:pPr>
            <a:r>
              <a:rPr lang="zh-CN" altLang="zh-CN" dirty="0">
                <a:sym typeface="+mn-ea"/>
              </a:rPr>
              <a:t>（商务部公告</a:t>
            </a:r>
            <a:r>
              <a:rPr lang="en-US" altLang="zh-CN" dirty="0">
                <a:sym typeface="+mn-ea"/>
              </a:rPr>
              <a:t>2018</a:t>
            </a:r>
            <a:r>
              <a:rPr lang="zh-CN" altLang="zh-CN" dirty="0">
                <a:sym typeface="+mn-ea"/>
              </a:rPr>
              <a:t>年第</a:t>
            </a:r>
            <a:r>
              <a:rPr lang="en-US" altLang="zh-CN" dirty="0">
                <a:sym typeface="+mn-ea"/>
              </a:rPr>
              <a:t>111</a:t>
            </a:r>
            <a:r>
              <a:rPr lang="zh-CN" altLang="zh-CN" dirty="0">
                <a:sym typeface="+mn-ea"/>
              </a:rPr>
              <a:t>号）</a:t>
            </a:r>
            <a:endParaRPr lang="zh-CN" altLang="zh-CN" dirty="0">
              <a:sym typeface="+mn-ea"/>
            </a:endParaRPr>
          </a:p>
          <a:p>
            <a:pPr>
              <a:lnSpc>
                <a:spcPct val="170000"/>
              </a:lnSpc>
            </a:pPr>
            <a:r>
              <a:rPr lang="en-US" altLang="zh-CN" dirty="0">
                <a:sym typeface="+mn-ea"/>
              </a:rPr>
              <a:t>-----</a:t>
            </a:r>
            <a:r>
              <a:rPr lang="zh-CN" altLang="en-US" dirty="0">
                <a:sym typeface="+mn-ea"/>
              </a:rPr>
              <a:t>公布列入出口许可证管理的货物分别由哪级发证机构签发，商务部（许可证局、各特办）及受商务部委托的地方商务主管部门</a:t>
            </a:r>
            <a:endParaRPr lang="zh-CN" altLang="zh-CN" dirty="0">
              <a:solidFill>
                <a:srgbClr val="FFFF00"/>
              </a:solidFill>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341643" y="2209800"/>
            <a:ext cx="290195" cy="762000"/>
          </a:xfrm>
          <a:prstGeom prst="rect">
            <a:avLst/>
          </a:prstGeom>
          <a:noFill/>
        </p:spPr>
        <p:txBody>
          <a:bodyPr vert="wordArtVert" rtlCol="0">
            <a:spAutoFit/>
          </a:bodyPr>
          <a:lstStyle/>
          <a:p>
            <a:r>
              <a:rPr lang="en-US" altLang="zh-CN" sz="100" dirty="0">
                <a:latin typeface="Noto Sans S Chinese Light" panose="020B0300000000000000" pitchFamily="34" charset="-122"/>
                <a:ea typeface="Noto Sans S Chinese Light" panose="020B0300000000000000" pitchFamily="34" charset="-122"/>
              </a:rPr>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00" dirty="0">
              <a:latin typeface="Noto Sans S Chinese Light" panose="020B0300000000000000" pitchFamily="34" charset="-122"/>
              <a:ea typeface="Noto Sans S Chinese Light" panose="020B0300000000000000" pitchFamily="34" charset="-122"/>
            </a:endParaRPr>
          </a:p>
        </p:txBody>
      </p:sp>
      <p:grpSp>
        <p:nvGrpSpPr>
          <p:cNvPr id="6" name="Group 6"/>
          <p:cNvGrpSpPr/>
          <p:nvPr/>
        </p:nvGrpSpPr>
        <p:grpSpPr>
          <a:xfrm flipH="1">
            <a:off x="2891481" y="2375055"/>
            <a:ext cx="3602822" cy="2787816"/>
            <a:chOff x="2893485" y="1696067"/>
            <a:chExt cx="6047316" cy="4679333"/>
          </a:xfrm>
        </p:grpSpPr>
        <p:sp>
          <p:nvSpPr>
            <p:cNvPr id="9" name="Freeform 5"/>
            <p:cNvSpPr/>
            <p:nvPr/>
          </p:nvSpPr>
          <p:spPr bwMode="auto">
            <a:xfrm>
              <a:off x="3750784" y="1908659"/>
              <a:ext cx="3972235" cy="1053717"/>
            </a:xfrm>
            <a:custGeom>
              <a:avLst/>
              <a:gdLst>
                <a:gd name="T0" fmla="*/ 0 w 1719"/>
                <a:gd name="T1" fmla="*/ 456 h 456"/>
                <a:gd name="T2" fmla="*/ 1719 w 1719"/>
                <a:gd name="T3" fmla="*/ 0 h 456"/>
                <a:gd name="T4" fmla="*/ 0 w 1719"/>
                <a:gd name="T5" fmla="*/ 456 h 456"/>
              </a:gdLst>
              <a:ahLst/>
              <a:cxnLst>
                <a:cxn ang="0">
                  <a:pos x="T0" y="T1"/>
                </a:cxn>
                <a:cxn ang="0">
                  <a:pos x="T2" y="T3"/>
                </a:cxn>
                <a:cxn ang="0">
                  <a:pos x="T4" y="T5"/>
                </a:cxn>
              </a:cxnLst>
              <a:rect l="0" t="0" r="r" b="b"/>
              <a:pathLst>
                <a:path w="1719" h="456">
                  <a:moveTo>
                    <a:pt x="0" y="456"/>
                  </a:moveTo>
                  <a:lnTo>
                    <a:pt x="1719" y="0"/>
                  </a:lnTo>
                  <a:lnTo>
                    <a:pt x="0" y="456"/>
                  </a:lnTo>
                  <a:close/>
                </a:path>
              </a:pathLst>
            </a:custGeom>
            <a:solidFill>
              <a:srgbClr val="40A7D2"/>
            </a:solidFill>
            <a:ln>
              <a:noFill/>
            </a:ln>
          </p:spPr>
          <p:txBody>
            <a:bodyPr vert="horz" wrap="square" lIns="91440" tIns="45720" rIns="91440" bIns="45720" numCol="1" anchor="t" anchorCtr="0" compatLnSpc="1"/>
            <a:lstStyle/>
            <a:p>
              <a:endParaRPr lang="en-US" dirty="0">
                <a:latin typeface="Noto Sans S Chinese Light" panose="020B0300000000000000" pitchFamily="34" charset="-122"/>
              </a:endParaRPr>
            </a:p>
          </p:txBody>
        </p:sp>
        <p:sp>
          <p:nvSpPr>
            <p:cNvPr id="10" name="Line 6"/>
            <p:cNvSpPr>
              <a:spLocks noChangeShapeType="1"/>
            </p:cNvSpPr>
            <p:nvPr/>
          </p:nvSpPr>
          <p:spPr bwMode="auto">
            <a:xfrm flipV="1">
              <a:off x="3750784" y="1908659"/>
              <a:ext cx="3972235" cy="1053717"/>
            </a:xfrm>
            <a:prstGeom prst="line">
              <a:avLst/>
            </a:prstGeom>
            <a:noFill/>
            <a:ln w="57150" cap="rnd">
              <a:solidFill>
                <a:schemeClr val="bg1">
                  <a:lumMod val="65000"/>
                </a:schemeClr>
              </a:solidFill>
              <a:prstDash val="solid"/>
              <a:round/>
            </a:ln>
          </p:spPr>
          <p:txBody>
            <a:bodyPr vert="horz" wrap="square" lIns="91440" tIns="45720" rIns="91440" bIns="45720" numCol="1" anchor="t" anchorCtr="0" compatLnSpc="1"/>
            <a:lstStyle/>
            <a:p>
              <a:endParaRPr lang="en-US" dirty="0">
                <a:latin typeface="Noto Sans S Chinese Light" panose="020B0300000000000000" pitchFamily="34" charset="-122"/>
              </a:endParaRPr>
            </a:p>
          </p:txBody>
        </p:sp>
        <p:sp>
          <p:nvSpPr>
            <p:cNvPr id="11" name="Freeform 7"/>
            <p:cNvSpPr/>
            <p:nvPr/>
          </p:nvSpPr>
          <p:spPr bwMode="auto">
            <a:xfrm>
              <a:off x="2909660" y="3017834"/>
              <a:ext cx="1982651" cy="2287674"/>
            </a:xfrm>
            <a:custGeom>
              <a:avLst/>
              <a:gdLst>
                <a:gd name="T0" fmla="*/ 415 w 858"/>
                <a:gd name="T1" fmla="*/ 0 h 990"/>
                <a:gd name="T2" fmla="*/ 0 w 858"/>
                <a:gd name="T3" fmla="*/ 990 h 990"/>
                <a:gd name="T4" fmla="*/ 858 w 858"/>
                <a:gd name="T5" fmla="*/ 990 h 990"/>
                <a:gd name="T6" fmla="*/ 415 w 858"/>
                <a:gd name="T7" fmla="*/ 0 h 990"/>
              </a:gdLst>
              <a:ahLst/>
              <a:cxnLst>
                <a:cxn ang="0">
                  <a:pos x="T0" y="T1"/>
                </a:cxn>
                <a:cxn ang="0">
                  <a:pos x="T2" y="T3"/>
                </a:cxn>
                <a:cxn ang="0">
                  <a:pos x="T4" y="T5"/>
                </a:cxn>
                <a:cxn ang="0">
                  <a:pos x="T6" y="T7"/>
                </a:cxn>
              </a:cxnLst>
              <a:rect l="0" t="0" r="r" b="b"/>
              <a:pathLst>
                <a:path w="858" h="990">
                  <a:moveTo>
                    <a:pt x="415" y="0"/>
                  </a:moveTo>
                  <a:lnTo>
                    <a:pt x="0" y="990"/>
                  </a:lnTo>
                  <a:lnTo>
                    <a:pt x="858" y="990"/>
                  </a:lnTo>
                  <a:lnTo>
                    <a:pt x="415" y="0"/>
                  </a:lnTo>
                  <a:close/>
                </a:path>
              </a:pathLst>
            </a:custGeom>
            <a:noFill/>
            <a:ln w="4" cap="flat">
              <a:solidFill>
                <a:schemeClr val="bg1">
                  <a:lumMod val="65000"/>
                </a:schemeClr>
              </a:solidFill>
              <a:prstDash val="solid"/>
              <a:miter lim="800000"/>
            </a:ln>
          </p:spPr>
          <p:txBody>
            <a:bodyPr vert="horz" wrap="square" lIns="91440" tIns="45720" rIns="91440" bIns="45720" numCol="1" anchor="t" anchorCtr="0" compatLnSpc="1"/>
            <a:lstStyle/>
            <a:p>
              <a:endParaRPr lang="en-US" dirty="0">
                <a:latin typeface="Noto Sans S Chinese Light" panose="020B0300000000000000" pitchFamily="34" charset="-122"/>
              </a:endParaRPr>
            </a:p>
          </p:txBody>
        </p:sp>
        <p:sp>
          <p:nvSpPr>
            <p:cNvPr id="12" name="Freeform 8"/>
            <p:cNvSpPr/>
            <p:nvPr/>
          </p:nvSpPr>
          <p:spPr bwMode="auto">
            <a:xfrm>
              <a:off x="6921177" y="1964118"/>
              <a:ext cx="1982651" cy="2289986"/>
            </a:xfrm>
            <a:custGeom>
              <a:avLst/>
              <a:gdLst>
                <a:gd name="T0" fmla="*/ 413 w 858"/>
                <a:gd name="T1" fmla="*/ 0 h 991"/>
                <a:gd name="T2" fmla="*/ 0 w 858"/>
                <a:gd name="T3" fmla="*/ 991 h 991"/>
                <a:gd name="T4" fmla="*/ 858 w 858"/>
                <a:gd name="T5" fmla="*/ 991 h 991"/>
                <a:gd name="T6" fmla="*/ 413 w 858"/>
                <a:gd name="T7" fmla="*/ 0 h 991"/>
              </a:gdLst>
              <a:ahLst/>
              <a:cxnLst>
                <a:cxn ang="0">
                  <a:pos x="T0" y="T1"/>
                </a:cxn>
                <a:cxn ang="0">
                  <a:pos x="T2" y="T3"/>
                </a:cxn>
                <a:cxn ang="0">
                  <a:pos x="T4" y="T5"/>
                </a:cxn>
                <a:cxn ang="0">
                  <a:pos x="T6" y="T7"/>
                </a:cxn>
              </a:cxnLst>
              <a:rect l="0" t="0" r="r" b="b"/>
              <a:pathLst>
                <a:path w="858" h="991">
                  <a:moveTo>
                    <a:pt x="413" y="0"/>
                  </a:moveTo>
                  <a:lnTo>
                    <a:pt x="0" y="991"/>
                  </a:lnTo>
                  <a:lnTo>
                    <a:pt x="858" y="991"/>
                  </a:lnTo>
                  <a:lnTo>
                    <a:pt x="413" y="0"/>
                  </a:lnTo>
                  <a:close/>
                </a:path>
              </a:pathLst>
            </a:custGeom>
            <a:noFill/>
            <a:ln w="4" cap="flat">
              <a:solidFill>
                <a:schemeClr val="bg1">
                  <a:lumMod val="65000"/>
                </a:schemeClr>
              </a:solidFill>
              <a:prstDash val="solid"/>
              <a:miter lim="800000"/>
            </a:ln>
          </p:spPr>
          <p:txBody>
            <a:bodyPr vert="horz" wrap="square" lIns="91440" tIns="45720" rIns="91440" bIns="45720" numCol="1" anchor="t" anchorCtr="0" compatLnSpc="1"/>
            <a:lstStyle/>
            <a:p>
              <a:endParaRPr lang="en-US" dirty="0">
                <a:latin typeface="Noto Sans S Chinese Light" panose="020B0300000000000000" pitchFamily="34" charset="-122"/>
              </a:endParaRPr>
            </a:p>
          </p:txBody>
        </p:sp>
        <p:sp>
          <p:nvSpPr>
            <p:cNvPr id="13" name="Oval 9"/>
            <p:cNvSpPr>
              <a:spLocks noChangeArrowheads="1"/>
            </p:cNvSpPr>
            <p:nvPr/>
          </p:nvSpPr>
          <p:spPr bwMode="auto">
            <a:xfrm>
              <a:off x="7702222" y="1696067"/>
              <a:ext cx="325821" cy="323509"/>
            </a:xfrm>
            <a:prstGeom prst="ellipse">
              <a:avLst/>
            </a:prstGeom>
            <a:solidFill>
              <a:schemeClr val="bg1">
                <a:lumMod val="65000"/>
              </a:schemeClr>
            </a:solidFill>
            <a:ln w="4" cap="flat">
              <a:noFill/>
              <a:prstDash val="solid"/>
              <a:miter lim="800000"/>
            </a:ln>
          </p:spPr>
          <p:txBody>
            <a:bodyPr vert="horz" wrap="square" lIns="91440" tIns="45720" rIns="91440" bIns="45720" numCol="1" anchor="t" anchorCtr="0" compatLnSpc="1"/>
            <a:lstStyle/>
            <a:p>
              <a:endParaRPr lang="en-US" dirty="0">
                <a:latin typeface="Noto Sans S Chinese Light" panose="020B0300000000000000" pitchFamily="34" charset="-122"/>
              </a:endParaRPr>
            </a:p>
          </p:txBody>
        </p:sp>
        <p:sp>
          <p:nvSpPr>
            <p:cNvPr id="14" name="Freeform 10"/>
            <p:cNvSpPr/>
            <p:nvPr/>
          </p:nvSpPr>
          <p:spPr bwMode="auto">
            <a:xfrm>
              <a:off x="6902691" y="4261035"/>
              <a:ext cx="2038110" cy="332753"/>
            </a:xfrm>
            <a:custGeom>
              <a:avLst/>
              <a:gdLst>
                <a:gd name="T0" fmla="*/ 0 w 972"/>
                <a:gd name="T1" fmla="*/ 4 h 159"/>
                <a:gd name="T2" fmla="*/ 26 w 972"/>
                <a:gd name="T3" fmla="*/ 60 h 159"/>
                <a:gd name="T4" fmla="*/ 150 w 972"/>
                <a:gd name="T5" fmla="*/ 116 h 159"/>
                <a:gd name="T6" fmla="*/ 155 w 972"/>
                <a:gd name="T7" fmla="*/ 159 h 159"/>
                <a:gd name="T8" fmla="*/ 821 w 972"/>
                <a:gd name="T9" fmla="*/ 151 h 159"/>
                <a:gd name="T10" fmla="*/ 821 w 972"/>
                <a:gd name="T11" fmla="*/ 112 h 159"/>
                <a:gd name="T12" fmla="*/ 946 w 972"/>
                <a:gd name="T13" fmla="*/ 69 h 159"/>
                <a:gd name="T14" fmla="*/ 972 w 972"/>
                <a:gd name="T15" fmla="*/ 0 h 159"/>
                <a:gd name="T16" fmla="*/ 0 w 972"/>
                <a:gd name="T1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2" h="159">
                  <a:moveTo>
                    <a:pt x="0" y="4"/>
                  </a:moveTo>
                  <a:cubicBezTo>
                    <a:pt x="0" y="4"/>
                    <a:pt x="3" y="42"/>
                    <a:pt x="26" y="60"/>
                  </a:cubicBezTo>
                  <a:cubicBezTo>
                    <a:pt x="49" y="79"/>
                    <a:pt x="150" y="116"/>
                    <a:pt x="150" y="116"/>
                  </a:cubicBezTo>
                  <a:cubicBezTo>
                    <a:pt x="155" y="159"/>
                    <a:pt x="155" y="159"/>
                    <a:pt x="155" y="159"/>
                  </a:cubicBezTo>
                  <a:cubicBezTo>
                    <a:pt x="821" y="151"/>
                    <a:pt x="821" y="151"/>
                    <a:pt x="821" y="151"/>
                  </a:cubicBezTo>
                  <a:cubicBezTo>
                    <a:pt x="821" y="112"/>
                    <a:pt x="821" y="112"/>
                    <a:pt x="821" y="112"/>
                  </a:cubicBezTo>
                  <a:cubicBezTo>
                    <a:pt x="821" y="112"/>
                    <a:pt x="923" y="88"/>
                    <a:pt x="946" y="69"/>
                  </a:cubicBezTo>
                  <a:cubicBezTo>
                    <a:pt x="969" y="50"/>
                    <a:pt x="972" y="0"/>
                    <a:pt x="972" y="0"/>
                  </a:cubicBezTo>
                  <a:lnTo>
                    <a:pt x="0" y="4"/>
                  </a:lnTo>
                  <a:close/>
                </a:path>
              </a:pathLst>
            </a:custGeom>
            <a:solidFill>
              <a:schemeClr val="bg1">
                <a:lumMod val="65000"/>
              </a:schemeClr>
            </a:solidFill>
            <a:ln w="4" cap="flat">
              <a:noFill/>
              <a:prstDash val="solid"/>
              <a:miter lim="800000"/>
            </a:ln>
          </p:spPr>
          <p:txBody>
            <a:bodyPr vert="horz" wrap="square" lIns="91440" tIns="45720" rIns="91440" bIns="45720" numCol="1" anchor="t" anchorCtr="0" compatLnSpc="1"/>
            <a:lstStyle/>
            <a:p>
              <a:endParaRPr lang="en-US" dirty="0">
                <a:latin typeface="Noto Sans S Chinese Light" panose="020B0300000000000000" pitchFamily="34" charset="-122"/>
              </a:endParaRPr>
            </a:p>
          </p:txBody>
        </p:sp>
        <p:sp>
          <p:nvSpPr>
            <p:cNvPr id="15" name="Freeform 11"/>
            <p:cNvSpPr/>
            <p:nvPr/>
          </p:nvSpPr>
          <p:spPr bwMode="auto">
            <a:xfrm>
              <a:off x="2893485" y="5314752"/>
              <a:ext cx="2038110" cy="332753"/>
            </a:xfrm>
            <a:custGeom>
              <a:avLst/>
              <a:gdLst>
                <a:gd name="T0" fmla="*/ 0 w 972"/>
                <a:gd name="T1" fmla="*/ 4 h 159"/>
                <a:gd name="T2" fmla="*/ 26 w 972"/>
                <a:gd name="T3" fmla="*/ 60 h 159"/>
                <a:gd name="T4" fmla="*/ 151 w 972"/>
                <a:gd name="T5" fmla="*/ 116 h 159"/>
                <a:gd name="T6" fmla="*/ 155 w 972"/>
                <a:gd name="T7" fmla="*/ 159 h 159"/>
                <a:gd name="T8" fmla="*/ 822 w 972"/>
                <a:gd name="T9" fmla="*/ 150 h 159"/>
                <a:gd name="T10" fmla="*/ 822 w 972"/>
                <a:gd name="T11" fmla="*/ 112 h 159"/>
                <a:gd name="T12" fmla="*/ 947 w 972"/>
                <a:gd name="T13" fmla="*/ 69 h 159"/>
                <a:gd name="T14" fmla="*/ 972 w 972"/>
                <a:gd name="T15" fmla="*/ 0 h 159"/>
                <a:gd name="T16" fmla="*/ 0 w 972"/>
                <a:gd name="T1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2" h="159">
                  <a:moveTo>
                    <a:pt x="0" y="4"/>
                  </a:moveTo>
                  <a:cubicBezTo>
                    <a:pt x="0" y="4"/>
                    <a:pt x="3" y="41"/>
                    <a:pt x="26" y="60"/>
                  </a:cubicBezTo>
                  <a:cubicBezTo>
                    <a:pt x="49" y="79"/>
                    <a:pt x="151" y="116"/>
                    <a:pt x="151" y="116"/>
                  </a:cubicBezTo>
                  <a:cubicBezTo>
                    <a:pt x="155" y="159"/>
                    <a:pt x="155" y="159"/>
                    <a:pt x="155" y="159"/>
                  </a:cubicBezTo>
                  <a:cubicBezTo>
                    <a:pt x="822" y="150"/>
                    <a:pt x="822" y="150"/>
                    <a:pt x="822" y="150"/>
                  </a:cubicBezTo>
                  <a:cubicBezTo>
                    <a:pt x="822" y="112"/>
                    <a:pt x="822" y="112"/>
                    <a:pt x="822" y="112"/>
                  </a:cubicBezTo>
                  <a:cubicBezTo>
                    <a:pt x="822" y="112"/>
                    <a:pt x="924" y="87"/>
                    <a:pt x="947" y="69"/>
                  </a:cubicBezTo>
                  <a:cubicBezTo>
                    <a:pt x="970" y="50"/>
                    <a:pt x="972" y="0"/>
                    <a:pt x="972" y="0"/>
                  </a:cubicBezTo>
                  <a:lnTo>
                    <a:pt x="0" y="4"/>
                  </a:lnTo>
                  <a:close/>
                </a:path>
              </a:pathLst>
            </a:custGeom>
            <a:solidFill>
              <a:schemeClr val="bg1">
                <a:lumMod val="65000"/>
              </a:schemeClr>
            </a:solidFill>
            <a:ln w="4" cap="flat">
              <a:noFill/>
              <a:prstDash val="solid"/>
              <a:miter lim="800000"/>
            </a:ln>
          </p:spPr>
          <p:txBody>
            <a:bodyPr vert="horz" wrap="square" lIns="91440" tIns="45720" rIns="91440" bIns="45720" numCol="1" anchor="t" anchorCtr="0" compatLnSpc="1"/>
            <a:lstStyle/>
            <a:p>
              <a:endParaRPr lang="en-US" dirty="0">
                <a:latin typeface="Noto Sans S Chinese Light" panose="020B0300000000000000" pitchFamily="34" charset="-122"/>
              </a:endParaRPr>
            </a:p>
          </p:txBody>
        </p:sp>
        <p:sp>
          <p:nvSpPr>
            <p:cNvPr id="16" name="Oval 12"/>
            <p:cNvSpPr>
              <a:spLocks noChangeArrowheads="1"/>
            </p:cNvSpPr>
            <p:nvPr/>
          </p:nvSpPr>
          <p:spPr bwMode="auto">
            <a:xfrm>
              <a:off x="3704569" y="2795999"/>
              <a:ext cx="337374" cy="337374"/>
            </a:xfrm>
            <a:prstGeom prst="ellipse">
              <a:avLst/>
            </a:prstGeom>
            <a:solidFill>
              <a:schemeClr val="bg1">
                <a:lumMod val="65000"/>
              </a:schemeClr>
            </a:solidFill>
            <a:ln w="4" cap="flat">
              <a:noFill/>
              <a:prstDash val="solid"/>
              <a:miter lim="800000"/>
            </a:ln>
          </p:spPr>
          <p:txBody>
            <a:bodyPr vert="horz" wrap="square" lIns="91440" tIns="45720" rIns="91440" bIns="45720" numCol="1" anchor="t" anchorCtr="0" compatLnSpc="1"/>
            <a:lstStyle/>
            <a:p>
              <a:endParaRPr lang="en-US" dirty="0">
                <a:latin typeface="Noto Sans S Chinese Light" panose="020B0300000000000000" pitchFamily="34" charset="-122"/>
              </a:endParaRPr>
            </a:p>
          </p:txBody>
        </p:sp>
        <p:sp>
          <p:nvSpPr>
            <p:cNvPr id="17" name="Freeform 13"/>
            <p:cNvSpPr/>
            <p:nvPr/>
          </p:nvSpPr>
          <p:spPr bwMode="auto">
            <a:xfrm>
              <a:off x="4679719" y="1860132"/>
              <a:ext cx="2410146" cy="4515268"/>
            </a:xfrm>
            <a:custGeom>
              <a:avLst/>
              <a:gdLst>
                <a:gd name="T0" fmla="*/ 1130 w 1150"/>
                <a:gd name="T1" fmla="*/ 1860 h 2153"/>
                <a:gd name="T2" fmla="*/ 1081 w 1150"/>
                <a:gd name="T3" fmla="*/ 1835 h 2153"/>
                <a:gd name="T4" fmla="*/ 737 w 1150"/>
                <a:gd name="T5" fmla="*/ 1763 h 2153"/>
                <a:gd name="T6" fmla="*/ 737 w 1150"/>
                <a:gd name="T7" fmla="*/ 1459 h 2153"/>
                <a:gd name="T8" fmla="*/ 685 w 1150"/>
                <a:gd name="T9" fmla="*/ 1459 h 2153"/>
                <a:gd name="T10" fmla="*/ 685 w 1150"/>
                <a:gd name="T11" fmla="*/ 1433 h 2153"/>
                <a:gd name="T12" fmla="*/ 657 w 1150"/>
                <a:gd name="T13" fmla="*/ 1433 h 2153"/>
                <a:gd name="T14" fmla="*/ 657 w 1150"/>
                <a:gd name="T15" fmla="*/ 1215 h 2153"/>
                <a:gd name="T16" fmla="*/ 634 w 1150"/>
                <a:gd name="T17" fmla="*/ 1215 h 2153"/>
                <a:gd name="T18" fmla="*/ 634 w 1150"/>
                <a:gd name="T19" fmla="*/ 484 h 2153"/>
                <a:gd name="T20" fmla="*/ 672 w 1150"/>
                <a:gd name="T21" fmla="*/ 484 h 2153"/>
                <a:gd name="T22" fmla="*/ 728 w 1150"/>
                <a:gd name="T23" fmla="*/ 441 h 2153"/>
                <a:gd name="T24" fmla="*/ 672 w 1150"/>
                <a:gd name="T25" fmla="*/ 398 h 2153"/>
                <a:gd name="T26" fmla="*/ 634 w 1150"/>
                <a:gd name="T27" fmla="*/ 398 h 2153"/>
                <a:gd name="T28" fmla="*/ 634 w 1150"/>
                <a:gd name="T29" fmla="*/ 125 h 2153"/>
                <a:gd name="T30" fmla="*/ 654 w 1150"/>
                <a:gd name="T31" fmla="*/ 74 h 2153"/>
                <a:gd name="T32" fmla="*/ 579 w 1150"/>
                <a:gd name="T33" fmla="*/ 0 h 2153"/>
                <a:gd name="T34" fmla="*/ 505 w 1150"/>
                <a:gd name="T35" fmla="*/ 74 h 2153"/>
                <a:gd name="T36" fmla="*/ 527 w 1150"/>
                <a:gd name="T37" fmla="*/ 128 h 2153"/>
                <a:gd name="T38" fmla="*/ 525 w 1150"/>
                <a:gd name="T39" fmla="*/ 128 h 2153"/>
                <a:gd name="T40" fmla="*/ 525 w 1150"/>
                <a:gd name="T41" fmla="*/ 398 h 2153"/>
                <a:gd name="T42" fmla="*/ 492 w 1150"/>
                <a:gd name="T43" fmla="*/ 398 h 2153"/>
                <a:gd name="T44" fmla="*/ 436 w 1150"/>
                <a:gd name="T45" fmla="*/ 441 h 2153"/>
                <a:gd name="T46" fmla="*/ 492 w 1150"/>
                <a:gd name="T47" fmla="*/ 484 h 2153"/>
                <a:gd name="T48" fmla="*/ 525 w 1150"/>
                <a:gd name="T49" fmla="*/ 484 h 2153"/>
                <a:gd name="T50" fmla="*/ 525 w 1150"/>
                <a:gd name="T51" fmla="*/ 1218 h 2153"/>
                <a:gd name="T52" fmla="*/ 502 w 1150"/>
                <a:gd name="T53" fmla="*/ 1218 h 2153"/>
                <a:gd name="T54" fmla="*/ 502 w 1150"/>
                <a:gd name="T55" fmla="*/ 1439 h 2153"/>
                <a:gd name="T56" fmla="*/ 470 w 1150"/>
                <a:gd name="T57" fmla="*/ 1439 h 2153"/>
                <a:gd name="T58" fmla="*/ 470 w 1150"/>
                <a:gd name="T59" fmla="*/ 1465 h 2153"/>
                <a:gd name="T60" fmla="*/ 424 w 1150"/>
                <a:gd name="T61" fmla="*/ 1465 h 2153"/>
                <a:gd name="T62" fmla="*/ 424 w 1150"/>
                <a:gd name="T63" fmla="*/ 1749 h 2153"/>
                <a:gd name="T64" fmla="*/ 83 w 1150"/>
                <a:gd name="T65" fmla="*/ 1823 h 2153"/>
                <a:gd name="T66" fmla="*/ 37 w 1150"/>
                <a:gd name="T67" fmla="*/ 1843 h 2153"/>
                <a:gd name="T68" fmla="*/ 0 w 1150"/>
                <a:gd name="T69" fmla="*/ 1886 h 2153"/>
                <a:gd name="T70" fmla="*/ 0 w 1150"/>
                <a:gd name="T71" fmla="*/ 2153 h 2153"/>
                <a:gd name="T72" fmla="*/ 1150 w 1150"/>
                <a:gd name="T73" fmla="*/ 2153 h 2153"/>
                <a:gd name="T74" fmla="*/ 1150 w 1150"/>
                <a:gd name="T75" fmla="*/ 1881 h 2153"/>
                <a:gd name="T76" fmla="*/ 1130 w 1150"/>
                <a:gd name="T77" fmla="*/ 1860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0" h="2153">
                  <a:moveTo>
                    <a:pt x="1130" y="1860"/>
                  </a:moveTo>
                  <a:cubicBezTo>
                    <a:pt x="1112" y="1840"/>
                    <a:pt x="1081" y="1835"/>
                    <a:pt x="1081" y="1835"/>
                  </a:cubicBezTo>
                  <a:cubicBezTo>
                    <a:pt x="737" y="1763"/>
                    <a:pt x="737" y="1763"/>
                    <a:pt x="737" y="1763"/>
                  </a:cubicBezTo>
                  <a:cubicBezTo>
                    <a:pt x="737" y="1459"/>
                    <a:pt x="737" y="1459"/>
                    <a:pt x="737" y="1459"/>
                  </a:cubicBezTo>
                  <a:cubicBezTo>
                    <a:pt x="685" y="1459"/>
                    <a:pt x="685" y="1459"/>
                    <a:pt x="685" y="1459"/>
                  </a:cubicBezTo>
                  <a:cubicBezTo>
                    <a:pt x="685" y="1433"/>
                    <a:pt x="685" y="1433"/>
                    <a:pt x="685" y="1433"/>
                  </a:cubicBezTo>
                  <a:cubicBezTo>
                    <a:pt x="657" y="1433"/>
                    <a:pt x="657" y="1433"/>
                    <a:pt x="657" y="1433"/>
                  </a:cubicBezTo>
                  <a:cubicBezTo>
                    <a:pt x="657" y="1215"/>
                    <a:pt x="657" y="1215"/>
                    <a:pt x="657" y="1215"/>
                  </a:cubicBezTo>
                  <a:cubicBezTo>
                    <a:pt x="634" y="1215"/>
                    <a:pt x="634" y="1215"/>
                    <a:pt x="634" y="1215"/>
                  </a:cubicBezTo>
                  <a:cubicBezTo>
                    <a:pt x="634" y="484"/>
                    <a:pt x="634" y="484"/>
                    <a:pt x="634" y="484"/>
                  </a:cubicBezTo>
                  <a:cubicBezTo>
                    <a:pt x="672" y="484"/>
                    <a:pt x="672" y="484"/>
                    <a:pt x="672" y="484"/>
                  </a:cubicBezTo>
                  <a:cubicBezTo>
                    <a:pt x="703" y="484"/>
                    <a:pt x="728" y="465"/>
                    <a:pt x="728" y="441"/>
                  </a:cubicBezTo>
                  <a:cubicBezTo>
                    <a:pt x="728" y="417"/>
                    <a:pt x="703" y="398"/>
                    <a:pt x="672" y="398"/>
                  </a:cubicBezTo>
                  <a:cubicBezTo>
                    <a:pt x="634" y="398"/>
                    <a:pt x="634" y="398"/>
                    <a:pt x="634" y="398"/>
                  </a:cubicBezTo>
                  <a:cubicBezTo>
                    <a:pt x="634" y="125"/>
                    <a:pt x="634" y="125"/>
                    <a:pt x="634" y="125"/>
                  </a:cubicBezTo>
                  <a:cubicBezTo>
                    <a:pt x="646" y="112"/>
                    <a:pt x="654" y="94"/>
                    <a:pt x="654" y="74"/>
                  </a:cubicBezTo>
                  <a:cubicBezTo>
                    <a:pt x="654" y="33"/>
                    <a:pt x="620" y="0"/>
                    <a:pt x="579" y="0"/>
                  </a:cubicBezTo>
                  <a:cubicBezTo>
                    <a:pt x="538" y="0"/>
                    <a:pt x="505" y="33"/>
                    <a:pt x="505" y="74"/>
                  </a:cubicBezTo>
                  <a:cubicBezTo>
                    <a:pt x="505" y="95"/>
                    <a:pt x="513" y="114"/>
                    <a:pt x="527" y="128"/>
                  </a:cubicBezTo>
                  <a:cubicBezTo>
                    <a:pt x="525" y="128"/>
                    <a:pt x="525" y="128"/>
                    <a:pt x="525" y="128"/>
                  </a:cubicBezTo>
                  <a:cubicBezTo>
                    <a:pt x="525" y="398"/>
                    <a:pt x="525" y="398"/>
                    <a:pt x="525" y="398"/>
                  </a:cubicBezTo>
                  <a:cubicBezTo>
                    <a:pt x="492" y="398"/>
                    <a:pt x="492" y="398"/>
                    <a:pt x="492" y="398"/>
                  </a:cubicBezTo>
                  <a:cubicBezTo>
                    <a:pt x="461" y="398"/>
                    <a:pt x="436" y="417"/>
                    <a:pt x="436" y="441"/>
                  </a:cubicBezTo>
                  <a:cubicBezTo>
                    <a:pt x="436" y="465"/>
                    <a:pt x="461" y="484"/>
                    <a:pt x="492" y="484"/>
                  </a:cubicBezTo>
                  <a:cubicBezTo>
                    <a:pt x="525" y="484"/>
                    <a:pt x="525" y="484"/>
                    <a:pt x="525" y="484"/>
                  </a:cubicBezTo>
                  <a:cubicBezTo>
                    <a:pt x="525" y="1218"/>
                    <a:pt x="525" y="1218"/>
                    <a:pt x="525" y="1218"/>
                  </a:cubicBezTo>
                  <a:cubicBezTo>
                    <a:pt x="502" y="1218"/>
                    <a:pt x="502" y="1218"/>
                    <a:pt x="502" y="1218"/>
                  </a:cubicBezTo>
                  <a:cubicBezTo>
                    <a:pt x="502" y="1439"/>
                    <a:pt x="502" y="1439"/>
                    <a:pt x="502" y="1439"/>
                  </a:cubicBezTo>
                  <a:cubicBezTo>
                    <a:pt x="470" y="1439"/>
                    <a:pt x="470" y="1439"/>
                    <a:pt x="470" y="1439"/>
                  </a:cubicBezTo>
                  <a:cubicBezTo>
                    <a:pt x="470" y="1465"/>
                    <a:pt x="470" y="1465"/>
                    <a:pt x="470" y="1465"/>
                  </a:cubicBezTo>
                  <a:cubicBezTo>
                    <a:pt x="424" y="1465"/>
                    <a:pt x="424" y="1465"/>
                    <a:pt x="424" y="1465"/>
                  </a:cubicBezTo>
                  <a:cubicBezTo>
                    <a:pt x="424" y="1749"/>
                    <a:pt x="424" y="1749"/>
                    <a:pt x="424" y="1749"/>
                  </a:cubicBezTo>
                  <a:cubicBezTo>
                    <a:pt x="83" y="1823"/>
                    <a:pt x="83" y="1823"/>
                    <a:pt x="83" y="1823"/>
                  </a:cubicBezTo>
                  <a:cubicBezTo>
                    <a:pt x="83" y="1823"/>
                    <a:pt x="54" y="1832"/>
                    <a:pt x="37" y="1843"/>
                  </a:cubicBezTo>
                  <a:cubicBezTo>
                    <a:pt x="20" y="1855"/>
                    <a:pt x="0" y="1886"/>
                    <a:pt x="0" y="1886"/>
                  </a:cubicBezTo>
                  <a:cubicBezTo>
                    <a:pt x="0" y="2153"/>
                    <a:pt x="0" y="2153"/>
                    <a:pt x="0" y="2153"/>
                  </a:cubicBezTo>
                  <a:cubicBezTo>
                    <a:pt x="1150" y="2153"/>
                    <a:pt x="1150" y="2153"/>
                    <a:pt x="1150" y="2153"/>
                  </a:cubicBezTo>
                  <a:cubicBezTo>
                    <a:pt x="1150" y="1881"/>
                    <a:pt x="1150" y="1881"/>
                    <a:pt x="1150" y="1881"/>
                  </a:cubicBezTo>
                  <a:cubicBezTo>
                    <a:pt x="1150" y="1881"/>
                    <a:pt x="1147" y="1881"/>
                    <a:pt x="1130" y="1860"/>
                  </a:cubicBezTo>
                  <a:close/>
                </a:path>
              </a:pathLst>
            </a:custGeom>
            <a:solidFill>
              <a:schemeClr val="bg1">
                <a:lumMod val="65000"/>
              </a:schemeClr>
            </a:solidFill>
            <a:ln w="4" cap="flat">
              <a:noFill/>
              <a:prstDash val="solid"/>
              <a:miter lim="800000"/>
            </a:ln>
          </p:spPr>
          <p:txBody>
            <a:bodyPr vert="horz" wrap="square" lIns="91440" tIns="45720" rIns="91440" bIns="45720" numCol="1" anchor="t" anchorCtr="0" compatLnSpc="1"/>
            <a:lstStyle/>
            <a:p>
              <a:endParaRPr lang="en-US" dirty="0">
                <a:latin typeface="Noto Sans S Chinese Light" panose="020B0300000000000000" pitchFamily="34" charset="-122"/>
              </a:endParaRPr>
            </a:p>
          </p:txBody>
        </p:sp>
      </p:grpSp>
      <p:sp>
        <p:nvSpPr>
          <p:cNvPr id="3" name="文本框 2"/>
          <p:cNvSpPr txBox="1"/>
          <p:nvPr/>
        </p:nvSpPr>
        <p:spPr>
          <a:xfrm>
            <a:off x="379095" y="917575"/>
            <a:ext cx="5768975" cy="1076325"/>
          </a:xfrm>
          <a:prstGeom prst="rect">
            <a:avLst/>
          </a:prstGeom>
          <a:noFill/>
        </p:spPr>
        <p:txBody>
          <a:bodyPr wrap="square" rtlCol="0">
            <a:spAutoFit/>
          </a:bodyPr>
          <a:lstStyle/>
          <a:p>
            <a:r>
              <a:rPr lang="zh-CN" altLang="en-US" sz="2400">
                <a:ln>
                  <a:solidFill>
                    <a:srgbClr val="FFFF00"/>
                  </a:solidFill>
                </a:ln>
                <a:solidFill>
                  <a:srgbClr val="FFFF00"/>
                </a:solidFill>
                <a:sym typeface="+mn-ea"/>
              </a:rPr>
              <a:t>（五）不同商品的申请要点</a:t>
            </a:r>
            <a:endParaRPr lang="zh-CN" altLang="en-US" sz="2400">
              <a:ln>
                <a:solidFill>
                  <a:srgbClr val="FFFF00"/>
                </a:solidFill>
              </a:ln>
              <a:solidFill>
                <a:srgbClr val="FFFF00"/>
              </a:solidFill>
              <a:sym typeface="+mn-ea"/>
            </a:endParaRPr>
          </a:p>
          <a:p>
            <a:r>
              <a:rPr lang="en-US" altLang="zh-CN" sz="2000" b="1">
                <a:solidFill>
                  <a:srgbClr val="FFFF00"/>
                </a:solidFill>
                <a:sym typeface="+mn-ea"/>
              </a:rPr>
              <a:t>2019</a:t>
            </a:r>
            <a:r>
              <a:rPr lang="zh-CN" altLang="en-US" sz="2000" b="1">
                <a:solidFill>
                  <a:srgbClr val="FFFF00"/>
                </a:solidFill>
                <a:sym typeface="+mn-ea"/>
              </a:rPr>
              <a:t>年实行出口许可证管理的货物共</a:t>
            </a:r>
            <a:r>
              <a:rPr lang="en-US" altLang="zh-CN" sz="2000" b="1">
                <a:solidFill>
                  <a:srgbClr val="FFFF00"/>
                </a:solidFill>
                <a:sym typeface="+mn-ea"/>
              </a:rPr>
              <a:t>45</a:t>
            </a:r>
            <a:r>
              <a:rPr lang="zh-CN" altLang="en-US" sz="2000" b="1">
                <a:solidFill>
                  <a:srgbClr val="FFFF00"/>
                </a:solidFill>
                <a:sym typeface="+mn-ea"/>
              </a:rPr>
              <a:t>种，分别属于出口配额或出口许可证管理。</a:t>
            </a:r>
            <a:endParaRPr kumimoji="1" lang="zh-CN" altLang="en-US" sz="2000" b="1" dirty="0">
              <a:ln>
                <a:solidFill>
                  <a:srgbClr val="FFFF00"/>
                </a:solidFill>
              </a:ln>
              <a:solidFill>
                <a:srgbClr val="FFFF00"/>
              </a:solidFill>
              <a:sym typeface="+mn-ea"/>
            </a:endParaRPr>
          </a:p>
        </p:txBody>
      </p:sp>
      <p:sp>
        <p:nvSpPr>
          <p:cNvPr id="4" name="矩形 3"/>
          <p:cNvSpPr/>
          <p:nvPr/>
        </p:nvSpPr>
        <p:spPr>
          <a:xfrm>
            <a:off x="474980" y="2362835"/>
            <a:ext cx="2632075" cy="2799715"/>
          </a:xfrm>
          <a:prstGeom prst="rect">
            <a:avLst/>
          </a:prstGeom>
        </p:spPr>
        <p:txBody>
          <a:bodyPr wrap="square">
            <a:spAutoFit/>
          </a:bodyPr>
          <a:lstStyle/>
          <a:p>
            <a:r>
              <a:rPr lang="zh-CN" altLang="en-US" sz="1600">
                <a:solidFill>
                  <a:srgbClr val="FFFF00"/>
                </a:solidFill>
                <a:sym typeface="+mn-ea"/>
              </a:rPr>
              <a:t>出口配额管理的货物共</a:t>
            </a:r>
            <a:r>
              <a:rPr lang="en-US" altLang="zh-CN" sz="1600">
                <a:solidFill>
                  <a:srgbClr val="FFFF00"/>
                </a:solidFill>
                <a:sym typeface="+mn-ea"/>
              </a:rPr>
              <a:t>17</a:t>
            </a:r>
            <a:r>
              <a:rPr lang="zh-CN" altLang="en-US" sz="1600">
                <a:solidFill>
                  <a:srgbClr val="FFFF00"/>
                </a:solidFill>
                <a:sym typeface="+mn-ea"/>
              </a:rPr>
              <a:t>种，分别是：活牛（对港澳出口）、活猪（对港澳出口）、活鸡（对香港出口）、小麦、玉米、大米、小麦粉、玉米粉、大米粉、药料用麻黄草（人工种植）、煤炭、原油、成品油（不含润滑油、润滑脂、润滑油基础油）、锯材、棉花、甘草及甘草制品、蔺草及蔺草制品。</a:t>
            </a:r>
            <a:endParaRPr lang="zh-CN" altLang="en-US" sz="1600" dirty="0">
              <a:solidFill>
                <a:srgbClr val="FFFF00"/>
              </a:solidFill>
              <a:sym typeface="+mn-ea"/>
            </a:endParaRPr>
          </a:p>
        </p:txBody>
      </p:sp>
      <p:sp>
        <p:nvSpPr>
          <p:cNvPr id="18" name="文本框 17"/>
          <p:cNvSpPr txBox="1"/>
          <p:nvPr/>
        </p:nvSpPr>
        <p:spPr>
          <a:xfrm>
            <a:off x="3172078" y="3372364"/>
            <a:ext cx="1109765" cy="299085"/>
          </a:xfrm>
          <a:prstGeom prst="rect">
            <a:avLst/>
          </a:prstGeom>
          <a:noFill/>
        </p:spPr>
        <p:txBody>
          <a:bodyPr wrap="square" rtlCol="0">
            <a:spAutoFit/>
          </a:bodyPr>
          <a:lstStyle/>
          <a:p>
            <a:endParaRPr kumimoji="1" lang="zh-CN" altLang="en-US" sz="1350" dirty="0"/>
          </a:p>
        </p:txBody>
      </p:sp>
      <p:sp>
        <p:nvSpPr>
          <p:cNvPr id="21" name="文本框 20"/>
          <p:cNvSpPr txBox="1"/>
          <p:nvPr/>
        </p:nvSpPr>
        <p:spPr>
          <a:xfrm>
            <a:off x="5613560" y="3954908"/>
            <a:ext cx="989541" cy="299085"/>
          </a:xfrm>
          <a:prstGeom prst="rect">
            <a:avLst/>
          </a:prstGeom>
          <a:noFill/>
        </p:spPr>
        <p:txBody>
          <a:bodyPr wrap="square" rtlCol="0">
            <a:spAutoFit/>
          </a:bodyPr>
          <a:lstStyle/>
          <a:p>
            <a:endParaRPr kumimoji="1" lang="zh-CN" altLang="en-US" sz="1350" dirty="0"/>
          </a:p>
        </p:txBody>
      </p:sp>
      <p:sp>
        <p:nvSpPr>
          <p:cNvPr id="22" name="矩形 21"/>
          <p:cNvSpPr/>
          <p:nvPr/>
        </p:nvSpPr>
        <p:spPr>
          <a:xfrm>
            <a:off x="6484620" y="1012190"/>
            <a:ext cx="2625725" cy="5262245"/>
          </a:xfrm>
          <a:prstGeom prst="rect">
            <a:avLst/>
          </a:prstGeom>
        </p:spPr>
        <p:txBody>
          <a:bodyPr wrap="square">
            <a:spAutoFit/>
          </a:bodyPr>
          <a:lstStyle/>
          <a:p>
            <a:r>
              <a:rPr lang="zh-CN" altLang="en-US" sz="1600">
                <a:solidFill>
                  <a:srgbClr val="FFFF00"/>
                </a:solidFill>
                <a:sym typeface="+mn-ea"/>
              </a:rPr>
              <a:t>出口许可证管理的货物共</a:t>
            </a:r>
            <a:r>
              <a:rPr lang="en-US" altLang="zh-CN" sz="1600">
                <a:solidFill>
                  <a:srgbClr val="FFFF00"/>
                </a:solidFill>
                <a:sym typeface="+mn-ea"/>
              </a:rPr>
              <a:t>32</a:t>
            </a:r>
            <a:r>
              <a:rPr lang="zh-CN" altLang="en-US" sz="1600">
                <a:solidFill>
                  <a:srgbClr val="FFFF00"/>
                </a:solidFill>
                <a:sym typeface="+mn-ea"/>
              </a:rPr>
              <a:t>种，分别是：活牛（对港澳以外市场）、活猪（对港澳以外市场）、活鸡（对香港以外市场）、牛肉、猪肉、鸡肉、天然砂（含标准砂）、矾土、磷矿石、镁砂、滑石块（粉）、萤石（氟石）、稀土、锡及锡制品、钨及钨制品、钼及钼制品、锑及锑制品、焦炭、成品油（润滑油、润滑脂、润滑油基础油）、石蜡、部分金属及制品、硫酸二钠、碳化硅、消耗臭氧层物质、柠檬酸、维生素C、青霉素工业盐、白银、铂金（以加工贸易方式出口）、铟及铟制品、摩托车（含全地形车）及其发动机和车架、汽车（包括成套散件）及其底盘等。</a:t>
            </a:r>
            <a:endParaRPr lang="zh-CN" altLang="en-US" sz="1600" dirty="0">
              <a:solidFill>
                <a:srgbClr val="FFFF00"/>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属于特办签发的商品（</a:t>
            </a:r>
            <a:r>
              <a:rPr lang="en-US" altLang="zh-CN"/>
              <a:t>21</a:t>
            </a:r>
            <a:r>
              <a:rPr lang="zh-CN" altLang="en-US"/>
              <a:t>种）：</a:t>
            </a:r>
            <a:r>
              <a:rPr lang="zh-CN" altLang="en-US">
                <a:solidFill>
                  <a:srgbClr val="FF0000"/>
                </a:solidFill>
              </a:rPr>
              <a:t>活牛、活猪、活鸡、大米、小麦粉、玉米粉、大米粉、药料用麻黄草、甘草及甘草制品、蔺草及蔺草制品、</a:t>
            </a:r>
            <a:r>
              <a:rPr lang="zh-CN" altLang="en-US"/>
              <a:t>天然砂、磷矿石、镁砂、滑石块（粉）、锡及锡制品、</a:t>
            </a:r>
            <a:r>
              <a:rPr lang="zh-CN" altLang="en-US">
                <a:solidFill>
                  <a:schemeClr val="accent6">
                    <a:lumMod val="75000"/>
                  </a:schemeClr>
                </a:solidFill>
              </a:rPr>
              <a:t>钨及钨制品、锑及锑制品、</a:t>
            </a:r>
            <a:r>
              <a:rPr lang="zh-CN" altLang="en-US">
                <a:solidFill>
                  <a:srgbClr val="FF0000"/>
                </a:solidFill>
              </a:rPr>
              <a:t>锯材、</a:t>
            </a:r>
            <a:r>
              <a:rPr lang="zh-CN" altLang="en-US">
                <a:solidFill>
                  <a:schemeClr val="accent2"/>
                </a:solidFill>
              </a:rPr>
              <a:t>白银、</a:t>
            </a:r>
            <a:r>
              <a:rPr lang="zh-CN" altLang="en-US"/>
              <a:t>铂金（以加工贸易方式出口）、铟及铟制品</a:t>
            </a:r>
            <a:endParaRPr lang="zh-CN" altLang="en-US"/>
          </a:p>
          <a:p>
            <a:endParaRPr lang="zh-CN" altLang="en-US"/>
          </a:p>
          <a:p>
            <a:pPr marL="0" indent="0">
              <a:buNone/>
            </a:pPr>
            <a:r>
              <a:rPr lang="zh-CN" altLang="en-US">
                <a:sym typeface="+mn-ea"/>
              </a:rPr>
              <a:t>特办签发的商品更重要，管理要求更高</a:t>
            </a:r>
            <a:endParaRPr lang="zh-CN" altLang="en-US"/>
          </a:p>
          <a:p>
            <a:pPr marL="0" indent="0">
              <a:buNone/>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a:t>1</a:t>
            </a:r>
            <a:r>
              <a:rPr lang="zh-CN" altLang="en-US"/>
              <a:t>、实行国营贸易加出口配额管理的货物（6种）</a:t>
            </a:r>
            <a:endParaRPr lang="zh-CN" altLang="en-US"/>
          </a:p>
          <a:p>
            <a:r>
              <a:rPr lang="zh-CN" altLang="en-US"/>
              <a:t>货物名称：玉米，棉花，煤炭，原油，成品油（润滑油、</a:t>
            </a:r>
            <a:endParaRPr lang="zh-CN" altLang="en-US"/>
          </a:p>
          <a:p>
            <a:r>
              <a:rPr lang="zh-CN" altLang="en-US"/>
              <a:t>                    润滑脂、润滑油基础油除外），</a:t>
            </a:r>
            <a:r>
              <a:rPr lang="zh-CN" altLang="en-US">
                <a:solidFill>
                  <a:srgbClr val="FF0000"/>
                </a:solidFill>
              </a:rPr>
              <a:t>大米</a:t>
            </a:r>
            <a:r>
              <a:rPr lang="zh-CN" altLang="en-US"/>
              <a:t>。</a:t>
            </a:r>
            <a:endParaRPr lang="zh-CN" altLang="en-US"/>
          </a:p>
          <a:p>
            <a:endParaRPr lang="zh-CN" altLang="en-US"/>
          </a:p>
          <a:p>
            <a:r>
              <a:rPr lang="zh-CN" altLang="en-US"/>
              <a:t>申领要点：</a:t>
            </a:r>
            <a:r>
              <a:rPr lang="zh-CN" altLang="en-US" sz="2000"/>
              <a:t>①凭配额证明文件申领出口许可证。</a:t>
            </a:r>
            <a:endParaRPr lang="zh-CN" altLang="en-US" sz="2000"/>
          </a:p>
          <a:p>
            <a:r>
              <a:rPr lang="zh-CN" altLang="en-US" sz="2000"/>
              <a:t>                       ②出口港澳，备注栏加注“限港澳地区出口，不得转口”。</a:t>
            </a:r>
            <a:endParaRPr lang="zh-CN" altLang="en-US" sz="2000"/>
          </a:p>
          <a:p>
            <a:r>
              <a:rPr lang="zh-CN" altLang="en-US" sz="2000"/>
              <a:t>                        ③边贸出口配额仅限于对企业与本地区毗邻国家传统边贸市场的出口，有关商务主管部门在核发出口许可证时，应按照本地区确定的出口企业名单，严格审核出口合同等相关材料，严禁企业跨省份或从本地区的非边贸口岸报关出口。</a:t>
            </a:r>
            <a:endParaRPr lang="zh-CN" altLang="en-US" sz="2000"/>
          </a:p>
          <a:p>
            <a:r>
              <a:rPr lang="zh-CN" altLang="en-US" sz="2000"/>
              <a:t>                       ④适用“非一批一证”管理。</a:t>
            </a:r>
            <a:endParaRPr lang="zh-CN" altLang="en-US" sz="2000"/>
          </a:p>
          <a:p>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96875"/>
            <a:ext cx="8229600" cy="1446530"/>
          </a:xfrm>
        </p:spPr>
        <p:txBody>
          <a:bodyPr>
            <a:normAutofit/>
          </a:bodyPr>
          <a:lstStyle/>
          <a:p>
            <a:endParaRPr lang="zh-CN" altLang="en-US" sz="2800" dirty="0">
              <a:ln>
                <a:solidFill>
                  <a:srgbClr val="FFFF00"/>
                </a:solidFill>
              </a:ln>
              <a:solidFill>
                <a:srgbClr val="FFFF00"/>
              </a:solidFill>
              <a:effectLst>
                <a:outerShdw blurRad="50800" dist="38100" dir="2700000" algn="tl" rotWithShape="0">
                  <a:prstClr val="black">
                    <a:alpha val="40000"/>
                  </a:prstClr>
                </a:outerShdw>
              </a:effectLst>
              <a:latin typeface="华文楷体" panose="02010600040101010101" charset="-122"/>
              <a:ea typeface="华文楷体" panose="02010600040101010101" charset="-122"/>
            </a:endParaRPr>
          </a:p>
        </p:txBody>
      </p:sp>
      <p:sp>
        <p:nvSpPr>
          <p:cNvPr id="3" name="内容占位符 2"/>
          <p:cNvSpPr>
            <a:spLocks noGrp="1"/>
          </p:cNvSpPr>
          <p:nvPr>
            <p:ph idx="1"/>
          </p:nvPr>
        </p:nvSpPr>
        <p:spPr>
          <a:xfrm>
            <a:off x="593725" y="1387475"/>
            <a:ext cx="8229600" cy="4650105"/>
          </a:xfrm>
        </p:spPr>
        <p:txBody>
          <a:bodyPr>
            <a:normAutofit/>
          </a:bodyPr>
          <a:lstStyle/>
          <a:p>
            <a:r>
              <a:rPr lang="en-US" altLang="zh-CN" dirty="0"/>
              <a:t>2</a:t>
            </a:r>
            <a:r>
              <a:rPr lang="zh-CN" altLang="en-US" dirty="0"/>
              <a:t>、</a:t>
            </a:r>
            <a:r>
              <a:rPr lang="zh-CN" altLang="zh-CN" dirty="0">
                <a:solidFill>
                  <a:srgbClr val="FFFF00"/>
                </a:solidFill>
              </a:rPr>
              <a:t>实行出口配额管理的货物（</a:t>
            </a:r>
            <a:r>
              <a:rPr lang="en-US" altLang="zh-CN" dirty="0">
                <a:solidFill>
                  <a:srgbClr val="FFFF00"/>
                </a:solidFill>
              </a:rPr>
              <a:t>9</a:t>
            </a:r>
            <a:r>
              <a:rPr lang="zh-CN" altLang="en-US" dirty="0">
                <a:solidFill>
                  <a:srgbClr val="FFFF00"/>
                </a:solidFill>
              </a:rPr>
              <a:t>种</a:t>
            </a:r>
            <a:r>
              <a:rPr lang="zh-CN" altLang="zh-CN" dirty="0">
                <a:solidFill>
                  <a:srgbClr val="FFFF00"/>
                </a:solidFill>
              </a:rPr>
              <a:t>）</a:t>
            </a:r>
            <a:endParaRPr lang="zh-CN" altLang="zh-CN" dirty="0">
              <a:solidFill>
                <a:srgbClr val="FFFF00"/>
              </a:solidFill>
            </a:endParaRPr>
          </a:p>
          <a:p>
            <a:r>
              <a:rPr lang="zh-CN" altLang="zh-CN" dirty="0">
                <a:solidFill>
                  <a:srgbClr val="FFFF00"/>
                </a:solidFill>
              </a:rPr>
              <a:t>货物名称：小麦、</a:t>
            </a:r>
            <a:r>
              <a:rPr lang="zh-CN" altLang="zh-CN" dirty="0">
                <a:solidFill>
                  <a:srgbClr val="FF0000"/>
                </a:solidFill>
              </a:rPr>
              <a:t>玉米粉、</a:t>
            </a:r>
            <a:r>
              <a:rPr lang="zh-CN" altLang="zh-CN" dirty="0">
                <a:solidFill>
                  <a:srgbClr val="FFFF00"/>
                </a:solidFill>
              </a:rPr>
              <a:t>小麦粉、大米粉、</a:t>
            </a:r>
            <a:r>
              <a:rPr lang="zh-CN" altLang="zh-CN" dirty="0">
                <a:solidFill>
                  <a:srgbClr val="FF0000"/>
                </a:solidFill>
              </a:rPr>
              <a:t>药料用麻黄</a:t>
            </a:r>
            <a:endParaRPr lang="zh-CN" altLang="zh-CN" dirty="0">
              <a:solidFill>
                <a:srgbClr val="FF0000"/>
              </a:solidFill>
            </a:endParaRPr>
          </a:p>
          <a:p>
            <a:r>
              <a:rPr lang="zh-CN" altLang="zh-CN" dirty="0">
                <a:solidFill>
                  <a:srgbClr val="FF0000"/>
                </a:solidFill>
              </a:rPr>
              <a:t>                    草、锯材、</a:t>
            </a:r>
            <a:r>
              <a:rPr lang="zh-CN" altLang="zh-CN" dirty="0">
                <a:solidFill>
                  <a:srgbClr val="FFFF00"/>
                </a:solidFill>
              </a:rPr>
              <a:t>对港澳活牛、活猪，对港活鸡</a:t>
            </a:r>
            <a:endParaRPr lang="zh-CN" altLang="zh-CN" dirty="0">
              <a:solidFill>
                <a:srgbClr val="FFFF00"/>
              </a:solidFill>
            </a:endParaRPr>
          </a:p>
          <a:p>
            <a:r>
              <a:rPr lang="zh-CN" altLang="zh-CN" dirty="0">
                <a:solidFill>
                  <a:srgbClr val="FFFF00"/>
                </a:solidFill>
              </a:rPr>
              <a:t>申领要点：</a:t>
            </a:r>
            <a:r>
              <a:rPr lang="zh-CN" altLang="en-US">
                <a:sym typeface="+mn-ea"/>
              </a:rPr>
              <a:t>①</a:t>
            </a:r>
            <a:r>
              <a:rPr lang="zh-CN" altLang="zh-CN" dirty="0">
                <a:solidFill>
                  <a:srgbClr val="FFFF00"/>
                </a:solidFill>
              </a:rPr>
              <a:t> 获得配额的出口</a:t>
            </a:r>
            <a:r>
              <a:rPr lang="zh-CN" altLang="zh-CN" dirty="0" smtClean="0">
                <a:solidFill>
                  <a:srgbClr val="FFFF00"/>
                </a:solidFill>
              </a:rPr>
              <a:t>企业</a:t>
            </a:r>
            <a:endParaRPr lang="zh-CN" altLang="zh-CN" dirty="0">
              <a:solidFill>
                <a:srgbClr val="FFFF00"/>
              </a:solidFill>
            </a:endParaRPr>
          </a:p>
          <a:p>
            <a:r>
              <a:rPr lang="zh-CN" altLang="zh-CN" dirty="0">
                <a:solidFill>
                  <a:srgbClr val="FFFF00"/>
                </a:solidFill>
              </a:rPr>
              <a:t>                    </a:t>
            </a:r>
            <a:r>
              <a:rPr lang="zh-CN" altLang="en-US">
                <a:sym typeface="+mn-ea"/>
              </a:rPr>
              <a:t>②</a:t>
            </a:r>
            <a:r>
              <a:rPr lang="zh-CN" altLang="zh-CN" dirty="0">
                <a:solidFill>
                  <a:srgbClr val="FFFF00"/>
                </a:solidFill>
              </a:rPr>
              <a:t>出具配额证明文件</a:t>
            </a:r>
            <a:endParaRPr lang="zh-CN" altLang="zh-CN" dirty="0">
              <a:solidFill>
                <a:srgbClr val="FFFF00"/>
              </a:solidFill>
            </a:endParaRPr>
          </a:p>
          <a:p>
            <a:r>
              <a:rPr lang="zh-CN" altLang="zh-CN" dirty="0">
                <a:solidFill>
                  <a:srgbClr val="FFFF00"/>
                </a:solidFill>
              </a:rPr>
              <a:t>                    </a:t>
            </a:r>
            <a:r>
              <a:rPr lang="zh-CN" altLang="en-US">
                <a:sym typeface="+mn-ea"/>
              </a:rPr>
              <a:t>③</a:t>
            </a:r>
            <a:r>
              <a:rPr lang="zh-CN" altLang="zh-CN" dirty="0">
                <a:solidFill>
                  <a:srgbClr val="FFFF00"/>
                </a:solidFill>
              </a:rPr>
              <a:t>玉米粉、小麦粉、大米粉出口港澳的，备注栏 </a:t>
            </a:r>
            <a:endParaRPr lang="zh-CN" altLang="zh-CN" dirty="0">
              <a:solidFill>
                <a:srgbClr val="FFFF00"/>
              </a:solidFill>
            </a:endParaRPr>
          </a:p>
          <a:p>
            <a:r>
              <a:rPr lang="zh-CN" altLang="zh-CN" dirty="0">
                <a:solidFill>
                  <a:srgbClr val="FFFF00"/>
                </a:solidFill>
              </a:rPr>
              <a:t>                    </a:t>
            </a:r>
            <a:r>
              <a:rPr lang="zh-CN" altLang="en-US">
                <a:sym typeface="+mn-ea"/>
              </a:rPr>
              <a:t>④</a:t>
            </a:r>
            <a:r>
              <a:rPr lang="zh-CN" altLang="zh-CN" dirty="0">
                <a:solidFill>
                  <a:srgbClr val="FFFF00"/>
                </a:solidFill>
              </a:rPr>
              <a:t>药料用麻黄</a:t>
            </a:r>
            <a:r>
              <a:rPr lang="zh-CN" altLang="zh-CN" dirty="0" smtClean="0">
                <a:solidFill>
                  <a:srgbClr val="FFFF00"/>
                </a:solidFill>
              </a:rPr>
              <a:t>草</a:t>
            </a:r>
            <a:r>
              <a:rPr lang="zh-CN" altLang="en-US" dirty="0" smtClean="0">
                <a:solidFill>
                  <a:srgbClr val="FF0000"/>
                </a:solidFill>
              </a:rPr>
              <a:t>→</a:t>
            </a:r>
            <a:r>
              <a:rPr lang="zh-CN" altLang="zh-CN" dirty="0" smtClean="0">
                <a:solidFill>
                  <a:srgbClr val="FFFF00"/>
                </a:solidFill>
              </a:rPr>
              <a:t>天津</a:t>
            </a:r>
            <a:r>
              <a:rPr lang="zh-CN" altLang="zh-CN" dirty="0">
                <a:solidFill>
                  <a:srgbClr val="FFFF00"/>
                </a:solidFill>
              </a:rPr>
              <a:t>特办、天津海关                 </a:t>
            </a:r>
            <a:r>
              <a:rPr lang="zh-CN" altLang="zh-CN" sz="2100" dirty="0">
                <a:solidFill>
                  <a:srgbClr val="FFFF00"/>
                </a:solidFill>
              </a:rPr>
              <a:t>    </a:t>
            </a:r>
            <a:endParaRPr lang="zh-CN" altLang="zh-CN" sz="2100"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457200" y="533400"/>
            <a:ext cx="8229600" cy="491490"/>
          </a:xfrm>
        </p:spPr>
        <p:txBody>
          <a:bodyPr>
            <a:normAutofit fontScale="90000"/>
          </a:bodyPr>
          <a:lstStyle/>
          <a:p>
            <a:endParaRPr lang="zh-CN" altLang="en-US">
              <a:effectLst>
                <a:outerShdw blurRad="50800" dist="38100" dir="2700000" algn="tl" rotWithShape="0">
                  <a:prstClr val="black">
                    <a:alpha val="40000"/>
                  </a:prstClr>
                </a:outerShdw>
              </a:effectLst>
            </a:endParaRPr>
          </a:p>
        </p:txBody>
      </p:sp>
      <p:sp>
        <p:nvSpPr>
          <p:cNvPr id="3" name="内容占位符 2"/>
          <p:cNvSpPr>
            <a:spLocks noGrp="1"/>
          </p:cNvSpPr>
          <p:nvPr>
            <p:ph idx="1"/>
          </p:nvPr>
        </p:nvSpPr>
        <p:spPr>
          <a:xfrm>
            <a:off x="457200" y="1322705"/>
            <a:ext cx="8229600" cy="5202555"/>
          </a:xfrm>
        </p:spPr>
        <p:txBody>
          <a:bodyPr>
            <a:normAutofit lnSpcReduction="10000"/>
          </a:bodyPr>
          <a:lstStyle/>
          <a:p>
            <a:pPr marL="0" indent="0">
              <a:buNone/>
            </a:pPr>
            <a:endParaRPr lang="zh-CN" altLang="en-US" sz="2000" dirty="0"/>
          </a:p>
          <a:p>
            <a:r>
              <a:rPr lang="en-US" altLang="zh-CN" dirty="0">
                <a:solidFill>
                  <a:srgbClr val="FFFF00"/>
                </a:solidFill>
              </a:rPr>
              <a:t>3</a:t>
            </a:r>
            <a:r>
              <a:rPr lang="zh-CN" altLang="en-US" dirty="0">
                <a:solidFill>
                  <a:srgbClr val="FFFF00"/>
                </a:solidFill>
              </a:rPr>
              <a:t>、</a:t>
            </a:r>
            <a:r>
              <a:rPr lang="zh-CN" altLang="en-US" dirty="0">
                <a:solidFill>
                  <a:srgbClr val="FFFF00"/>
                </a:solidFill>
              </a:rPr>
              <a:t>实行出口配额招标管理的货物（</a:t>
            </a:r>
            <a:r>
              <a:rPr lang="en-US" altLang="zh-CN" dirty="0">
                <a:solidFill>
                  <a:srgbClr val="FFFF00"/>
                </a:solidFill>
              </a:rPr>
              <a:t>2</a:t>
            </a:r>
            <a:r>
              <a:rPr lang="zh-CN" altLang="en-US" dirty="0">
                <a:solidFill>
                  <a:srgbClr val="FFFF00"/>
                </a:solidFill>
              </a:rPr>
              <a:t>种）</a:t>
            </a:r>
            <a:endParaRPr lang="zh-CN" altLang="en-US" dirty="0">
              <a:solidFill>
                <a:srgbClr val="FFFF00"/>
              </a:solidFill>
            </a:endParaRPr>
          </a:p>
          <a:p>
            <a:r>
              <a:rPr lang="zh-CN" altLang="en-US" dirty="0">
                <a:solidFill>
                  <a:srgbClr val="FFFF00"/>
                </a:solidFill>
              </a:rPr>
              <a:t>货物名称：</a:t>
            </a:r>
            <a:r>
              <a:rPr lang="zh-CN" altLang="en-US" dirty="0">
                <a:solidFill>
                  <a:srgbClr val="FF0000"/>
                </a:solidFill>
              </a:rPr>
              <a:t>甘草及甘草制品、蔺草及蔺草制品</a:t>
            </a:r>
            <a:endParaRPr lang="zh-CN" altLang="en-US" dirty="0">
              <a:solidFill>
                <a:srgbClr val="FF0000"/>
              </a:solidFill>
            </a:endParaRPr>
          </a:p>
          <a:p>
            <a:endParaRPr lang="zh-CN" altLang="en-US" dirty="0">
              <a:solidFill>
                <a:srgbClr val="FF0000"/>
              </a:solidFill>
            </a:endParaRPr>
          </a:p>
          <a:p>
            <a:r>
              <a:rPr lang="zh-CN" altLang="en-US" dirty="0">
                <a:solidFill>
                  <a:srgbClr val="FFFF00"/>
                </a:solidFill>
              </a:rPr>
              <a:t>申领要点：</a:t>
            </a:r>
            <a:r>
              <a:rPr lang="zh-CN" altLang="en-US" sz="2000">
                <a:sym typeface="+mn-ea"/>
              </a:rPr>
              <a:t>①</a:t>
            </a:r>
            <a:r>
              <a:rPr lang="zh-CN" altLang="zh-CN" sz="2000" dirty="0">
                <a:sym typeface="+mn-ea"/>
              </a:rPr>
              <a:t> </a:t>
            </a:r>
            <a:r>
              <a:rPr lang="zh-CN" altLang="en-US" sz="2000" dirty="0">
                <a:solidFill>
                  <a:srgbClr val="FFFF00"/>
                </a:solidFill>
              </a:rPr>
              <a:t>中标企业凭商务部下达的中标数量和招标委员会下发的《申领配额招标商品出口许可证证明书》或者《配额招标货物转受让证明书》申领出口许可证。                        </a:t>
            </a:r>
            <a:endParaRPr lang="zh-CN" altLang="en-US" sz="2000" dirty="0">
              <a:solidFill>
                <a:srgbClr val="FFFF00"/>
              </a:solidFill>
            </a:endParaRPr>
          </a:p>
          <a:p>
            <a:r>
              <a:rPr lang="zh-CN" altLang="en-US" sz="2000" dirty="0">
                <a:solidFill>
                  <a:srgbClr val="FFFF00"/>
                </a:solidFill>
              </a:rPr>
              <a:t>                        </a:t>
            </a:r>
            <a:r>
              <a:rPr lang="zh-CN" altLang="en-US" sz="2000" dirty="0">
                <a:solidFill>
                  <a:srgbClr val="FFFF00"/>
                </a:solidFill>
                <a:latin typeface="仿宋" panose="02010609060101010101" charset="-122"/>
                <a:ea typeface="仿宋" panose="02010609060101010101" charset="-122"/>
              </a:rPr>
              <a:t>②</a:t>
            </a:r>
            <a:r>
              <a:rPr lang="zh-CN" altLang="en-US" sz="2000" dirty="0">
                <a:solidFill>
                  <a:srgbClr val="FFFF00"/>
                </a:solidFill>
              </a:rPr>
              <a:t>甘草以来（进）料加工贸易方式出口不受全年配额招标总量限制，企业凭下列材料申领出口许可证: 配额招标中标证明文件、中国医药保健品进出口商会的《申领加工贸易货物出口许可证证明书》、海关加工贸易进口报关单、出口合同（正本复印件）。                    </a:t>
            </a:r>
            <a:endParaRPr lang="zh-CN" altLang="en-US" sz="2000" dirty="0">
              <a:solidFill>
                <a:srgbClr val="FFFF00"/>
              </a:solidFill>
            </a:endParaRPr>
          </a:p>
          <a:p>
            <a:r>
              <a:rPr lang="zh-CN" altLang="en-US" sz="2000" dirty="0">
                <a:solidFill>
                  <a:srgbClr val="FFFF00"/>
                </a:solidFill>
                <a:latin typeface="Calibri" panose="020F0502020204030204" charset="0"/>
              </a:rPr>
              <a:t>                           ③</a:t>
            </a:r>
            <a:r>
              <a:rPr lang="zh-CN" altLang="en-US" sz="2000" dirty="0">
                <a:solidFill>
                  <a:srgbClr val="FFFF00"/>
                </a:solidFill>
              </a:rPr>
              <a:t> 报关口岸限制：甘草</a:t>
            </a:r>
            <a:r>
              <a:rPr lang="en-US" altLang="zh-CN" sz="2000" dirty="0">
                <a:solidFill>
                  <a:srgbClr val="FFFF00"/>
                </a:solidFill>
              </a:rPr>
              <a:t>---</a:t>
            </a:r>
            <a:r>
              <a:rPr lang="zh-CN" altLang="en-US" sz="2000" dirty="0">
                <a:solidFill>
                  <a:srgbClr val="FFFF00"/>
                </a:solidFill>
              </a:rPr>
              <a:t>天津、上海、大连</a:t>
            </a:r>
            <a:endParaRPr lang="zh-CN" altLang="en-US" sz="2000" dirty="0">
              <a:solidFill>
                <a:srgbClr val="FFFF00"/>
              </a:solidFill>
            </a:endParaRPr>
          </a:p>
          <a:p>
            <a:r>
              <a:rPr lang="zh-CN" altLang="en-US" sz="2000" dirty="0">
                <a:solidFill>
                  <a:srgbClr val="FFFF00"/>
                </a:solidFill>
              </a:rPr>
              <a:t>                                                         甘草制品</a:t>
            </a:r>
            <a:r>
              <a:rPr lang="en-US" altLang="zh-CN" sz="2000" dirty="0">
                <a:solidFill>
                  <a:srgbClr val="FFFF00"/>
                </a:solidFill>
              </a:rPr>
              <a:t>---</a:t>
            </a:r>
            <a:r>
              <a:rPr lang="zh-CN" altLang="en-US" sz="2000" dirty="0">
                <a:solidFill>
                  <a:srgbClr val="FFFF00"/>
                </a:solidFill>
              </a:rPr>
              <a:t>天津、上海      </a:t>
            </a:r>
            <a:r>
              <a:rPr lang="zh-CN" altLang="en-US" dirty="0">
                <a:solidFill>
                  <a:srgbClr val="FFFF00"/>
                </a:solidFill>
              </a:rPr>
              <a:t>              </a:t>
            </a:r>
            <a:endParaRPr lang="zh-CN" altLang="en-US" dirty="0">
              <a:solidFill>
                <a:srgbClr val="FFFF00"/>
              </a:solidFill>
            </a:endParaRPr>
          </a:p>
          <a:p>
            <a:endParaRPr lang="zh-CN" altLang="en-US"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33400"/>
            <a:ext cx="8229600" cy="302895"/>
          </a:xfrm>
        </p:spPr>
        <p:txBody>
          <a:bodyPr>
            <a:normAutofit fontScale="90000"/>
          </a:bodyPr>
          <a:lstStyle/>
          <a:p>
            <a:endParaRPr lang="zh-CN" altLang="en-US" sz="2800">
              <a:ln>
                <a:solidFill>
                  <a:srgbClr val="FFFF00"/>
                </a:solidFill>
              </a:ln>
              <a:solidFill>
                <a:srgbClr val="FFFF00"/>
              </a:solidFill>
              <a:effectLst>
                <a:outerShdw blurRad="50800" dist="38100" dir="2700000" algn="tl" rotWithShape="0">
                  <a:prstClr val="black">
                    <a:alpha val="40000"/>
                  </a:prstClr>
                </a:outerShdw>
              </a:effectLst>
              <a:latin typeface="华文楷体" panose="02010600040101010101" charset="-122"/>
              <a:ea typeface="华文楷体" panose="02010600040101010101" charset="-122"/>
            </a:endParaRPr>
          </a:p>
        </p:txBody>
      </p:sp>
      <p:sp>
        <p:nvSpPr>
          <p:cNvPr id="3" name="内容占位符 2"/>
          <p:cNvSpPr>
            <a:spLocks noGrp="1"/>
          </p:cNvSpPr>
          <p:nvPr>
            <p:ph idx="4294967295"/>
          </p:nvPr>
        </p:nvSpPr>
        <p:spPr>
          <a:xfrm>
            <a:off x="611505" y="1021715"/>
            <a:ext cx="8532495" cy="5455285"/>
          </a:xfrm>
        </p:spPr>
        <p:txBody>
          <a:bodyPr>
            <a:normAutofit lnSpcReduction="10000"/>
          </a:bodyPr>
          <a:lstStyle/>
          <a:p>
            <a:pPr marL="0" indent="0">
              <a:buNone/>
            </a:pPr>
            <a:r>
              <a:rPr lang="en-US" altLang="zh-CN">
                <a:solidFill>
                  <a:srgbClr val="FFFF00"/>
                </a:solidFill>
              </a:rPr>
              <a:t> 4</a:t>
            </a:r>
            <a:r>
              <a:rPr lang="zh-CN" altLang="en-US">
                <a:solidFill>
                  <a:srgbClr val="FFFF00"/>
                </a:solidFill>
              </a:rPr>
              <a:t>、</a:t>
            </a:r>
            <a:r>
              <a:rPr lang="zh-CN" altLang="en-US">
                <a:solidFill>
                  <a:srgbClr val="FFFF00"/>
                </a:solidFill>
              </a:rPr>
              <a:t>实行国营贸易加出口许可证管理的货物（</a:t>
            </a:r>
            <a:r>
              <a:rPr lang="en-US" altLang="zh-CN">
                <a:solidFill>
                  <a:srgbClr val="FFFF00"/>
                </a:solidFill>
              </a:rPr>
              <a:t>3</a:t>
            </a:r>
            <a:r>
              <a:rPr lang="zh-CN" altLang="en-US">
                <a:solidFill>
                  <a:srgbClr val="FFFF00"/>
                </a:solidFill>
              </a:rPr>
              <a:t>种）</a:t>
            </a:r>
            <a:endParaRPr lang="zh-CN" altLang="en-US">
              <a:solidFill>
                <a:srgbClr val="FFFF00"/>
              </a:solidFill>
            </a:endParaRPr>
          </a:p>
          <a:p>
            <a:r>
              <a:rPr lang="zh-CN" altLang="en-US">
                <a:solidFill>
                  <a:srgbClr val="FFFF00"/>
                </a:solidFill>
              </a:rPr>
              <a:t>货物名称：钨及钨制品、锑及锑制品、</a:t>
            </a:r>
            <a:r>
              <a:rPr lang="zh-CN" altLang="en-US">
                <a:solidFill>
                  <a:srgbClr val="FF0000"/>
                </a:solidFill>
              </a:rPr>
              <a:t>白银</a:t>
            </a:r>
            <a:endParaRPr lang="zh-CN" altLang="en-US">
              <a:solidFill>
                <a:srgbClr val="FF0000"/>
              </a:solidFill>
            </a:endParaRPr>
          </a:p>
          <a:p>
            <a:endParaRPr lang="zh-CN" altLang="en-US">
              <a:solidFill>
                <a:srgbClr val="FF0000"/>
              </a:solidFill>
            </a:endParaRPr>
          </a:p>
          <a:p>
            <a:r>
              <a:rPr lang="zh-CN" altLang="en-US">
                <a:solidFill>
                  <a:srgbClr val="FFFF00"/>
                </a:solidFill>
              </a:rPr>
              <a:t>申领要点：</a:t>
            </a:r>
            <a:r>
              <a:rPr lang="zh-CN" altLang="en-US" sz="2000">
                <a:solidFill>
                  <a:srgbClr val="FFFF00"/>
                </a:solidFill>
                <a:sym typeface="+mn-ea"/>
              </a:rPr>
              <a:t>①</a:t>
            </a:r>
            <a:r>
              <a:rPr lang="zh-CN" altLang="en-US" sz="2000">
                <a:solidFill>
                  <a:srgbClr val="FFFF00"/>
                </a:solidFill>
              </a:rPr>
              <a:t>限定出口企业，</a:t>
            </a:r>
            <a:r>
              <a:rPr lang="zh-CN" altLang="en-US" sz="2000">
                <a:solidFill>
                  <a:srgbClr val="FFFF00"/>
                </a:solidFill>
              </a:rPr>
              <a:t>《商务部关于公布部分工业品出口企业名单及2018年出口配额的通知》（商贸函[2017]950号）、</a:t>
            </a:r>
            <a:r>
              <a:rPr lang="zh-CN" altLang="en-US" sz="2000">
                <a:solidFill>
                  <a:srgbClr val="FFFF00"/>
                </a:solidFill>
                <a:sym typeface="+mn-ea"/>
              </a:rPr>
              <a:t>《商务部关于补充公布部分工业品出口企业名单及2018年出口配额的通知》（商贸函[2018]442号）</a:t>
            </a:r>
            <a:endParaRPr lang="zh-CN" altLang="en-US" sz="2000">
              <a:solidFill>
                <a:srgbClr val="FFFF00"/>
              </a:solidFill>
            </a:endParaRPr>
          </a:p>
          <a:p>
            <a:r>
              <a:rPr lang="zh-CN" altLang="en-US">
                <a:solidFill>
                  <a:srgbClr val="FFFF00"/>
                </a:solidFill>
              </a:rPr>
              <a:t>                   </a:t>
            </a:r>
            <a:r>
              <a:rPr sz="2000">
                <a:solidFill>
                  <a:srgbClr val="FFFF00"/>
                </a:solidFill>
                <a:latin typeface="华文楷体" panose="02010600040101010101" charset="-122"/>
                <a:ea typeface="华文楷体" panose="02010600040101010101" charset="-122"/>
                <a:cs typeface="华文楷体" panose="02010600040101010101" charset="-122"/>
                <a:sym typeface="+mn-ea"/>
              </a:rPr>
              <a:t>②</a:t>
            </a:r>
            <a:r>
              <a:rPr sz="2000">
                <a:solidFill>
                  <a:srgbClr val="FFFF00"/>
                </a:solidFill>
                <a:latin typeface="华文楷体" panose="02010600040101010101" charset="-122"/>
                <a:ea typeface="华文楷体" panose="02010600040101010101" charset="-122"/>
                <a:cs typeface="华文楷体" panose="02010600040101010101" charset="-122"/>
                <a:sym typeface="+mn-ea"/>
              </a:rPr>
              <a:t>自2019年1月1日起暂停白银出口配额管理，调整为实行许可证管理。&lt;详见商务部公告2018年第87号 四&gt;</a:t>
            </a:r>
            <a:endParaRPr sz="2000">
              <a:solidFill>
                <a:srgbClr val="FFFF00"/>
              </a:solidFill>
              <a:latin typeface="华文楷体" panose="02010600040101010101" charset="-122"/>
              <a:ea typeface="华文楷体" panose="02010600040101010101" charset="-122"/>
              <a:cs typeface="华文楷体" panose="02010600040101010101" charset="-122"/>
              <a:sym typeface="+mn-ea"/>
            </a:endParaRPr>
          </a:p>
          <a:p>
            <a:r>
              <a:rPr sz="2000">
                <a:solidFill>
                  <a:srgbClr val="FFFF00"/>
                </a:solidFill>
                <a:latin typeface="华文楷体" panose="02010600040101010101" charset="-122"/>
                <a:ea typeface="华文楷体" panose="02010600040101010101" charset="-122"/>
                <a:cs typeface="华文楷体" panose="02010600040101010101" charset="-122"/>
                <a:sym typeface="+mn-ea"/>
              </a:rPr>
              <a:t>                       </a:t>
            </a:r>
            <a:r>
              <a:rPr sz="2000">
                <a:solidFill>
                  <a:srgbClr val="FFFF00"/>
                </a:solidFill>
                <a:latin typeface="Calibri" panose="020F0502020204030204" charset="0"/>
                <a:ea typeface="华文楷体" panose="02010600040101010101" charset="-122"/>
                <a:cs typeface="华文楷体" panose="02010600040101010101" charset="-122"/>
                <a:sym typeface="+mn-ea"/>
              </a:rPr>
              <a:t>③</a:t>
            </a:r>
            <a:r>
              <a:rPr sz="2000">
                <a:solidFill>
                  <a:srgbClr val="FFFF00"/>
                </a:solidFill>
                <a:latin typeface="华文楷体" panose="02010600040101010101" charset="-122"/>
                <a:ea typeface="华文楷体" panose="02010600040101010101" charset="-122"/>
                <a:cs typeface="华文楷体" panose="02010600040101010101" charset="-122"/>
                <a:sym typeface="+mn-ea"/>
              </a:rPr>
              <a:t>加工贸易项下白银出口自2018年11月1日起实行网上审批，不再签发纸质批件。企业凭系统生成的电子单号申领出口许可证。发证机构签发出口许可证时，不再加验商务部批件（纸质）。对2018年11月1日前签发的纸质批件采用不同的处理流程。&lt;详见商配综函[2018]111号&gt;</a:t>
            </a:r>
            <a:endParaRPr sz="2000">
              <a:solidFill>
                <a:srgbClr val="FFFF00"/>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endParaRPr lang="zh-CN" altLang="en-US"/>
          </a:p>
        </p:txBody>
      </p:sp>
      <p:sp>
        <p:nvSpPr>
          <p:cNvPr id="5" name="内容占位符 4"/>
          <p:cNvSpPr>
            <a:spLocks noGrp="1"/>
          </p:cNvSpPr>
          <p:nvPr>
            <p:ph idx="1"/>
          </p:nvPr>
        </p:nvSpPr>
        <p:spPr>
          <a:xfrm>
            <a:off x="457200" y="1524000"/>
            <a:ext cx="8229600" cy="4953000"/>
          </a:xfrm>
        </p:spPr>
        <p:txBody>
          <a:bodyPr/>
          <a:p>
            <a:r>
              <a:rPr lang="en-US" altLang="zh-CN">
                <a:sym typeface="+mn-ea"/>
              </a:rPr>
              <a:t>5</a:t>
            </a:r>
            <a:r>
              <a:rPr lang="zh-CN" altLang="en-US">
                <a:sym typeface="+mn-ea"/>
              </a:rPr>
              <a:t>、</a:t>
            </a:r>
            <a:r>
              <a:rPr lang="zh-CN" altLang="en-US">
                <a:sym typeface="+mn-ea"/>
              </a:rPr>
              <a:t>实行出口资质管理的货物（</a:t>
            </a:r>
            <a:r>
              <a:rPr lang="en-US" altLang="zh-CN">
                <a:sym typeface="+mn-ea"/>
              </a:rPr>
              <a:t>3</a:t>
            </a:r>
            <a:r>
              <a:rPr lang="zh-CN" altLang="en-US">
                <a:sym typeface="+mn-ea"/>
              </a:rPr>
              <a:t>种）</a:t>
            </a:r>
            <a:endParaRPr lang="zh-CN" altLang="en-US">
              <a:solidFill>
                <a:srgbClr val="FFFF00"/>
              </a:solidFill>
            </a:endParaRPr>
          </a:p>
          <a:p>
            <a:r>
              <a:rPr lang="zh-CN" altLang="en-US">
                <a:sym typeface="+mn-ea"/>
              </a:rPr>
              <a:t> </a:t>
            </a:r>
            <a:endParaRPr lang="zh-CN" altLang="en-US">
              <a:solidFill>
                <a:srgbClr val="FFFF00"/>
              </a:solidFill>
            </a:endParaRPr>
          </a:p>
          <a:p>
            <a:r>
              <a:rPr lang="zh-CN" altLang="en-US">
                <a:sym typeface="+mn-ea"/>
              </a:rPr>
              <a:t>货物名称：汽车、摩托车、铁合金</a:t>
            </a:r>
            <a:endParaRPr lang="zh-CN" altLang="en-US">
              <a:solidFill>
                <a:srgbClr val="FFFF00"/>
              </a:solidFill>
            </a:endParaRPr>
          </a:p>
          <a:p>
            <a:r>
              <a:rPr lang="zh-CN" altLang="en-US">
                <a:sym typeface="+mn-ea"/>
              </a:rPr>
              <a:t>申领要点：</a:t>
            </a:r>
            <a:r>
              <a:rPr lang="zh-CN" altLang="en-US">
                <a:sym typeface="+mn-ea"/>
              </a:rPr>
              <a:t>①</a:t>
            </a:r>
            <a:r>
              <a:rPr lang="zh-CN" altLang="zh-CN" dirty="0">
                <a:sym typeface="+mn-ea"/>
              </a:rPr>
              <a:t> </a:t>
            </a:r>
            <a:r>
              <a:rPr lang="zh-CN" altLang="en-US">
                <a:sym typeface="+mn-ea"/>
              </a:rPr>
              <a:t>出口资质</a:t>
            </a:r>
            <a:endParaRPr lang="zh-CN" altLang="en-US">
              <a:solidFill>
                <a:srgbClr val="FFFF00"/>
              </a:solidFill>
            </a:endParaRPr>
          </a:p>
          <a:p>
            <a:r>
              <a:rPr lang="zh-CN" altLang="en-US">
                <a:sym typeface="+mn-ea"/>
              </a:rPr>
              <a:t>                    </a:t>
            </a:r>
            <a:r>
              <a:rPr>
                <a:latin typeface="华文楷体" panose="02010600040101010101" charset="-122"/>
                <a:ea typeface="华文楷体" panose="02010600040101010101" charset="-122"/>
                <a:cs typeface="华文楷体" panose="02010600040101010101" charset="-122"/>
                <a:sym typeface="+mn-ea"/>
              </a:rPr>
              <a:t>②</a:t>
            </a:r>
            <a:r>
              <a:rPr lang="zh-CN" altLang="en-US">
                <a:sym typeface="+mn-ea"/>
              </a:rPr>
              <a:t> 汽车、摩托车出口商、发货人对应</a:t>
            </a:r>
            <a:endParaRPr lang="zh-CN" altLang="en-US">
              <a:solidFill>
                <a:srgbClr val="FFFF00"/>
              </a:solidFill>
            </a:endParaRPr>
          </a:p>
          <a:p>
            <a:r>
              <a:rPr lang="zh-CN" altLang="en-US">
                <a:sym typeface="+mn-ea"/>
              </a:rPr>
              <a:t>                    </a:t>
            </a:r>
            <a:r>
              <a:rPr>
                <a:latin typeface="Calibri" panose="020F0502020204030204" charset="0"/>
                <a:ea typeface="华文楷体" panose="02010600040101010101" charset="-122"/>
                <a:cs typeface="华文楷体" panose="02010600040101010101" charset="-122"/>
                <a:sym typeface="+mn-ea"/>
              </a:rPr>
              <a:t>③</a:t>
            </a:r>
            <a:r>
              <a:rPr lang="zh-CN" altLang="en-US">
                <a:sym typeface="+mn-ea"/>
              </a:rPr>
              <a:t>汽车</a:t>
            </a:r>
            <a:r>
              <a:rPr lang="en-US" altLang="zh-CN">
                <a:sym typeface="+mn-ea"/>
              </a:rPr>
              <a:t>“</a:t>
            </a:r>
            <a:r>
              <a:rPr lang="zh-CN" altLang="en-US">
                <a:sym typeface="+mn-ea"/>
              </a:rPr>
              <a:t>新、旧</a:t>
            </a:r>
            <a:r>
              <a:rPr lang="en-US" altLang="zh-CN">
                <a:sym typeface="+mn-ea"/>
              </a:rPr>
              <a:t>”</a:t>
            </a:r>
            <a:r>
              <a:rPr lang="zh-CN" altLang="en-US">
                <a:sym typeface="+mn-ea"/>
              </a:rPr>
              <a:t>状态选择</a:t>
            </a:r>
            <a:r>
              <a:rPr lang="en-US" altLang="zh-CN">
                <a:sym typeface="+mn-ea"/>
              </a:rPr>
              <a:t>---</a:t>
            </a:r>
            <a:r>
              <a:rPr lang="zh-CN" altLang="en-US">
                <a:sym typeface="+mn-ea"/>
              </a:rPr>
              <a:t>备注栏</a:t>
            </a:r>
            <a:r>
              <a:rPr lang="en-US" altLang="zh-CN">
                <a:sym typeface="+mn-ea"/>
              </a:rPr>
              <a:t>“</a:t>
            </a:r>
            <a:r>
              <a:rPr lang="zh-CN" altLang="en-US">
                <a:sym typeface="+mn-ea"/>
              </a:rPr>
              <a:t>九成新</a:t>
            </a:r>
            <a:r>
              <a:rPr lang="en-US" altLang="zh-CN">
                <a:sym typeface="+mn-ea"/>
              </a:rPr>
              <a:t>”</a:t>
            </a:r>
            <a:endParaRPr lang="en-US" altLang="zh-CN">
              <a:solidFill>
                <a:srgbClr val="FFFF00"/>
              </a:solidFill>
            </a:endParaRPr>
          </a:p>
          <a:p>
            <a:r>
              <a:rPr lang="en-US" altLang="zh-CN">
                <a:sym typeface="+mn-ea"/>
              </a:rPr>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8886" y="851166"/>
            <a:ext cx="10253198" cy="5149584"/>
            <a:chOff x="-38514" y="-8112"/>
            <a:chExt cx="13670930" cy="6866112"/>
          </a:xfrm>
        </p:grpSpPr>
        <p:pic>
          <p:nvPicPr>
            <p:cNvPr id="3" name="图片 2"/>
            <p:cNvPicPr>
              <a:picLocks noChangeAspect="1"/>
            </p:cNvPicPr>
            <p:nvPr/>
          </p:nvPicPr>
          <p:blipFill>
            <a:blip r:embed="rId1" cstate="screen"/>
            <a:stretch>
              <a:fillRect/>
            </a:stretch>
          </p:blipFill>
          <p:spPr>
            <a:xfrm>
              <a:off x="-38514" y="0"/>
              <a:ext cx="6858000" cy="6858000"/>
            </a:xfrm>
            <a:prstGeom prst="rect">
              <a:avLst/>
            </a:prstGeom>
          </p:spPr>
        </p:pic>
        <p:pic>
          <p:nvPicPr>
            <p:cNvPr id="22" name="图片 21"/>
            <p:cNvPicPr>
              <a:picLocks noChangeAspect="1"/>
            </p:cNvPicPr>
            <p:nvPr/>
          </p:nvPicPr>
          <p:blipFill>
            <a:blip r:embed="rId2" cstate="screen"/>
            <a:stretch>
              <a:fillRect/>
            </a:stretch>
          </p:blipFill>
          <p:spPr>
            <a:xfrm flipH="1">
              <a:off x="6812930" y="-8112"/>
              <a:ext cx="6819486" cy="6858000"/>
            </a:xfrm>
            <a:prstGeom prst="rect">
              <a:avLst/>
            </a:prstGeom>
          </p:spPr>
        </p:pic>
      </p:grpSp>
      <p:sp>
        <p:nvSpPr>
          <p:cNvPr id="4" name="矩形 3"/>
          <p:cNvSpPr/>
          <p:nvPr/>
        </p:nvSpPr>
        <p:spPr>
          <a:xfrm>
            <a:off x="-91440" y="3061335"/>
            <a:ext cx="9273540" cy="268885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3" name="矩形 22"/>
          <p:cNvSpPr/>
          <p:nvPr/>
        </p:nvSpPr>
        <p:spPr>
          <a:xfrm>
            <a:off x="121920" y="3204212"/>
            <a:ext cx="8846820" cy="240321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pic>
        <p:nvPicPr>
          <p:cNvPr id="24" name="Picture 15"/>
          <p:cNvPicPr>
            <a:picLocks noChangeAspect="1"/>
          </p:cNvPicPr>
          <p:nvPr/>
        </p:nvPicPr>
        <p:blipFill>
          <a:blip r:embed="rId3" cstate="print"/>
          <a:stretch>
            <a:fillRect/>
          </a:stretch>
        </p:blipFill>
        <p:spPr>
          <a:xfrm rot="5400000" flipH="1">
            <a:off x="4378394" y="2229843"/>
            <a:ext cx="685550" cy="7726389"/>
          </a:xfrm>
          <a:prstGeom prst="rect">
            <a:avLst/>
          </a:prstGeom>
        </p:spPr>
      </p:pic>
      <p:sp>
        <p:nvSpPr>
          <p:cNvPr id="17" name="Text Placeholder 3"/>
          <p:cNvSpPr txBox="1"/>
          <p:nvPr/>
        </p:nvSpPr>
        <p:spPr>
          <a:xfrm>
            <a:off x="3131768" y="3485668"/>
            <a:ext cx="419100" cy="10153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zh-CN" altLang="en-US" sz="6600" b="0" dirty="0">
                <a:solidFill>
                  <a:schemeClr val="accent1"/>
                </a:solidFill>
                <a:latin typeface="隶书" panose="02010509060101010101" charset="-122"/>
                <a:ea typeface="隶书" panose="02010509060101010101" charset="-122"/>
                <a:cs typeface="Yuppy SC Regular"/>
                <a:sym typeface="+mn-lt"/>
              </a:rPr>
              <a:t>1</a:t>
            </a:r>
            <a:endParaRPr lang="zh-CN" altLang="en-US" sz="6600" b="0" dirty="0">
              <a:solidFill>
                <a:schemeClr val="accent1"/>
              </a:solidFill>
              <a:latin typeface="隶书" panose="02010509060101010101" charset="-122"/>
              <a:ea typeface="隶书" panose="02010509060101010101" charset="-122"/>
              <a:cs typeface="Yuppy SC Regular"/>
              <a:sym typeface="+mn-lt"/>
            </a:endParaRPr>
          </a:p>
        </p:txBody>
      </p:sp>
      <p:sp>
        <p:nvSpPr>
          <p:cNvPr id="18" name="文本框 17"/>
          <p:cNvSpPr txBox="1"/>
          <p:nvPr/>
        </p:nvSpPr>
        <p:spPr>
          <a:xfrm>
            <a:off x="4025733" y="3750627"/>
            <a:ext cx="3983070" cy="1250950"/>
          </a:xfrm>
          <a:prstGeom prst="rect">
            <a:avLst/>
          </a:prstGeom>
          <a:noFill/>
        </p:spPr>
        <p:txBody>
          <a:bodyPr wrap="square" lIns="51435" tIns="25718" rIns="51435" bIns="25718" rtlCol="0">
            <a:spAutoFit/>
          </a:bodyPr>
          <a:lstStyle/>
          <a:p>
            <a:pPr algn="dist">
              <a:lnSpc>
                <a:spcPct val="130000"/>
              </a:lnSpc>
            </a:pPr>
            <a:r>
              <a:rPr lang="zh-CN" altLang="en-US" sz="3000" b="1">
                <a:latin typeface="华文楷体" panose="02010600040101010101" charset="-122"/>
                <a:ea typeface="华文楷体" panose="02010600040101010101" charset="-122"/>
                <a:cs typeface="华文楷体" panose="02010600040101010101" charset="-122"/>
                <a:sym typeface="+mn-ea"/>
              </a:rPr>
              <a:t>许可证无纸化概况</a:t>
            </a:r>
            <a:endParaRPr lang="zh-CN" altLang="en-US" sz="3000" dirty="0">
              <a:solidFill>
                <a:schemeClr val="tx1">
                  <a:lumMod val="75000"/>
                  <a:lumOff val="25000"/>
                </a:schemeClr>
              </a:solidFill>
              <a:cs typeface="+mn-ea"/>
              <a:sym typeface="+mn-lt"/>
            </a:endParaRPr>
          </a:p>
          <a:p>
            <a:pPr algn="dist">
              <a:lnSpc>
                <a:spcPct val="130000"/>
              </a:lnSpc>
            </a:pPr>
            <a:endParaRPr lang="zh-CN" altLang="en-US" sz="3000" dirty="0">
              <a:solidFill>
                <a:schemeClr val="tx1">
                  <a:lumMod val="75000"/>
                  <a:lumOff val="25000"/>
                </a:schemeClr>
              </a:solidFill>
              <a:cs typeface="+mn-ea"/>
              <a:sym typeface="+mn-lt"/>
            </a:endParaRPr>
          </a:p>
        </p:txBody>
      </p:sp>
      <p:cxnSp>
        <p:nvCxnSpPr>
          <p:cNvPr id="26" name="Straight Connector 13"/>
          <p:cNvCxnSpPr/>
          <p:nvPr/>
        </p:nvCxnSpPr>
        <p:spPr>
          <a:xfrm flipH="1">
            <a:off x="2059148" y="4607084"/>
            <a:ext cx="5202713" cy="0"/>
          </a:xfrm>
          <a:prstGeom prst="line">
            <a:avLst/>
          </a:prstGeom>
          <a:ln w="19050" cap="sq">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969270" y="4716620"/>
            <a:ext cx="5384031" cy="284480"/>
          </a:xfrm>
          <a:prstGeom prst="rect">
            <a:avLst/>
          </a:prstGeom>
          <a:noFill/>
        </p:spPr>
        <p:txBody>
          <a:bodyPr wrap="square" rtlCol="0">
            <a:spAutoFit/>
          </a:bodyPr>
          <a:lstStyle/>
          <a:p>
            <a:pPr algn="just">
              <a:lnSpc>
                <a:spcPct val="120000"/>
              </a:lnSpc>
            </a:pPr>
            <a:endParaRPr lang="en-GB" altLang="zh-CN" sz="1050" dirty="0">
              <a:solidFill>
                <a:schemeClr val="tx1">
                  <a:lumMod val="75000"/>
                  <a:lumOff val="25000"/>
                </a:schemeClr>
              </a:solidFill>
              <a:cs typeface="+mn-ea"/>
              <a:sym typeface="+mn-lt"/>
            </a:endParaRPr>
          </a:p>
        </p:txBody>
      </p:sp>
      <p:sp>
        <p:nvSpPr>
          <p:cNvPr id="28" name="文本框 27"/>
          <p:cNvSpPr txBox="1"/>
          <p:nvPr/>
        </p:nvSpPr>
        <p:spPr>
          <a:xfrm>
            <a:off x="2009027" y="3787848"/>
            <a:ext cx="1148277" cy="650875"/>
          </a:xfrm>
          <a:prstGeom prst="rect">
            <a:avLst/>
          </a:prstGeom>
          <a:noFill/>
        </p:spPr>
        <p:txBody>
          <a:bodyPr wrap="square" lIns="51435" tIns="25718" rIns="51435" bIns="25718" rtlCol="0">
            <a:spAutoFit/>
          </a:bodyPr>
          <a:lstStyle/>
          <a:p>
            <a:pPr>
              <a:lnSpc>
                <a:spcPct val="130000"/>
              </a:lnSpc>
            </a:pPr>
            <a:r>
              <a:rPr lang="en-US" altLang="zh-CN" sz="3000" dirty="0">
                <a:solidFill>
                  <a:schemeClr val="tx1">
                    <a:lumMod val="75000"/>
                    <a:lumOff val="25000"/>
                  </a:schemeClr>
                </a:solidFill>
                <a:cs typeface="+mn-ea"/>
                <a:sym typeface="+mn-lt"/>
              </a:rPr>
              <a:t>PART</a:t>
            </a:r>
            <a:endParaRPr lang="zh-CN" altLang="en-US" sz="3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18"/>
                                        </p:tgtEl>
                                      </p:cBhvr>
                                    </p:animEffect>
                                    <p:animScale>
                                      <p:cBhvr>
                                        <p:cTn id="25" dur="250" autoRev="1" fill="hold"/>
                                        <p:tgtEl>
                                          <p:spTgt spid="18"/>
                                        </p:tgtEl>
                                      </p:cBhvr>
                                      <p:by x="105000" y="105000"/>
                                    </p:animScale>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nodePh="1">
                                  <p:stCondLst>
                                    <p:cond delay="0"/>
                                  </p:stCondLst>
                                  <p:endCondLst>
                                    <p:cond evt="begin" delay="0">
                                      <p:tn val="33"/>
                                    </p:cond>
                                  </p:end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27" grpId="0"/>
      <p:bldP spid="28" grpId="0"/>
      <p:bldP spid="2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150" y="337820"/>
            <a:ext cx="8375650" cy="121920"/>
          </a:xfrm>
        </p:spPr>
        <p:txBody>
          <a:bodyPr>
            <a:normAutofit fontScale="90000"/>
          </a:bodyPr>
          <a:lstStyle/>
          <a:p>
            <a:endParaRPr lang="zh-CN" altLang="en-US" sz="2800">
              <a:ln>
                <a:solidFill>
                  <a:srgbClr val="FFFF00"/>
                </a:solidFill>
              </a:ln>
              <a:solidFill>
                <a:srgbClr val="FFFF00"/>
              </a:solidFill>
              <a:effectLst>
                <a:outerShdw blurRad="50800" dist="38100" dir="2700000" algn="tl" rotWithShape="0">
                  <a:prstClr val="black">
                    <a:alpha val="40000"/>
                  </a:prstClr>
                </a:outerShdw>
              </a:effectLst>
              <a:latin typeface="华文楷体" panose="02010600040101010101" charset="-122"/>
              <a:ea typeface="华文楷体" panose="02010600040101010101" charset="-122"/>
            </a:endParaRPr>
          </a:p>
        </p:txBody>
      </p:sp>
      <p:sp>
        <p:nvSpPr>
          <p:cNvPr id="3" name="文本框 2"/>
          <p:cNvSpPr txBox="1"/>
          <p:nvPr/>
        </p:nvSpPr>
        <p:spPr>
          <a:xfrm>
            <a:off x="540385" y="1084580"/>
            <a:ext cx="8437880" cy="5692775"/>
          </a:xfrm>
          <a:prstGeom prst="rect">
            <a:avLst/>
          </a:prstGeom>
          <a:noFill/>
        </p:spPr>
        <p:txBody>
          <a:bodyPr wrap="square" rtlCol="0">
            <a:spAutoFit/>
          </a:bodyPr>
          <a:lstStyle/>
          <a:p>
            <a:r>
              <a:rPr lang="en-US" altLang="zh-CN" sz="2400">
                <a:solidFill>
                  <a:srgbClr val="FFFF00"/>
                </a:solidFill>
                <a:latin typeface="华文楷体" panose="02010600040101010101" charset="-122"/>
                <a:ea typeface="华文楷体" panose="02010600040101010101" charset="-122"/>
                <a:cs typeface="华文楷体" panose="02010600040101010101" charset="-122"/>
              </a:rPr>
              <a:t>6</a:t>
            </a:r>
            <a:r>
              <a:rPr lang="zh-CN" altLang="en-US" sz="2400">
                <a:solidFill>
                  <a:srgbClr val="FFFF00"/>
                </a:solidFill>
                <a:latin typeface="华文楷体" panose="02010600040101010101" charset="-122"/>
                <a:ea typeface="华文楷体" panose="02010600040101010101" charset="-122"/>
                <a:cs typeface="华文楷体" panose="02010600040101010101" charset="-122"/>
              </a:rPr>
              <a:t>、</a:t>
            </a:r>
            <a:r>
              <a:rPr lang="zh-CN" altLang="en-US" sz="2400">
                <a:solidFill>
                  <a:srgbClr val="FFFF00"/>
                </a:solidFill>
                <a:latin typeface="华文楷体" panose="02010600040101010101" charset="-122"/>
                <a:ea typeface="华文楷体" panose="02010600040101010101" charset="-122"/>
                <a:cs typeface="华文楷体" panose="02010600040101010101" charset="-122"/>
              </a:rPr>
              <a:t>实行一般出口许可证管理的货物（</a:t>
            </a:r>
            <a:r>
              <a:rPr lang="en-US" altLang="zh-CN" sz="2400">
                <a:solidFill>
                  <a:srgbClr val="FFFF00"/>
                </a:solidFill>
                <a:latin typeface="华文楷体" panose="02010600040101010101" charset="-122"/>
                <a:ea typeface="华文楷体" panose="02010600040101010101" charset="-122"/>
                <a:cs typeface="华文楷体" panose="02010600040101010101" charset="-122"/>
              </a:rPr>
              <a:t>27</a:t>
            </a:r>
            <a:r>
              <a:rPr lang="zh-CN" altLang="en-US" sz="2400">
                <a:solidFill>
                  <a:srgbClr val="FFFF00"/>
                </a:solidFill>
                <a:latin typeface="华文楷体" panose="02010600040101010101" charset="-122"/>
                <a:ea typeface="华文楷体" panose="02010600040101010101" charset="-122"/>
                <a:cs typeface="华文楷体" panose="02010600040101010101" charset="-122"/>
              </a:rPr>
              <a:t>种）</a:t>
            </a:r>
            <a:endParaRPr lang="zh-CN" altLang="en-US" sz="2400">
              <a:solidFill>
                <a:srgbClr val="FFFF00"/>
              </a:solidFill>
              <a:latin typeface="华文楷体" panose="02010600040101010101" charset="-122"/>
              <a:ea typeface="华文楷体" panose="02010600040101010101" charset="-122"/>
              <a:cs typeface="华文楷体" panose="02010600040101010101" charset="-122"/>
            </a:endParaRPr>
          </a:p>
          <a:p>
            <a:r>
              <a:rPr lang="zh-CN" altLang="en-US" sz="2000">
                <a:solidFill>
                  <a:srgbClr val="FFFF00"/>
                </a:solidFill>
                <a:latin typeface="华文楷体" panose="02010600040101010101" charset="-122"/>
                <a:ea typeface="华文楷体" panose="02010600040101010101" charset="-122"/>
                <a:cs typeface="华文楷体" panose="02010600040101010101" charset="-122"/>
              </a:rPr>
              <a:t>货物名称：</a:t>
            </a:r>
            <a:r>
              <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rPr>
              <a:t>铂金（以加工贸易方式出口）、</a:t>
            </a:r>
            <a:r>
              <a:rPr lang="zh-CN" altLang="en-US" sz="2000">
                <a:solidFill>
                  <a:srgbClr val="FF0000"/>
                </a:solidFill>
                <a:latin typeface="华文楷体" panose="02010600040101010101" charset="-122"/>
                <a:ea typeface="华文楷体" panose="02010600040101010101" charset="-122"/>
                <a:cs typeface="华文楷体" panose="02010600040101010101" charset="-122"/>
                <a:sym typeface="+mn-ea"/>
              </a:rPr>
              <a:t>滑石块（粉）</a:t>
            </a:r>
            <a:r>
              <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rPr>
              <a:t>、</a:t>
            </a:r>
            <a:r>
              <a:rPr lang="zh-CN" altLang="en-US" sz="2000">
                <a:solidFill>
                  <a:srgbClr val="FF0000"/>
                </a:solidFill>
                <a:latin typeface="华文楷体" panose="02010600040101010101" charset="-122"/>
                <a:ea typeface="华文楷体" panose="02010600040101010101" charset="-122"/>
                <a:cs typeface="华文楷体" panose="02010600040101010101" charset="-122"/>
                <a:sym typeface="+mn-ea"/>
              </a:rPr>
              <a:t>锡及锡制品、铟及铟制品、</a:t>
            </a:r>
            <a:r>
              <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rPr>
              <a:t>除港澳以外市场的活牛、活猪、活鸡、磷矿石、焦炭、 碳化硅、矾土、石蜡、钼及钼制品、青霉素工业盐、维生素</a:t>
            </a:r>
            <a:r>
              <a:rPr lang="en-US" altLang="zh-CN" sz="2000">
                <a:solidFill>
                  <a:srgbClr val="FFFF00"/>
                </a:solidFill>
                <a:latin typeface="华文楷体" panose="02010600040101010101" charset="-122"/>
                <a:ea typeface="华文楷体" panose="02010600040101010101" charset="-122"/>
                <a:cs typeface="华文楷体" panose="02010600040101010101" charset="-122"/>
                <a:sym typeface="+mn-ea"/>
              </a:rPr>
              <a:t>C</a:t>
            </a:r>
            <a:r>
              <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rPr>
              <a:t>、硫酸二钠、牛肉、猪肉、鸡肉、氟石、消耗臭氧层物质、部分金属及制品（除铁合金外）、天然砂（含标准砂）、</a:t>
            </a:r>
            <a:r>
              <a:rPr lang="zh-CN" altLang="en-US" sz="2000">
                <a:solidFill>
                  <a:srgbClr val="FF0000"/>
                </a:solidFill>
                <a:latin typeface="华文楷体" panose="02010600040101010101" charset="-122"/>
                <a:ea typeface="华文楷体" panose="02010600040101010101" charset="-122"/>
                <a:cs typeface="华文楷体" panose="02010600040101010101" charset="-122"/>
                <a:sym typeface="+mn-ea"/>
              </a:rPr>
              <a:t>镁砂、</a:t>
            </a:r>
            <a:r>
              <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rPr>
              <a:t>稀土、成品油（润滑油、润滑脂、润滑油基础油）、柠檬酸</a:t>
            </a:r>
            <a:endPar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endParaRPr>
          </a:p>
          <a:p>
            <a:endPar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endParaRPr>
          </a:p>
          <a:p>
            <a:r>
              <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rPr>
              <a:t>申领要点：注意个别商品，如</a:t>
            </a:r>
            <a:endPar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endParaRPr>
          </a:p>
          <a:p>
            <a:r>
              <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rPr>
              <a:t>                  ※天然砂需获得批准的企业，由广州特办、海南特办、福州特办签发，注意提交的申请材料</a:t>
            </a:r>
            <a:endPar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endParaRPr>
          </a:p>
          <a:p>
            <a:r>
              <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rPr>
              <a:t>                  ※磷矿石</a:t>
            </a:r>
            <a:r>
              <a:rPr lang="en-US" altLang="zh-CN" sz="2000">
                <a:solidFill>
                  <a:srgbClr val="FFFF00"/>
                </a:solidFill>
                <a:latin typeface="华文楷体" panose="02010600040101010101" charset="-122"/>
                <a:ea typeface="华文楷体" panose="02010600040101010101" charset="-122"/>
                <a:cs typeface="华文楷体" panose="02010600040101010101" charset="-122"/>
                <a:sym typeface="+mn-ea"/>
              </a:rPr>
              <a:t>2019</a:t>
            </a:r>
            <a:r>
              <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rPr>
              <a:t>年暂停出口配额管理，改为一般出口许可证管理。仍由特办发证</a:t>
            </a:r>
            <a:endPar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endParaRPr>
          </a:p>
          <a:p>
            <a:r>
              <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rPr>
              <a:t>                  ※镁砂暂停指定口岸报关。镁砂不再区分商品编码，各特办均可发证。</a:t>
            </a:r>
            <a:endParaRPr lang="zh-CN" altLang="en-US" sz="2000">
              <a:latin typeface="华文楷体" panose="02010600040101010101" charset="-122"/>
              <a:ea typeface="华文楷体" panose="02010600040101010101" charset="-122"/>
              <a:cs typeface="华文楷体" panose="02010600040101010101" charset="-122"/>
            </a:endParaRPr>
          </a:p>
          <a:p>
            <a:endParaRPr lang="zh-CN" altLang="en-US" sz="2000">
              <a:solidFill>
                <a:srgbClr val="FFFF00"/>
              </a:solidFill>
              <a:latin typeface="华文楷体" panose="02010600040101010101" charset="-122"/>
              <a:ea typeface="华文楷体" panose="02010600040101010101" charset="-122"/>
              <a:cs typeface="华文楷体" panose="02010600040101010101" charset="-122"/>
            </a:endParaRPr>
          </a:p>
          <a:p>
            <a:r>
              <a:rPr lang="zh-CN" altLang="en-US" sz="2000">
                <a:solidFill>
                  <a:srgbClr val="FFFF00"/>
                </a:solidFill>
                <a:latin typeface="华文楷体" panose="02010600040101010101" charset="-122"/>
                <a:ea typeface="华文楷体" panose="02010600040101010101" charset="-122"/>
                <a:cs typeface="华文楷体" panose="02010600040101010101" charset="-122"/>
                <a:sym typeface="+mn-ea"/>
              </a:rPr>
              <a:t>                                 </a:t>
            </a:r>
            <a:endParaRPr lang="zh-CN" altLang="en-US" sz="2000"/>
          </a:p>
          <a:p>
            <a:endParaRPr lang="zh-CN" altLang="en-US" sz="2000">
              <a:solidFill>
                <a:srgbClr val="FFFF0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9065" y="476250"/>
            <a:ext cx="8229600" cy="990600"/>
          </a:xfrm>
        </p:spPr>
        <p:txBody>
          <a:bodyPr/>
          <a:p>
            <a:endParaRPr lang="zh-CN" altLang="en-US"/>
          </a:p>
        </p:txBody>
      </p:sp>
      <p:sp>
        <p:nvSpPr>
          <p:cNvPr id="3" name="内容占位符 2"/>
          <p:cNvSpPr>
            <a:spLocks noGrp="1"/>
          </p:cNvSpPr>
          <p:nvPr>
            <p:ph idx="1"/>
          </p:nvPr>
        </p:nvSpPr>
        <p:spPr>
          <a:xfrm>
            <a:off x="344170" y="1466850"/>
            <a:ext cx="8615045" cy="5010150"/>
          </a:xfrm>
        </p:spPr>
        <p:txBody>
          <a:bodyPr/>
          <a:p>
            <a:pPr marL="0" indent="0">
              <a:buNone/>
            </a:pPr>
            <a:r>
              <a:rPr lang="en-US" altLang="zh-CN">
                <a:sym typeface="+mn-ea"/>
              </a:rPr>
              <a:t>7</a:t>
            </a:r>
            <a:r>
              <a:rPr lang="zh-CN" altLang="en-US">
                <a:sym typeface="+mn-ea"/>
              </a:rPr>
              <a:t>、</a:t>
            </a:r>
            <a:r>
              <a:rPr lang="zh-CN" altLang="en-US">
                <a:sym typeface="+mn-ea"/>
              </a:rPr>
              <a:t>非一批一证</a:t>
            </a:r>
            <a:endParaRPr lang="zh-CN" altLang="en-US"/>
          </a:p>
          <a:p>
            <a:pPr marL="0" indent="0">
              <a:buNone/>
            </a:pPr>
            <a:r>
              <a:rPr lang="zh-CN" altLang="en-US">
                <a:sym typeface="+mn-ea"/>
              </a:rPr>
              <a:t>货物范围：加工贸易方式出口的货物</a:t>
            </a:r>
            <a:endParaRPr lang="zh-CN" altLang="en-US"/>
          </a:p>
          <a:p>
            <a:pPr marL="0" indent="0">
              <a:buNone/>
            </a:pPr>
            <a:r>
              <a:rPr lang="zh-CN" altLang="en-US">
                <a:sym typeface="+mn-ea"/>
              </a:rPr>
              <a:t>                    补偿贸易项下出口的货物</a:t>
            </a:r>
            <a:endParaRPr lang="zh-CN" altLang="en-US"/>
          </a:p>
          <a:p>
            <a:pPr marL="0" indent="0">
              <a:buNone/>
            </a:pPr>
            <a:r>
              <a:rPr lang="zh-CN" altLang="en-US">
                <a:sym typeface="+mn-ea"/>
              </a:rPr>
              <a:t>                     小麦、玉米、大米、小麦粉、玉米粉、大米粉、活牛、活猪、活鸡、牛肉、猪肉、鸡肉、原油、成品油、煤炭、摩托车（含全地形车）及其发动机和车架、汽车（包括成套散件）及其底盘</a:t>
            </a:r>
            <a:endParaRPr lang="zh-CN" altLang="en-US"/>
          </a:p>
          <a:p>
            <a:pPr marL="0" indent="0">
              <a:buNone/>
            </a:pPr>
            <a:r>
              <a:rPr lang="zh-CN" altLang="en-US">
                <a:sym typeface="+mn-ea"/>
              </a:rPr>
              <a:t>签发要点：备注栏签注</a:t>
            </a:r>
            <a:r>
              <a:rPr lang="en-US" altLang="zh-CN">
                <a:sym typeface="+mn-ea"/>
              </a:rPr>
              <a:t>“</a:t>
            </a:r>
            <a:r>
              <a:rPr lang="zh-CN" altLang="en-US">
                <a:sym typeface="+mn-ea"/>
              </a:rPr>
              <a:t>非一批一证</a:t>
            </a:r>
            <a:r>
              <a:rPr lang="en-US" altLang="zh-CN">
                <a:sym typeface="+mn-ea"/>
              </a:rPr>
              <a:t>” </a:t>
            </a:r>
            <a:endParaRPr lang="en-US" altLang="zh-CN"/>
          </a:p>
          <a:p>
            <a:pPr marL="0" indent="0">
              <a:buNone/>
            </a:pPr>
            <a:r>
              <a:rPr lang="en-US" altLang="zh-CN">
                <a:sym typeface="+mn-ea"/>
              </a:rPr>
              <a:t>                    </a:t>
            </a:r>
            <a:r>
              <a:rPr lang="zh-CN" altLang="en-US">
                <a:sym typeface="+mn-ea"/>
              </a:rPr>
              <a:t>一证可多次报关，最多不超过</a:t>
            </a:r>
            <a:r>
              <a:rPr lang="en-US" altLang="zh-CN">
                <a:sym typeface="+mn-ea"/>
              </a:rPr>
              <a:t>12</a:t>
            </a:r>
            <a:r>
              <a:rPr lang="zh-CN" altLang="en-US">
                <a:sym typeface="+mn-ea"/>
              </a:rPr>
              <a:t>次</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p:cNvGrpSpPr/>
          <p:nvPr/>
        </p:nvGrpSpPr>
        <p:grpSpPr>
          <a:xfrm>
            <a:off x="4987800" y="2328399"/>
            <a:ext cx="3609835" cy="2245019"/>
            <a:chOff x="1208088" y="3363913"/>
            <a:chExt cx="5354637" cy="3330575"/>
          </a:xfrm>
          <a:solidFill>
            <a:schemeClr val="bg1">
              <a:lumMod val="85000"/>
            </a:schemeClr>
          </a:solidFill>
        </p:grpSpPr>
        <p:sp>
          <p:nvSpPr>
            <p:cNvPr id="11" name="Freeform 1"/>
            <p:cNvSpPr>
              <a:spLocks noChangeArrowheads="1"/>
            </p:cNvSpPr>
            <p:nvPr/>
          </p:nvSpPr>
          <p:spPr bwMode="auto">
            <a:xfrm>
              <a:off x="2503488" y="3363913"/>
              <a:ext cx="461962" cy="731837"/>
            </a:xfrm>
            <a:custGeom>
              <a:avLst/>
              <a:gdLst>
                <a:gd name="T0" fmla="*/ 93 w 1282"/>
                <a:gd name="T1" fmla="*/ 344 h 2032"/>
                <a:gd name="T2" fmla="*/ 93 w 1282"/>
                <a:gd name="T3" fmla="*/ 344 h 2032"/>
                <a:gd name="T4" fmla="*/ 750 w 1282"/>
                <a:gd name="T5" fmla="*/ 1000 h 2032"/>
                <a:gd name="T6" fmla="*/ 93 w 1282"/>
                <a:gd name="T7" fmla="*/ 1656 h 2032"/>
                <a:gd name="T8" fmla="*/ 93 w 1282"/>
                <a:gd name="T9" fmla="*/ 1937 h 2032"/>
                <a:gd name="T10" fmla="*/ 375 w 1282"/>
                <a:gd name="T11" fmla="*/ 1937 h 2032"/>
                <a:gd name="T12" fmla="*/ 1281 w 1282"/>
                <a:gd name="T13" fmla="*/ 1000 h 2032"/>
                <a:gd name="T14" fmla="*/ 375 w 1282"/>
                <a:gd name="T15" fmla="*/ 94 h 2032"/>
                <a:gd name="T16" fmla="*/ 93 w 1282"/>
                <a:gd name="T17" fmla="*/ 94 h 2032"/>
                <a:gd name="T18" fmla="*/ 31 w 1282"/>
                <a:gd name="T19" fmla="*/ 219 h 2032"/>
                <a:gd name="T20" fmla="*/ 93 w 1282"/>
                <a:gd name="T21" fmla="*/ 344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2" h="2032">
                  <a:moveTo>
                    <a:pt x="93" y="344"/>
                  </a:moveTo>
                  <a:lnTo>
                    <a:pt x="93" y="344"/>
                  </a:lnTo>
                  <a:cubicBezTo>
                    <a:pt x="750" y="1000"/>
                    <a:pt x="750" y="1000"/>
                    <a:pt x="750" y="1000"/>
                  </a:cubicBezTo>
                  <a:cubicBezTo>
                    <a:pt x="93" y="1656"/>
                    <a:pt x="93" y="1656"/>
                    <a:pt x="93" y="1656"/>
                  </a:cubicBezTo>
                  <a:cubicBezTo>
                    <a:pt x="0" y="1750"/>
                    <a:pt x="0" y="1875"/>
                    <a:pt x="93" y="1937"/>
                  </a:cubicBezTo>
                  <a:cubicBezTo>
                    <a:pt x="156" y="2031"/>
                    <a:pt x="281" y="2031"/>
                    <a:pt x="375" y="1937"/>
                  </a:cubicBezTo>
                  <a:cubicBezTo>
                    <a:pt x="1281" y="1000"/>
                    <a:pt x="1281" y="1000"/>
                    <a:pt x="1281" y="1000"/>
                  </a:cubicBezTo>
                  <a:cubicBezTo>
                    <a:pt x="375" y="94"/>
                    <a:pt x="375" y="94"/>
                    <a:pt x="375" y="94"/>
                  </a:cubicBezTo>
                  <a:cubicBezTo>
                    <a:pt x="281" y="0"/>
                    <a:pt x="156" y="0"/>
                    <a:pt x="93" y="94"/>
                  </a:cubicBezTo>
                  <a:cubicBezTo>
                    <a:pt x="62" y="125"/>
                    <a:pt x="31" y="156"/>
                    <a:pt x="31" y="219"/>
                  </a:cubicBezTo>
                  <a:cubicBezTo>
                    <a:pt x="31" y="281"/>
                    <a:pt x="62" y="313"/>
                    <a:pt x="93" y="344"/>
                  </a:cubicBezTo>
                </a:path>
              </a:pathLst>
            </a:custGeom>
            <a:grpFill/>
            <a:ln>
              <a:noFill/>
            </a:ln>
            <a:effectLst/>
          </p:spPr>
          <p:txBody>
            <a:bodyPr wrap="none" anchor="ctr"/>
            <a:lstStyle/>
            <a:p>
              <a:pPr defTabSz="543560">
                <a:defRPr/>
              </a:pPr>
              <a:endParaRPr lang="en-US" sz="805" dirty="0">
                <a:latin typeface="Open Sans Light"/>
              </a:endParaRPr>
            </a:p>
          </p:txBody>
        </p:sp>
        <p:sp>
          <p:nvSpPr>
            <p:cNvPr id="12" name="Freeform 2"/>
            <p:cNvSpPr>
              <a:spLocks noChangeArrowheads="1"/>
            </p:cNvSpPr>
            <p:nvPr/>
          </p:nvSpPr>
          <p:spPr bwMode="auto">
            <a:xfrm>
              <a:off x="2514600" y="3657600"/>
              <a:ext cx="146050" cy="146050"/>
            </a:xfrm>
            <a:custGeom>
              <a:avLst/>
              <a:gdLst>
                <a:gd name="T0" fmla="*/ 187 w 407"/>
                <a:gd name="T1" fmla="*/ 406 h 407"/>
                <a:gd name="T2" fmla="*/ 187 w 407"/>
                <a:gd name="T3" fmla="*/ 406 h 407"/>
                <a:gd name="T4" fmla="*/ 0 w 407"/>
                <a:gd name="T5" fmla="*/ 187 h 407"/>
                <a:gd name="T6" fmla="*/ 187 w 407"/>
                <a:gd name="T7" fmla="*/ 0 h 407"/>
                <a:gd name="T8" fmla="*/ 406 w 407"/>
                <a:gd name="T9" fmla="*/ 187 h 407"/>
                <a:gd name="T10" fmla="*/ 187 w 407"/>
                <a:gd name="T11" fmla="*/ 406 h 407"/>
              </a:gdLst>
              <a:ahLst/>
              <a:cxnLst>
                <a:cxn ang="0">
                  <a:pos x="T0" y="T1"/>
                </a:cxn>
                <a:cxn ang="0">
                  <a:pos x="T2" y="T3"/>
                </a:cxn>
                <a:cxn ang="0">
                  <a:pos x="T4" y="T5"/>
                </a:cxn>
                <a:cxn ang="0">
                  <a:pos x="T6" y="T7"/>
                </a:cxn>
                <a:cxn ang="0">
                  <a:pos x="T8" y="T9"/>
                </a:cxn>
                <a:cxn ang="0">
                  <a:pos x="T10" y="T11"/>
                </a:cxn>
              </a:cxnLst>
              <a:rect l="0" t="0" r="r" b="b"/>
              <a:pathLst>
                <a:path w="407" h="407">
                  <a:moveTo>
                    <a:pt x="187" y="406"/>
                  </a:moveTo>
                  <a:lnTo>
                    <a:pt x="187" y="406"/>
                  </a:lnTo>
                  <a:cubicBezTo>
                    <a:pt x="94" y="406"/>
                    <a:pt x="0" y="312"/>
                    <a:pt x="0" y="187"/>
                  </a:cubicBezTo>
                  <a:cubicBezTo>
                    <a:pt x="0" y="93"/>
                    <a:pt x="94" y="0"/>
                    <a:pt x="187" y="0"/>
                  </a:cubicBezTo>
                  <a:cubicBezTo>
                    <a:pt x="312" y="0"/>
                    <a:pt x="406" y="93"/>
                    <a:pt x="406" y="187"/>
                  </a:cubicBezTo>
                  <a:cubicBezTo>
                    <a:pt x="406" y="312"/>
                    <a:pt x="312" y="406"/>
                    <a:pt x="187" y="406"/>
                  </a:cubicBezTo>
                </a:path>
              </a:pathLst>
            </a:custGeom>
            <a:grpFill/>
            <a:ln>
              <a:noFill/>
            </a:ln>
            <a:effectLst/>
          </p:spPr>
          <p:txBody>
            <a:bodyPr wrap="none" anchor="ctr"/>
            <a:lstStyle/>
            <a:p>
              <a:pPr defTabSz="543560">
                <a:defRPr/>
              </a:pPr>
              <a:endParaRPr lang="en-US" sz="805" dirty="0">
                <a:latin typeface="Open Sans Light"/>
              </a:endParaRPr>
            </a:p>
          </p:txBody>
        </p:sp>
        <p:sp>
          <p:nvSpPr>
            <p:cNvPr id="13" name="Freeform 3"/>
            <p:cNvSpPr>
              <a:spLocks noChangeArrowheads="1"/>
            </p:cNvSpPr>
            <p:nvPr/>
          </p:nvSpPr>
          <p:spPr bwMode="auto">
            <a:xfrm>
              <a:off x="2514600" y="6254750"/>
              <a:ext cx="146050" cy="147638"/>
            </a:xfrm>
            <a:custGeom>
              <a:avLst/>
              <a:gdLst>
                <a:gd name="T0" fmla="*/ 187 w 407"/>
                <a:gd name="T1" fmla="*/ 407 h 408"/>
                <a:gd name="T2" fmla="*/ 187 w 407"/>
                <a:gd name="T3" fmla="*/ 407 h 408"/>
                <a:gd name="T4" fmla="*/ 0 w 407"/>
                <a:gd name="T5" fmla="*/ 219 h 408"/>
                <a:gd name="T6" fmla="*/ 187 w 407"/>
                <a:gd name="T7" fmla="*/ 0 h 408"/>
                <a:gd name="T8" fmla="*/ 406 w 407"/>
                <a:gd name="T9" fmla="*/ 219 h 408"/>
                <a:gd name="T10" fmla="*/ 187 w 407"/>
                <a:gd name="T11" fmla="*/ 407 h 408"/>
              </a:gdLst>
              <a:ahLst/>
              <a:cxnLst>
                <a:cxn ang="0">
                  <a:pos x="T0" y="T1"/>
                </a:cxn>
                <a:cxn ang="0">
                  <a:pos x="T2" y="T3"/>
                </a:cxn>
                <a:cxn ang="0">
                  <a:pos x="T4" y="T5"/>
                </a:cxn>
                <a:cxn ang="0">
                  <a:pos x="T6" y="T7"/>
                </a:cxn>
                <a:cxn ang="0">
                  <a:pos x="T8" y="T9"/>
                </a:cxn>
                <a:cxn ang="0">
                  <a:pos x="T10" y="T11"/>
                </a:cxn>
              </a:cxnLst>
              <a:rect l="0" t="0" r="r" b="b"/>
              <a:pathLst>
                <a:path w="407" h="408">
                  <a:moveTo>
                    <a:pt x="187" y="407"/>
                  </a:moveTo>
                  <a:lnTo>
                    <a:pt x="187" y="407"/>
                  </a:lnTo>
                  <a:cubicBezTo>
                    <a:pt x="94" y="407"/>
                    <a:pt x="0" y="313"/>
                    <a:pt x="0" y="219"/>
                  </a:cubicBezTo>
                  <a:cubicBezTo>
                    <a:pt x="0" y="94"/>
                    <a:pt x="94" y="0"/>
                    <a:pt x="187" y="0"/>
                  </a:cubicBezTo>
                  <a:cubicBezTo>
                    <a:pt x="312" y="0"/>
                    <a:pt x="406" y="94"/>
                    <a:pt x="406" y="219"/>
                  </a:cubicBezTo>
                  <a:cubicBezTo>
                    <a:pt x="406" y="313"/>
                    <a:pt x="312" y="407"/>
                    <a:pt x="187" y="407"/>
                  </a:cubicBezTo>
                </a:path>
              </a:pathLst>
            </a:custGeom>
            <a:grpFill/>
            <a:ln>
              <a:noFill/>
            </a:ln>
            <a:effectLst/>
          </p:spPr>
          <p:txBody>
            <a:bodyPr wrap="none" anchor="ctr"/>
            <a:lstStyle/>
            <a:p>
              <a:pPr defTabSz="543560">
                <a:defRPr/>
              </a:pPr>
              <a:endParaRPr lang="en-US" sz="805" dirty="0">
                <a:latin typeface="Open Sans Light"/>
              </a:endParaRPr>
            </a:p>
          </p:txBody>
        </p:sp>
        <p:sp>
          <p:nvSpPr>
            <p:cNvPr id="14" name="Freeform 4"/>
            <p:cNvSpPr>
              <a:spLocks noChangeArrowheads="1"/>
            </p:cNvSpPr>
            <p:nvPr/>
          </p:nvSpPr>
          <p:spPr bwMode="auto">
            <a:xfrm>
              <a:off x="3808413" y="4962525"/>
              <a:ext cx="146050" cy="134938"/>
            </a:xfrm>
            <a:custGeom>
              <a:avLst/>
              <a:gdLst>
                <a:gd name="T0" fmla="*/ 0 w 406"/>
                <a:gd name="T1" fmla="*/ 187 h 375"/>
                <a:gd name="T2" fmla="*/ 0 w 406"/>
                <a:gd name="T3" fmla="*/ 187 h 375"/>
                <a:gd name="T4" fmla="*/ 218 w 406"/>
                <a:gd name="T5" fmla="*/ 0 h 375"/>
                <a:gd name="T6" fmla="*/ 405 w 406"/>
                <a:gd name="T7" fmla="*/ 187 h 375"/>
                <a:gd name="T8" fmla="*/ 218 w 406"/>
                <a:gd name="T9" fmla="*/ 374 h 375"/>
                <a:gd name="T10" fmla="*/ 0 w 406"/>
                <a:gd name="T11" fmla="*/ 187 h 375"/>
              </a:gdLst>
              <a:ahLst/>
              <a:cxnLst>
                <a:cxn ang="0">
                  <a:pos x="T0" y="T1"/>
                </a:cxn>
                <a:cxn ang="0">
                  <a:pos x="T2" y="T3"/>
                </a:cxn>
                <a:cxn ang="0">
                  <a:pos x="T4" y="T5"/>
                </a:cxn>
                <a:cxn ang="0">
                  <a:pos x="T6" y="T7"/>
                </a:cxn>
                <a:cxn ang="0">
                  <a:pos x="T8" y="T9"/>
                </a:cxn>
                <a:cxn ang="0">
                  <a:pos x="T10" y="T11"/>
                </a:cxn>
              </a:cxnLst>
              <a:rect l="0" t="0" r="r" b="b"/>
              <a:pathLst>
                <a:path w="406" h="375">
                  <a:moveTo>
                    <a:pt x="0" y="187"/>
                  </a:moveTo>
                  <a:lnTo>
                    <a:pt x="0" y="187"/>
                  </a:lnTo>
                  <a:cubicBezTo>
                    <a:pt x="0" y="62"/>
                    <a:pt x="93" y="0"/>
                    <a:pt x="218" y="0"/>
                  </a:cubicBezTo>
                  <a:cubicBezTo>
                    <a:pt x="311" y="0"/>
                    <a:pt x="405" y="62"/>
                    <a:pt x="405" y="187"/>
                  </a:cubicBezTo>
                  <a:cubicBezTo>
                    <a:pt x="405" y="280"/>
                    <a:pt x="311" y="374"/>
                    <a:pt x="218" y="374"/>
                  </a:cubicBezTo>
                  <a:cubicBezTo>
                    <a:pt x="93" y="374"/>
                    <a:pt x="0" y="280"/>
                    <a:pt x="0" y="187"/>
                  </a:cubicBezTo>
                </a:path>
              </a:pathLst>
            </a:custGeom>
            <a:grpFill/>
            <a:ln>
              <a:noFill/>
            </a:ln>
            <a:effectLst/>
          </p:spPr>
          <p:txBody>
            <a:bodyPr wrap="none" anchor="ctr"/>
            <a:lstStyle/>
            <a:p>
              <a:pPr defTabSz="543560">
                <a:defRPr/>
              </a:pPr>
              <a:endParaRPr lang="en-US" sz="805" dirty="0">
                <a:latin typeface="Open Sans Light"/>
              </a:endParaRPr>
            </a:p>
          </p:txBody>
        </p:sp>
        <p:sp>
          <p:nvSpPr>
            <p:cNvPr id="15" name="Freeform 5"/>
            <p:cNvSpPr>
              <a:spLocks noChangeArrowheads="1"/>
            </p:cNvSpPr>
            <p:nvPr/>
          </p:nvSpPr>
          <p:spPr bwMode="auto">
            <a:xfrm>
              <a:off x="1208088" y="4962525"/>
              <a:ext cx="146050" cy="134938"/>
            </a:xfrm>
            <a:custGeom>
              <a:avLst/>
              <a:gdLst>
                <a:gd name="T0" fmla="*/ 0 w 407"/>
                <a:gd name="T1" fmla="*/ 187 h 375"/>
                <a:gd name="T2" fmla="*/ 0 w 407"/>
                <a:gd name="T3" fmla="*/ 187 h 375"/>
                <a:gd name="T4" fmla="*/ 219 w 407"/>
                <a:gd name="T5" fmla="*/ 0 h 375"/>
                <a:gd name="T6" fmla="*/ 406 w 407"/>
                <a:gd name="T7" fmla="*/ 187 h 375"/>
                <a:gd name="T8" fmla="*/ 219 w 407"/>
                <a:gd name="T9" fmla="*/ 374 h 375"/>
                <a:gd name="T10" fmla="*/ 0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0" y="187"/>
                  </a:moveTo>
                  <a:lnTo>
                    <a:pt x="0" y="187"/>
                  </a:lnTo>
                  <a:cubicBezTo>
                    <a:pt x="0" y="62"/>
                    <a:pt x="94" y="0"/>
                    <a:pt x="219" y="0"/>
                  </a:cubicBezTo>
                  <a:cubicBezTo>
                    <a:pt x="312" y="0"/>
                    <a:pt x="406" y="62"/>
                    <a:pt x="406" y="187"/>
                  </a:cubicBezTo>
                  <a:cubicBezTo>
                    <a:pt x="406" y="280"/>
                    <a:pt x="312" y="374"/>
                    <a:pt x="219" y="374"/>
                  </a:cubicBezTo>
                  <a:cubicBezTo>
                    <a:pt x="94" y="374"/>
                    <a:pt x="0" y="280"/>
                    <a:pt x="0" y="187"/>
                  </a:cubicBezTo>
                </a:path>
              </a:pathLst>
            </a:custGeom>
            <a:grpFill/>
            <a:ln>
              <a:noFill/>
            </a:ln>
            <a:effectLst/>
          </p:spPr>
          <p:txBody>
            <a:bodyPr wrap="none" anchor="ctr"/>
            <a:lstStyle/>
            <a:p>
              <a:pPr defTabSz="543560">
                <a:defRPr/>
              </a:pPr>
              <a:endParaRPr lang="en-US" sz="805" dirty="0">
                <a:latin typeface="Open Sans Light"/>
              </a:endParaRPr>
            </a:p>
          </p:txBody>
        </p:sp>
        <p:sp>
          <p:nvSpPr>
            <p:cNvPr id="16" name="Freeform 6"/>
            <p:cNvSpPr>
              <a:spLocks noChangeArrowheads="1"/>
            </p:cNvSpPr>
            <p:nvPr/>
          </p:nvSpPr>
          <p:spPr bwMode="auto">
            <a:xfrm>
              <a:off x="1579563" y="5872163"/>
              <a:ext cx="158750" cy="157162"/>
            </a:xfrm>
            <a:custGeom>
              <a:avLst/>
              <a:gdLst>
                <a:gd name="T0" fmla="*/ 94 w 439"/>
                <a:gd name="T1" fmla="*/ 344 h 438"/>
                <a:gd name="T2" fmla="*/ 94 w 439"/>
                <a:gd name="T3" fmla="*/ 344 h 438"/>
                <a:gd name="T4" fmla="*/ 94 w 439"/>
                <a:gd name="T5" fmla="*/ 62 h 438"/>
                <a:gd name="T6" fmla="*/ 375 w 439"/>
                <a:gd name="T7" fmla="*/ 62 h 438"/>
                <a:gd name="T8" fmla="*/ 375 w 439"/>
                <a:gd name="T9" fmla="*/ 344 h 438"/>
                <a:gd name="T10" fmla="*/ 94 w 439"/>
                <a:gd name="T11" fmla="*/ 344 h 438"/>
              </a:gdLst>
              <a:ahLst/>
              <a:cxnLst>
                <a:cxn ang="0">
                  <a:pos x="T0" y="T1"/>
                </a:cxn>
                <a:cxn ang="0">
                  <a:pos x="T2" y="T3"/>
                </a:cxn>
                <a:cxn ang="0">
                  <a:pos x="T4" y="T5"/>
                </a:cxn>
                <a:cxn ang="0">
                  <a:pos x="T6" y="T7"/>
                </a:cxn>
                <a:cxn ang="0">
                  <a:pos x="T8" y="T9"/>
                </a:cxn>
                <a:cxn ang="0">
                  <a:pos x="T10" y="T11"/>
                </a:cxn>
              </a:cxnLst>
              <a:rect l="0" t="0" r="r" b="b"/>
              <a:pathLst>
                <a:path w="439" h="438">
                  <a:moveTo>
                    <a:pt x="94" y="344"/>
                  </a:moveTo>
                  <a:lnTo>
                    <a:pt x="94" y="344"/>
                  </a:lnTo>
                  <a:cubicBezTo>
                    <a:pt x="0" y="281"/>
                    <a:pt x="0" y="156"/>
                    <a:pt x="94" y="62"/>
                  </a:cubicBezTo>
                  <a:cubicBezTo>
                    <a:pt x="156" y="0"/>
                    <a:pt x="281" y="0"/>
                    <a:pt x="375" y="62"/>
                  </a:cubicBezTo>
                  <a:cubicBezTo>
                    <a:pt x="438" y="156"/>
                    <a:pt x="438" y="281"/>
                    <a:pt x="375" y="344"/>
                  </a:cubicBezTo>
                  <a:cubicBezTo>
                    <a:pt x="281" y="437"/>
                    <a:pt x="156" y="437"/>
                    <a:pt x="94" y="344"/>
                  </a:cubicBezTo>
                </a:path>
              </a:pathLst>
            </a:custGeom>
            <a:grpFill/>
            <a:ln>
              <a:noFill/>
            </a:ln>
            <a:effectLst/>
          </p:spPr>
          <p:txBody>
            <a:bodyPr wrap="none" anchor="ctr"/>
            <a:lstStyle/>
            <a:p>
              <a:pPr defTabSz="543560">
                <a:defRPr/>
              </a:pPr>
              <a:endParaRPr lang="en-US" sz="805" dirty="0">
                <a:latin typeface="Open Sans Light"/>
              </a:endParaRPr>
            </a:p>
          </p:txBody>
        </p:sp>
        <p:sp>
          <p:nvSpPr>
            <p:cNvPr id="17" name="Freeform 7"/>
            <p:cNvSpPr>
              <a:spLocks noChangeArrowheads="1"/>
            </p:cNvSpPr>
            <p:nvPr/>
          </p:nvSpPr>
          <p:spPr bwMode="auto">
            <a:xfrm>
              <a:off x="3425825" y="5872163"/>
              <a:ext cx="158750" cy="157162"/>
            </a:xfrm>
            <a:custGeom>
              <a:avLst/>
              <a:gdLst>
                <a:gd name="T0" fmla="*/ 63 w 439"/>
                <a:gd name="T1" fmla="*/ 62 h 438"/>
                <a:gd name="T2" fmla="*/ 63 w 439"/>
                <a:gd name="T3" fmla="*/ 62 h 438"/>
                <a:gd name="T4" fmla="*/ 344 w 439"/>
                <a:gd name="T5" fmla="*/ 62 h 438"/>
                <a:gd name="T6" fmla="*/ 344 w 439"/>
                <a:gd name="T7" fmla="*/ 344 h 438"/>
                <a:gd name="T8" fmla="*/ 63 w 439"/>
                <a:gd name="T9" fmla="*/ 344 h 438"/>
                <a:gd name="T10" fmla="*/ 63 w 439"/>
                <a:gd name="T11" fmla="*/ 62 h 438"/>
              </a:gdLst>
              <a:ahLst/>
              <a:cxnLst>
                <a:cxn ang="0">
                  <a:pos x="T0" y="T1"/>
                </a:cxn>
                <a:cxn ang="0">
                  <a:pos x="T2" y="T3"/>
                </a:cxn>
                <a:cxn ang="0">
                  <a:pos x="T4" y="T5"/>
                </a:cxn>
                <a:cxn ang="0">
                  <a:pos x="T6" y="T7"/>
                </a:cxn>
                <a:cxn ang="0">
                  <a:pos x="T8" y="T9"/>
                </a:cxn>
                <a:cxn ang="0">
                  <a:pos x="T10" y="T11"/>
                </a:cxn>
              </a:cxnLst>
              <a:rect l="0" t="0" r="r" b="b"/>
              <a:pathLst>
                <a:path w="439" h="438">
                  <a:moveTo>
                    <a:pt x="63" y="62"/>
                  </a:moveTo>
                  <a:lnTo>
                    <a:pt x="63" y="62"/>
                  </a:lnTo>
                  <a:cubicBezTo>
                    <a:pt x="156" y="0"/>
                    <a:pt x="281" y="0"/>
                    <a:pt x="344" y="62"/>
                  </a:cubicBezTo>
                  <a:cubicBezTo>
                    <a:pt x="438" y="156"/>
                    <a:pt x="438" y="281"/>
                    <a:pt x="344" y="344"/>
                  </a:cubicBezTo>
                  <a:cubicBezTo>
                    <a:pt x="281" y="437"/>
                    <a:pt x="156" y="437"/>
                    <a:pt x="63" y="344"/>
                  </a:cubicBezTo>
                  <a:cubicBezTo>
                    <a:pt x="0" y="281"/>
                    <a:pt x="0" y="156"/>
                    <a:pt x="63" y="62"/>
                  </a:cubicBezTo>
                </a:path>
              </a:pathLst>
            </a:custGeom>
            <a:grpFill/>
            <a:ln>
              <a:noFill/>
            </a:ln>
            <a:effectLst/>
          </p:spPr>
          <p:txBody>
            <a:bodyPr wrap="none" anchor="ctr"/>
            <a:lstStyle/>
            <a:p>
              <a:pPr defTabSz="543560">
                <a:defRPr/>
              </a:pPr>
              <a:endParaRPr lang="en-US" sz="805" dirty="0">
                <a:latin typeface="Open Sans Light"/>
              </a:endParaRPr>
            </a:p>
          </p:txBody>
        </p:sp>
        <p:sp>
          <p:nvSpPr>
            <p:cNvPr id="18" name="Freeform 8"/>
            <p:cNvSpPr>
              <a:spLocks noChangeArrowheads="1"/>
            </p:cNvSpPr>
            <p:nvPr/>
          </p:nvSpPr>
          <p:spPr bwMode="auto">
            <a:xfrm>
              <a:off x="1579563" y="4027488"/>
              <a:ext cx="158750" cy="157162"/>
            </a:xfrm>
            <a:custGeom>
              <a:avLst/>
              <a:gdLst>
                <a:gd name="T0" fmla="*/ 94 w 439"/>
                <a:gd name="T1" fmla="*/ 93 h 438"/>
                <a:gd name="T2" fmla="*/ 94 w 439"/>
                <a:gd name="T3" fmla="*/ 93 h 438"/>
                <a:gd name="T4" fmla="*/ 375 w 439"/>
                <a:gd name="T5" fmla="*/ 93 h 438"/>
                <a:gd name="T6" fmla="*/ 375 w 439"/>
                <a:gd name="T7" fmla="*/ 375 h 438"/>
                <a:gd name="T8" fmla="*/ 94 w 439"/>
                <a:gd name="T9" fmla="*/ 375 h 438"/>
                <a:gd name="T10" fmla="*/ 94 w 439"/>
                <a:gd name="T11" fmla="*/ 93 h 438"/>
              </a:gdLst>
              <a:ahLst/>
              <a:cxnLst>
                <a:cxn ang="0">
                  <a:pos x="T0" y="T1"/>
                </a:cxn>
                <a:cxn ang="0">
                  <a:pos x="T2" y="T3"/>
                </a:cxn>
                <a:cxn ang="0">
                  <a:pos x="T4" y="T5"/>
                </a:cxn>
                <a:cxn ang="0">
                  <a:pos x="T6" y="T7"/>
                </a:cxn>
                <a:cxn ang="0">
                  <a:pos x="T8" y="T9"/>
                </a:cxn>
                <a:cxn ang="0">
                  <a:pos x="T10" y="T11"/>
                </a:cxn>
              </a:cxnLst>
              <a:rect l="0" t="0" r="r" b="b"/>
              <a:pathLst>
                <a:path w="439" h="438">
                  <a:moveTo>
                    <a:pt x="94" y="93"/>
                  </a:moveTo>
                  <a:lnTo>
                    <a:pt x="94" y="93"/>
                  </a:lnTo>
                  <a:cubicBezTo>
                    <a:pt x="156" y="0"/>
                    <a:pt x="281" y="0"/>
                    <a:pt x="375" y="93"/>
                  </a:cubicBezTo>
                  <a:cubicBezTo>
                    <a:pt x="438" y="156"/>
                    <a:pt x="438" y="281"/>
                    <a:pt x="375" y="375"/>
                  </a:cubicBezTo>
                  <a:cubicBezTo>
                    <a:pt x="281" y="437"/>
                    <a:pt x="156" y="437"/>
                    <a:pt x="94" y="375"/>
                  </a:cubicBezTo>
                  <a:cubicBezTo>
                    <a:pt x="0" y="281"/>
                    <a:pt x="0" y="156"/>
                    <a:pt x="94" y="93"/>
                  </a:cubicBezTo>
                </a:path>
              </a:pathLst>
            </a:custGeom>
            <a:grpFill/>
            <a:ln>
              <a:noFill/>
            </a:ln>
            <a:effectLst/>
          </p:spPr>
          <p:txBody>
            <a:bodyPr wrap="none" anchor="ctr"/>
            <a:lstStyle/>
            <a:p>
              <a:pPr defTabSz="543560">
                <a:defRPr/>
              </a:pPr>
              <a:endParaRPr lang="en-US" sz="805" dirty="0">
                <a:latin typeface="Open Sans Light"/>
              </a:endParaRPr>
            </a:p>
          </p:txBody>
        </p:sp>
        <p:sp>
          <p:nvSpPr>
            <p:cNvPr id="19" name="Freeform 9"/>
            <p:cNvSpPr>
              <a:spLocks noChangeArrowheads="1"/>
            </p:cNvSpPr>
            <p:nvPr/>
          </p:nvSpPr>
          <p:spPr bwMode="auto">
            <a:xfrm>
              <a:off x="2008188" y="6153150"/>
              <a:ext cx="157162" cy="158750"/>
            </a:xfrm>
            <a:custGeom>
              <a:avLst/>
              <a:gdLst>
                <a:gd name="T0" fmla="*/ 156 w 438"/>
                <a:gd name="T1" fmla="*/ 406 h 439"/>
                <a:gd name="T2" fmla="*/ 156 w 438"/>
                <a:gd name="T3" fmla="*/ 406 h 439"/>
                <a:gd name="T4" fmla="*/ 31 w 438"/>
                <a:gd name="T5" fmla="*/ 125 h 439"/>
                <a:gd name="T6" fmla="*/ 281 w 438"/>
                <a:gd name="T7" fmla="*/ 31 h 439"/>
                <a:gd name="T8" fmla="*/ 406 w 438"/>
                <a:gd name="T9" fmla="*/ 281 h 439"/>
                <a:gd name="T10" fmla="*/ 156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156" y="406"/>
                  </a:moveTo>
                  <a:lnTo>
                    <a:pt x="156" y="406"/>
                  </a:lnTo>
                  <a:cubicBezTo>
                    <a:pt x="31" y="344"/>
                    <a:pt x="0" y="250"/>
                    <a:pt x="31" y="125"/>
                  </a:cubicBezTo>
                  <a:cubicBezTo>
                    <a:pt x="62" y="31"/>
                    <a:pt x="187" y="0"/>
                    <a:pt x="281" y="31"/>
                  </a:cubicBezTo>
                  <a:cubicBezTo>
                    <a:pt x="406" y="63"/>
                    <a:pt x="437" y="188"/>
                    <a:pt x="406" y="281"/>
                  </a:cubicBezTo>
                  <a:cubicBezTo>
                    <a:pt x="343" y="406"/>
                    <a:pt x="250" y="438"/>
                    <a:pt x="156" y="406"/>
                  </a:cubicBezTo>
                </a:path>
              </a:pathLst>
            </a:custGeom>
            <a:grpFill/>
            <a:ln>
              <a:noFill/>
            </a:ln>
            <a:effectLst/>
          </p:spPr>
          <p:txBody>
            <a:bodyPr wrap="none" anchor="ctr"/>
            <a:lstStyle/>
            <a:p>
              <a:pPr defTabSz="543560">
                <a:defRPr/>
              </a:pPr>
              <a:endParaRPr lang="en-US" sz="805" dirty="0">
                <a:latin typeface="Open Sans Light"/>
              </a:endParaRPr>
            </a:p>
          </p:txBody>
        </p:sp>
        <p:sp>
          <p:nvSpPr>
            <p:cNvPr id="20" name="Freeform 10"/>
            <p:cNvSpPr>
              <a:spLocks noChangeArrowheads="1"/>
            </p:cNvSpPr>
            <p:nvPr/>
          </p:nvSpPr>
          <p:spPr bwMode="auto">
            <a:xfrm>
              <a:off x="3706813" y="5445125"/>
              <a:ext cx="158750" cy="158750"/>
            </a:xfrm>
            <a:custGeom>
              <a:avLst/>
              <a:gdLst>
                <a:gd name="T0" fmla="*/ 32 w 439"/>
                <a:gd name="T1" fmla="*/ 157 h 439"/>
                <a:gd name="T2" fmla="*/ 32 w 439"/>
                <a:gd name="T3" fmla="*/ 157 h 439"/>
                <a:gd name="T4" fmla="*/ 282 w 439"/>
                <a:gd name="T5" fmla="*/ 32 h 439"/>
                <a:gd name="T6" fmla="*/ 407 w 439"/>
                <a:gd name="T7" fmla="*/ 313 h 439"/>
                <a:gd name="T8" fmla="*/ 157 w 439"/>
                <a:gd name="T9" fmla="*/ 407 h 439"/>
                <a:gd name="T10" fmla="*/ 32 w 439"/>
                <a:gd name="T11" fmla="*/ 157 h 439"/>
              </a:gdLst>
              <a:ahLst/>
              <a:cxnLst>
                <a:cxn ang="0">
                  <a:pos x="T0" y="T1"/>
                </a:cxn>
                <a:cxn ang="0">
                  <a:pos x="T2" y="T3"/>
                </a:cxn>
                <a:cxn ang="0">
                  <a:pos x="T4" y="T5"/>
                </a:cxn>
                <a:cxn ang="0">
                  <a:pos x="T6" y="T7"/>
                </a:cxn>
                <a:cxn ang="0">
                  <a:pos x="T8" y="T9"/>
                </a:cxn>
                <a:cxn ang="0">
                  <a:pos x="T10" y="T11"/>
                </a:cxn>
              </a:cxnLst>
              <a:rect l="0" t="0" r="r" b="b"/>
              <a:pathLst>
                <a:path w="439" h="439">
                  <a:moveTo>
                    <a:pt x="32" y="157"/>
                  </a:moveTo>
                  <a:lnTo>
                    <a:pt x="32" y="157"/>
                  </a:lnTo>
                  <a:cubicBezTo>
                    <a:pt x="94" y="63"/>
                    <a:pt x="188" y="0"/>
                    <a:pt x="282" y="32"/>
                  </a:cubicBezTo>
                  <a:cubicBezTo>
                    <a:pt x="407" y="94"/>
                    <a:pt x="438" y="188"/>
                    <a:pt x="407" y="313"/>
                  </a:cubicBezTo>
                  <a:cubicBezTo>
                    <a:pt x="375" y="407"/>
                    <a:pt x="250" y="438"/>
                    <a:pt x="157" y="407"/>
                  </a:cubicBezTo>
                  <a:cubicBezTo>
                    <a:pt x="32" y="375"/>
                    <a:pt x="0" y="250"/>
                    <a:pt x="32" y="157"/>
                  </a:cubicBezTo>
                </a:path>
              </a:pathLst>
            </a:custGeom>
            <a:grpFill/>
            <a:ln>
              <a:noFill/>
            </a:ln>
            <a:effectLst/>
          </p:spPr>
          <p:txBody>
            <a:bodyPr wrap="none" anchor="ctr"/>
            <a:lstStyle/>
            <a:p>
              <a:pPr defTabSz="543560">
                <a:defRPr/>
              </a:pPr>
              <a:endParaRPr lang="en-US" sz="805" dirty="0">
                <a:latin typeface="Open Sans Light"/>
              </a:endParaRPr>
            </a:p>
          </p:txBody>
        </p:sp>
        <p:sp>
          <p:nvSpPr>
            <p:cNvPr id="21" name="Freeform 11"/>
            <p:cNvSpPr>
              <a:spLocks noChangeArrowheads="1"/>
            </p:cNvSpPr>
            <p:nvPr/>
          </p:nvSpPr>
          <p:spPr bwMode="auto">
            <a:xfrm>
              <a:off x="1298575" y="4443413"/>
              <a:ext cx="169863" cy="169862"/>
            </a:xfrm>
            <a:custGeom>
              <a:avLst/>
              <a:gdLst>
                <a:gd name="T0" fmla="*/ 31 w 470"/>
                <a:gd name="T1" fmla="*/ 156 h 470"/>
                <a:gd name="T2" fmla="*/ 31 w 470"/>
                <a:gd name="T3" fmla="*/ 156 h 470"/>
                <a:gd name="T4" fmla="*/ 312 w 470"/>
                <a:gd name="T5" fmla="*/ 63 h 470"/>
                <a:gd name="T6" fmla="*/ 406 w 470"/>
                <a:gd name="T7" fmla="*/ 313 h 470"/>
                <a:gd name="T8" fmla="*/ 156 w 470"/>
                <a:gd name="T9" fmla="*/ 438 h 470"/>
                <a:gd name="T10" fmla="*/ 31 w 470"/>
                <a:gd name="T11" fmla="*/ 156 h 470"/>
              </a:gdLst>
              <a:ahLst/>
              <a:cxnLst>
                <a:cxn ang="0">
                  <a:pos x="T0" y="T1"/>
                </a:cxn>
                <a:cxn ang="0">
                  <a:pos x="T2" y="T3"/>
                </a:cxn>
                <a:cxn ang="0">
                  <a:pos x="T4" y="T5"/>
                </a:cxn>
                <a:cxn ang="0">
                  <a:pos x="T6" y="T7"/>
                </a:cxn>
                <a:cxn ang="0">
                  <a:pos x="T8" y="T9"/>
                </a:cxn>
                <a:cxn ang="0">
                  <a:pos x="T10" y="T11"/>
                </a:cxn>
              </a:cxnLst>
              <a:rect l="0" t="0" r="r" b="b"/>
              <a:pathLst>
                <a:path w="470" h="470">
                  <a:moveTo>
                    <a:pt x="31" y="156"/>
                  </a:moveTo>
                  <a:lnTo>
                    <a:pt x="31" y="156"/>
                  </a:lnTo>
                  <a:cubicBezTo>
                    <a:pt x="94" y="63"/>
                    <a:pt x="219" y="0"/>
                    <a:pt x="312" y="63"/>
                  </a:cubicBezTo>
                  <a:cubicBezTo>
                    <a:pt x="406" y="94"/>
                    <a:pt x="469" y="219"/>
                    <a:pt x="406" y="313"/>
                  </a:cubicBezTo>
                  <a:cubicBezTo>
                    <a:pt x="375" y="406"/>
                    <a:pt x="250" y="469"/>
                    <a:pt x="156" y="438"/>
                  </a:cubicBezTo>
                  <a:cubicBezTo>
                    <a:pt x="62" y="375"/>
                    <a:pt x="0" y="281"/>
                    <a:pt x="31" y="156"/>
                  </a:cubicBezTo>
                </a:path>
              </a:pathLst>
            </a:custGeom>
            <a:grpFill/>
            <a:ln>
              <a:noFill/>
            </a:ln>
            <a:effectLst/>
          </p:spPr>
          <p:txBody>
            <a:bodyPr wrap="none" anchor="ctr"/>
            <a:lstStyle/>
            <a:p>
              <a:pPr defTabSz="543560">
                <a:defRPr/>
              </a:pPr>
              <a:endParaRPr lang="en-US" sz="805" dirty="0">
                <a:latin typeface="Open Sans Light"/>
              </a:endParaRPr>
            </a:p>
          </p:txBody>
        </p:sp>
        <p:sp>
          <p:nvSpPr>
            <p:cNvPr id="22" name="Freeform 12"/>
            <p:cNvSpPr>
              <a:spLocks noChangeArrowheads="1"/>
            </p:cNvSpPr>
            <p:nvPr/>
          </p:nvSpPr>
          <p:spPr bwMode="auto">
            <a:xfrm>
              <a:off x="1298575" y="5445125"/>
              <a:ext cx="169863" cy="158750"/>
            </a:xfrm>
            <a:custGeom>
              <a:avLst/>
              <a:gdLst>
                <a:gd name="T0" fmla="*/ 31 w 470"/>
                <a:gd name="T1" fmla="*/ 313 h 439"/>
                <a:gd name="T2" fmla="*/ 31 w 470"/>
                <a:gd name="T3" fmla="*/ 313 h 439"/>
                <a:gd name="T4" fmla="*/ 156 w 470"/>
                <a:gd name="T5" fmla="*/ 32 h 439"/>
                <a:gd name="T6" fmla="*/ 406 w 470"/>
                <a:gd name="T7" fmla="*/ 157 h 439"/>
                <a:gd name="T8" fmla="*/ 312 w 470"/>
                <a:gd name="T9" fmla="*/ 407 h 439"/>
                <a:gd name="T10" fmla="*/ 31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31" y="313"/>
                  </a:moveTo>
                  <a:lnTo>
                    <a:pt x="31" y="313"/>
                  </a:lnTo>
                  <a:cubicBezTo>
                    <a:pt x="0" y="188"/>
                    <a:pt x="62" y="94"/>
                    <a:pt x="156" y="32"/>
                  </a:cubicBezTo>
                  <a:cubicBezTo>
                    <a:pt x="250" y="0"/>
                    <a:pt x="375" y="63"/>
                    <a:pt x="406" y="157"/>
                  </a:cubicBezTo>
                  <a:cubicBezTo>
                    <a:pt x="469" y="250"/>
                    <a:pt x="406" y="375"/>
                    <a:pt x="312" y="407"/>
                  </a:cubicBezTo>
                  <a:cubicBezTo>
                    <a:pt x="219" y="438"/>
                    <a:pt x="94" y="407"/>
                    <a:pt x="31" y="313"/>
                  </a:cubicBezTo>
                </a:path>
              </a:pathLst>
            </a:custGeom>
            <a:grpFill/>
            <a:ln>
              <a:noFill/>
            </a:ln>
            <a:effectLst/>
          </p:spPr>
          <p:txBody>
            <a:bodyPr wrap="none" anchor="ctr"/>
            <a:lstStyle/>
            <a:p>
              <a:pPr defTabSz="543560">
                <a:defRPr/>
              </a:pPr>
              <a:endParaRPr lang="en-US" sz="805" dirty="0">
                <a:latin typeface="Open Sans Light"/>
              </a:endParaRPr>
            </a:p>
          </p:txBody>
        </p:sp>
        <p:sp>
          <p:nvSpPr>
            <p:cNvPr id="23" name="Freeform 13"/>
            <p:cNvSpPr>
              <a:spLocks noChangeArrowheads="1"/>
            </p:cNvSpPr>
            <p:nvPr/>
          </p:nvSpPr>
          <p:spPr bwMode="auto">
            <a:xfrm>
              <a:off x="2997200" y="6153150"/>
              <a:ext cx="168275" cy="158750"/>
            </a:xfrm>
            <a:custGeom>
              <a:avLst/>
              <a:gdLst>
                <a:gd name="T0" fmla="*/ 156 w 469"/>
                <a:gd name="T1" fmla="*/ 31 h 439"/>
                <a:gd name="T2" fmla="*/ 156 w 469"/>
                <a:gd name="T3" fmla="*/ 31 h 439"/>
                <a:gd name="T4" fmla="*/ 406 w 469"/>
                <a:gd name="T5" fmla="*/ 125 h 439"/>
                <a:gd name="T6" fmla="*/ 312 w 469"/>
                <a:gd name="T7" fmla="*/ 406 h 439"/>
                <a:gd name="T8" fmla="*/ 62 w 469"/>
                <a:gd name="T9" fmla="*/ 281 h 439"/>
                <a:gd name="T10" fmla="*/ 156 w 469"/>
                <a:gd name="T11" fmla="*/ 31 h 439"/>
              </a:gdLst>
              <a:ahLst/>
              <a:cxnLst>
                <a:cxn ang="0">
                  <a:pos x="T0" y="T1"/>
                </a:cxn>
                <a:cxn ang="0">
                  <a:pos x="T2" y="T3"/>
                </a:cxn>
                <a:cxn ang="0">
                  <a:pos x="T4" y="T5"/>
                </a:cxn>
                <a:cxn ang="0">
                  <a:pos x="T6" y="T7"/>
                </a:cxn>
                <a:cxn ang="0">
                  <a:pos x="T8" y="T9"/>
                </a:cxn>
                <a:cxn ang="0">
                  <a:pos x="T10" y="T11"/>
                </a:cxn>
              </a:cxnLst>
              <a:rect l="0" t="0" r="r" b="b"/>
              <a:pathLst>
                <a:path w="469" h="439">
                  <a:moveTo>
                    <a:pt x="156" y="31"/>
                  </a:moveTo>
                  <a:lnTo>
                    <a:pt x="156" y="31"/>
                  </a:lnTo>
                  <a:cubicBezTo>
                    <a:pt x="250" y="0"/>
                    <a:pt x="375" y="31"/>
                    <a:pt x="406" y="125"/>
                  </a:cubicBezTo>
                  <a:cubicBezTo>
                    <a:pt x="468" y="250"/>
                    <a:pt x="406" y="344"/>
                    <a:pt x="312" y="406"/>
                  </a:cubicBezTo>
                  <a:cubicBezTo>
                    <a:pt x="218" y="438"/>
                    <a:pt x="93" y="406"/>
                    <a:pt x="62" y="281"/>
                  </a:cubicBezTo>
                  <a:cubicBezTo>
                    <a:pt x="0" y="188"/>
                    <a:pt x="62" y="63"/>
                    <a:pt x="156" y="31"/>
                  </a:cubicBezTo>
                </a:path>
              </a:pathLst>
            </a:custGeom>
            <a:grpFill/>
            <a:ln>
              <a:noFill/>
            </a:ln>
            <a:effectLst/>
          </p:spPr>
          <p:txBody>
            <a:bodyPr wrap="none" anchor="ctr"/>
            <a:lstStyle/>
            <a:p>
              <a:pPr defTabSz="543560">
                <a:defRPr/>
              </a:pPr>
              <a:endParaRPr lang="en-US" sz="805" dirty="0">
                <a:latin typeface="Open Sans Light"/>
              </a:endParaRPr>
            </a:p>
          </p:txBody>
        </p:sp>
        <p:sp>
          <p:nvSpPr>
            <p:cNvPr id="24" name="Freeform 14"/>
            <p:cNvSpPr>
              <a:spLocks noChangeArrowheads="1"/>
            </p:cNvSpPr>
            <p:nvPr/>
          </p:nvSpPr>
          <p:spPr bwMode="auto">
            <a:xfrm>
              <a:off x="2008188" y="3746500"/>
              <a:ext cx="157162" cy="157163"/>
            </a:xfrm>
            <a:custGeom>
              <a:avLst/>
              <a:gdLst>
                <a:gd name="T0" fmla="*/ 156 w 438"/>
                <a:gd name="T1" fmla="*/ 31 h 438"/>
                <a:gd name="T2" fmla="*/ 156 w 438"/>
                <a:gd name="T3" fmla="*/ 31 h 438"/>
                <a:gd name="T4" fmla="*/ 406 w 438"/>
                <a:gd name="T5" fmla="*/ 156 h 438"/>
                <a:gd name="T6" fmla="*/ 281 w 438"/>
                <a:gd name="T7" fmla="*/ 406 h 438"/>
                <a:gd name="T8" fmla="*/ 31 w 438"/>
                <a:gd name="T9" fmla="*/ 312 h 438"/>
                <a:gd name="T10" fmla="*/ 156 w 438"/>
                <a:gd name="T11" fmla="*/ 31 h 438"/>
              </a:gdLst>
              <a:ahLst/>
              <a:cxnLst>
                <a:cxn ang="0">
                  <a:pos x="T0" y="T1"/>
                </a:cxn>
                <a:cxn ang="0">
                  <a:pos x="T2" y="T3"/>
                </a:cxn>
                <a:cxn ang="0">
                  <a:pos x="T4" y="T5"/>
                </a:cxn>
                <a:cxn ang="0">
                  <a:pos x="T6" y="T7"/>
                </a:cxn>
                <a:cxn ang="0">
                  <a:pos x="T8" y="T9"/>
                </a:cxn>
                <a:cxn ang="0">
                  <a:pos x="T10" y="T11"/>
                </a:cxn>
              </a:cxnLst>
              <a:rect l="0" t="0" r="r" b="b"/>
              <a:pathLst>
                <a:path w="438" h="438">
                  <a:moveTo>
                    <a:pt x="156" y="31"/>
                  </a:moveTo>
                  <a:lnTo>
                    <a:pt x="156" y="31"/>
                  </a:lnTo>
                  <a:cubicBezTo>
                    <a:pt x="250" y="0"/>
                    <a:pt x="343" y="31"/>
                    <a:pt x="406" y="156"/>
                  </a:cubicBezTo>
                  <a:cubicBezTo>
                    <a:pt x="437" y="250"/>
                    <a:pt x="406" y="375"/>
                    <a:pt x="281" y="406"/>
                  </a:cubicBezTo>
                  <a:cubicBezTo>
                    <a:pt x="187" y="437"/>
                    <a:pt x="62" y="406"/>
                    <a:pt x="31" y="312"/>
                  </a:cubicBezTo>
                  <a:cubicBezTo>
                    <a:pt x="0" y="187"/>
                    <a:pt x="31" y="93"/>
                    <a:pt x="156" y="31"/>
                  </a:cubicBezTo>
                </a:path>
              </a:pathLst>
            </a:custGeom>
            <a:grpFill/>
            <a:ln>
              <a:noFill/>
            </a:ln>
            <a:effectLst/>
          </p:spPr>
          <p:txBody>
            <a:bodyPr wrap="none" anchor="ctr"/>
            <a:lstStyle/>
            <a:p>
              <a:pPr defTabSz="543560">
                <a:defRPr/>
              </a:pPr>
              <a:endParaRPr lang="en-US" sz="805" dirty="0">
                <a:latin typeface="Open Sans Light"/>
              </a:endParaRPr>
            </a:p>
          </p:txBody>
        </p:sp>
        <p:sp>
          <p:nvSpPr>
            <p:cNvPr id="25" name="Freeform 15"/>
            <p:cNvSpPr>
              <a:spLocks noChangeArrowheads="1"/>
            </p:cNvSpPr>
            <p:nvPr/>
          </p:nvSpPr>
          <p:spPr bwMode="auto">
            <a:xfrm>
              <a:off x="2254250" y="3679825"/>
              <a:ext cx="158750" cy="146050"/>
            </a:xfrm>
            <a:custGeom>
              <a:avLst/>
              <a:gdLst>
                <a:gd name="T0" fmla="*/ 250 w 439"/>
                <a:gd name="T1" fmla="*/ 406 h 407"/>
                <a:gd name="T2" fmla="*/ 250 w 439"/>
                <a:gd name="T3" fmla="*/ 406 h 407"/>
                <a:gd name="T4" fmla="*/ 0 w 439"/>
                <a:gd name="T5" fmla="*/ 250 h 407"/>
                <a:gd name="T6" fmla="*/ 156 w 439"/>
                <a:gd name="T7" fmla="*/ 0 h 407"/>
                <a:gd name="T8" fmla="*/ 406 w 439"/>
                <a:gd name="T9" fmla="*/ 156 h 407"/>
                <a:gd name="T10" fmla="*/ 250 w 439"/>
                <a:gd name="T11" fmla="*/ 406 h 407"/>
              </a:gdLst>
              <a:ahLst/>
              <a:cxnLst>
                <a:cxn ang="0">
                  <a:pos x="T0" y="T1"/>
                </a:cxn>
                <a:cxn ang="0">
                  <a:pos x="T2" y="T3"/>
                </a:cxn>
                <a:cxn ang="0">
                  <a:pos x="T4" y="T5"/>
                </a:cxn>
                <a:cxn ang="0">
                  <a:pos x="T6" y="T7"/>
                </a:cxn>
                <a:cxn ang="0">
                  <a:pos x="T8" y="T9"/>
                </a:cxn>
                <a:cxn ang="0">
                  <a:pos x="T10" y="T11"/>
                </a:cxn>
              </a:cxnLst>
              <a:rect l="0" t="0" r="r" b="b"/>
              <a:pathLst>
                <a:path w="439" h="407">
                  <a:moveTo>
                    <a:pt x="250" y="406"/>
                  </a:moveTo>
                  <a:lnTo>
                    <a:pt x="250" y="406"/>
                  </a:lnTo>
                  <a:cubicBezTo>
                    <a:pt x="125" y="406"/>
                    <a:pt x="31" y="344"/>
                    <a:pt x="0" y="250"/>
                  </a:cubicBezTo>
                  <a:cubicBezTo>
                    <a:pt x="0" y="125"/>
                    <a:pt x="63" y="31"/>
                    <a:pt x="156" y="0"/>
                  </a:cubicBezTo>
                  <a:cubicBezTo>
                    <a:pt x="281" y="0"/>
                    <a:pt x="375" y="63"/>
                    <a:pt x="406" y="156"/>
                  </a:cubicBezTo>
                  <a:cubicBezTo>
                    <a:pt x="438" y="281"/>
                    <a:pt x="344" y="375"/>
                    <a:pt x="250" y="406"/>
                  </a:cubicBezTo>
                </a:path>
              </a:pathLst>
            </a:custGeom>
            <a:grpFill/>
            <a:ln>
              <a:noFill/>
            </a:ln>
            <a:effectLst/>
          </p:spPr>
          <p:txBody>
            <a:bodyPr wrap="none" anchor="ctr"/>
            <a:lstStyle/>
            <a:p>
              <a:pPr defTabSz="543560">
                <a:defRPr/>
              </a:pPr>
              <a:endParaRPr lang="en-US" sz="805" dirty="0">
                <a:latin typeface="Open Sans Light"/>
              </a:endParaRPr>
            </a:p>
          </p:txBody>
        </p:sp>
        <p:sp>
          <p:nvSpPr>
            <p:cNvPr id="26" name="Freeform 16"/>
            <p:cNvSpPr>
              <a:spLocks noChangeArrowheads="1"/>
            </p:cNvSpPr>
            <p:nvPr/>
          </p:nvSpPr>
          <p:spPr bwMode="auto">
            <a:xfrm>
              <a:off x="2760663" y="6221413"/>
              <a:ext cx="158750" cy="157162"/>
            </a:xfrm>
            <a:custGeom>
              <a:avLst/>
              <a:gdLst>
                <a:gd name="T0" fmla="*/ 250 w 439"/>
                <a:gd name="T1" fmla="*/ 437 h 438"/>
                <a:gd name="T2" fmla="*/ 250 w 439"/>
                <a:gd name="T3" fmla="*/ 437 h 438"/>
                <a:gd name="T4" fmla="*/ 32 w 439"/>
                <a:gd name="T5" fmla="*/ 281 h 438"/>
                <a:gd name="T6" fmla="*/ 188 w 439"/>
                <a:gd name="T7" fmla="*/ 31 h 438"/>
                <a:gd name="T8" fmla="*/ 407 w 439"/>
                <a:gd name="T9" fmla="*/ 187 h 438"/>
                <a:gd name="T10" fmla="*/ 250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250" y="437"/>
                  </a:moveTo>
                  <a:lnTo>
                    <a:pt x="250" y="437"/>
                  </a:lnTo>
                  <a:cubicBezTo>
                    <a:pt x="157" y="437"/>
                    <a:pt x="32" y="375"/>
                    <a:pt x="32" y="281"/>
                  </a:cubicBezTo>
                  <a:cubicBezTo>
                    <a:pt x="0" y="156"/>
                    <a:pt x="63" y="62"/>
                    <a:pt x="188" y="31"/>
                  </a:cubicBezTo>
                  <a:cubicBezTo>
                    <a:pt x="282" y="0"/>
                    <a:pt x="375" y="93"/>
                    <a:pt x="407" y="187"/>
                  </a:cubicBezTo>
                  <a:cubicBezTo>
                    <a:pt x="438" y="312"/>
                    <a:pt x="344" y="406"/>
                    <a:pt x="250" y="437"/>
                  </a:cubicBezTo>
                </a:path>
              </a:pathLst>
            </a:custGeom>
            <a:grpFill/>
            <a:ln>
              <a:noFill/>
            </a:ln>
            <a:effectLst/>
          </p:spPr>
          <p:txBody>
            <a:bodyPr wrap="none" anchor="ctr"/>
            <a:lstStyle/>
            <a:p>
              <a:pPr defTabSz="543560">
                <a:defRPr/>
              </a:pPr>
              <a:endParaRPr lang="en-US" sz="805" dirty="0">
                <a:latin typeface="Open Sans Light"/>
              </a:endParaRPr>
            </a:p>
          </p:txBody>
        </p:sp>
        <p:sp>
          <p:nvSpPr>
            <p:cNvPr id="27" name="Freeform 17"/>
            <p:cNvSpPr>
              <a:spLocks noChangeArrowheads="1"/>
            </p:cNvSpPr>
            <p:nvPr/>
          </p:nvSpPr>
          <p:spPr bwMode="auto">
            <a:xfrm>
              <a:off x="1231900" y="5208588"/>
              <a:ext cx="158750" cy="146050"/>
            </a:xfrm>
            <a:custGeom>
              <a:avLst/>
              <a:gdLst>
                <a:gd name="T0" fmla="*/ 32 w 439"/>
                <a:gd name="T1" fmla="*/ 250 h 407"/>
                <a:gd name="T2" fmla="*/ 32 w 439"/>
                <a:gd name="T3" fmla="*/ 250 h 407"/>
                <a:gd name="T4" fmla="*/ 188 w 439"/>
                <a:gd name="T5" fmla="*/ 0 h 407"/>
                <a:gd name="T6" fmla="*/ 407 w 439"/>
                <a:gd name="T7" fmla="*/ 156 h 407"/>
                <a:gd name="T8" fmla="*/ 250 w 439"/>
                <a:gd name="T9" fmla="*/ 406 h 407"/>
                <a:gd name="T10" fmla="*/ 32 w 439"/>
                <a:gd name="T11" fmla="*/ 250 h 407"/>
              </a:gdLst>
              <a:ahLst/>
              <a:cxnLst>
                <a:cxn ang="0">
                  <a:pos x="T0" y="T1"/>
                </a:cxn>
                <a:cxn ang="0">
                  <a:pos x="T2" y="T3"/>
                </a:cxn>
                <a:cxn ang="0">
                  <a:pos x="T4" y="T5"/>
                </a:cxn>
                <a:cxn ang="0">
                  <a:pos x="T6" y="T7"/>
                </a:cxn>
                <a:cxn ang="0">
                  <a:pos x="T8" y="T9"/>
                </a:cxn>
                <a:cxn ang="0">
                  <a:pos x="T10" y="T11"/>
                </a:cxn>
              </a:cxnLst>
              <a:rect l="0" t="0" r="r" b="b"/>
              <a:pathLst>
                <a:path w="439" h="407">
                  <a:moveTo>
                    <a:pt x="32" y="250"/>
                  </a:moveTo>
                  <a:lnTo>
                    <a:pt x="32" y="250"/>
                  </a:lnTo>
                  <a:cubicBezTo>
                    <a:pt x="0" y="125"/>
                    <a:pt x="63" y="31"/>
                    <a:pt x="188" y="0"/>
                  </a:cubicBezTo>
                  <a:cubicBezTo>
                    <a:pt x="282" y="0"/>
                    <a:pt x="375" y="63"/>
                    <a:pt x="407" y="156"/>
                  </a:cubicBezTo>
                  <a:cubicBezTo>
                    <a:pt x="438" y="281"/>
                    <a:pt x="344" y="375"/>
                    <a:pt x="250" y="406"/>
                  </a:cubicBezTo>
                  <a:cubicBezTo>
                    <a:pt x="157" y="406"/>
                    <a:pt x="32" y="344"/>
                    <a:pt x="32" y="250"/>
                  </a:cubicBezTo>
                </a:path>
              </a:pathLst>
            </a:custGeom>
            <a:grpFill/>
            <a:ln>
              <a:noFill/>
            </a:ln>
            <a:effectLst/>
          </p:spPr>
          <p:txBody>
            <a:bodyPr wrap="none" anchor="ctr"/>
            <a:lstStyle/>
            <a:p>
              <a:pPr defTabSz="543560">
                <a:defRPr/>
              </a:pPr>
              <a:endParaRPr lang="en-US" sz="805" dirty="0">
                <a:latin typeface="Open Sans Light"/>
              </a:endParaRPr>
            </a:p>
          </p:txBody>
        </p:sp>
        <p:sp>
          <p:nvSpPr>
            <p:cNvPr id="28" name="Freeform 18"/>
            <p:cNvSpPr>
              <a:spLocks noChangeArrowheads="1"/>
            </p:cNvSpPr>
            <p:nvPr/>
          </p:nvSpPr>
          <p:spPr bwMode="auto">
            <a:xfrm>
              <a:off x="1782763" y="6029325"/>
              <a:ext cx="157162" cy="158750"/>
            </a:xfrm>
            <a:custGeom>
              <a:avLst/>
              <a:gdLst>
                <a:gd name="T0" fmla="*/ 93 w 438"/>
                <a:gd name="T1" fmla="*/ 375 h 439"/>
                <a:gd name="T2" fmla="*/ 93 w 438"/>
                <a:gd name="T3" fmla="*/ 375 h 439"/>
                <a:gd name="T4" fmla="*/ 62 w 438"/>
                <a:gd name="T5" fmla="*/ 125 h 439"/>
                <a:gd name="T6" fmla="*/ 312 w 438"/>
                <a:gd name="T7" fmla="*/ 63 h 439"/>
                <a:gd name="T8" fmla="*/ 375 w 438"/>
                <a:gd name="T9" fmla="*/ 344 h 439"/>
                <a:gd name="T10" fmla="*/ 93 w 438"/>
                <a:gd name="T11" fmla="*/ 375 h 439"/>
              </a:gdLst>
              <a:ahLst/>
              <a:cxnLst>
                <a:cxn ang="0">
                  <a:pos x="T0" y="T1"/>
                </a:cxn>
                <a:cxn ang="0">
                  <a:pos x="T2" y="T3"/>
                </a:cxn>
                <a:cxn ang="0">
                  <a:pos x="T4" y="T5"/>
                </a:cxn>
                <a:cxn ang="0">
                  <a:pos x="T6" y="T7"/>
                </a:cxn>
                <a:cxn ang="0">
                  <a:pos x="T8" y="T9"/>
                </a:cxn>
                <a:cxn ang="0">
                  <a:pos x="T10" y="T11"/>
                </a:cxn>
              </a:cxnLst>
              <a:rect l="0" t="0" r="r" b="b"/>
              <a:pathLst>
                <a:path w="438" h="439">
                  <a:moveTo>
                    <a:pt x="93" y="375"/>
                  </a:moveTo>
                  <a:lnTo>
                    <a:pt x="93" y="375"/>
                  </a:lnTo>
                  <a:cubicBezTo>
                    <a:pt x="0" y="313"/>
                    <a:pt x="0" y="219"/>
                    <a:pt x="62" y="125"/>
                  </a:cubicBezTo>
                  <a:cubicBezTo>
                    <a:pt x="125" y="32"/>
                    <a:pt x="250" y="0"/>
                    <a:pt x="312" y="63"/>
                  </a:cubicBezTo>
                  <a:cubicBezTo>
                    <a:pt x="406" y="125"/>
                    <a:pt x="437" y="250"/>
                    <a:pt x="375" y="344"/>
                  </a:cubicBezTo>
                  <a:cubicBezTo>
                    <a:pt x="312" y="438"/>
                    <a:pt x="187" y="438"/>
                    <a:pt x="93" y="375"/>
                  </a:cubicBezTo>
                </a:path>
              </a:pathLst>
            </a:custGeom>
            <a:grpFill/>
            <a:ln>
              <a:noFill/>
            </a:ln>
            <a:effectLst/>
          </p:spPr>
          <p:txBody>
            <a:bodyPr wrap="none" anchor="ctr"/>
            <a:lstStyle/>
            <a:p>
              <a:pPr defTabSz="543560">
                <a:defRPr/>
              </a:pPr>
              <a:endParaRPr lang="en-US" sz="805" dirty="0">
                <a:latin typeface="Open Sans Light"/>
              </a:endParaRPr>
            </a:p>
          </p:txBody>
        </p:sp>
        <p:sp>
          <p:nvSpPr>
            <p:cNvPr id="29" name="Freeform 19"/>
            <p:cNvSpPr>
              <a:spLocks noChangeArrowheads="1"/>
            </p:cNvSpPr>
            <p:nvPr/>
          </p:nvSpPr>
          <p:spPr bwMode="auto">
            <a:xfrm>
              <a:off x="3582988" y="5670550"/>
              <a:ext cx="168275" cy="158750"/>
            </a:xfrm>
            <a:custGeom>
              <a:avLst/>
              <a:gdLst>
                <a:gd name="T0" fmla="*/ 62 w 469"/>
                <a:gd name="T1" fmla="*/ 125 h 439"/>
                <a:gd name="T2" fmla="*/ 62 w 469"/>
                <a:gd name="T3" fmla="*/ 125 h 439"/>
                <a:gd name="T4" fmla="*/ 343 w 469"/>
                <a:gd name="T5" fmla="*/ 63 h 439"/>
                <a:gd name="T6" fmla="*/ 406 w 469"/>
                <a:gd name="T7" fmla="*/ 344 h 439"/>
                <a:gd name="T8" fmla="*/ 125 w 469"/>
                <a:gd name="T9" fmla="*/ 407 h 439"/>
                <a:gd name="T10" fmla="*/ 62 w 469"/>
                <a:gd name="T11" fmla="*/ 125 h 439"/>
              </a:gdLst>
              <a:ahLst/>
              <a:cxnLst>
                <a:cxn ang="0">
                  <a:pos x="T0" y="T1"/>
                </a:cxn>
                <a:cxn ang="0">
                  <a:pos x="T2" y="T3"/>
                </a:cxn>
                <a:cxn ang="0">
                  <a:pos x="T4" y="T5"/>
                </a:cxn>
                <a:cxn ang="0">
                  <a:pos x="T6" y="T7"/>
                </a:cxn>
                <a:cxn ang="0">
                  <a:pos x="T8" y="T9"/>
                </a:cxn>
                <a:cxn ang="0">
                  <a:pos x="T10" y="T11"/>
                </a:cxn>
              </a:cxnLst>
              <a:rect l="0" t="0" r="r" b="b"/>
              <a:pathLst>
                <a:path w="469" h="439">
                  <a:moveTo>
                    <a:pt x="62" y="125"/>
                  </a:moveTo>
                  <a:lnTo>
                    <a:pt x="62" y="125"/>
                  </a:lnTo>
                  <a:cubicBezTo>
                    <a:pt x="125" y="32"/>
                    <a:pt x="250" y="0"/>
                    <a:pt x="343" y="63"/>
                  </a:cubicBezTo>
                  <a:cubicBezTo>
                    <a:pt x="437" y="125"/>
                    <a:pt x="468" y="250"/>
                    <a:pt x="406" y="344"/>
                  </a:cubicBezTo>
                  <a:cubicBezTo>
                    <a:pt x="343" y="438"/>
                    <a:pt x="218" y="438"/>
                    <a:pt x="125" y="407"/>
                  </a:cubicBezTo>
                  <a:cubicBezTo>
                    <a:pt x="31" y="344"/>
                    <a:pt x="0" y="219"/>
                    <a:pt x="62" y="125"/>
                  </a:cubicBezTo>
                </a:path>
              </a:pathLst>
            </a:custGeom>
            <a:grpFill/>
            <a:ln>
              <a:noFill/>
            </a:ln>
            <a:effectLst/>
          </p:spPr>
          <p:txBody>
            <a:bodyPr wrap="none" anchor="ctr"/>
            <a:lstStyle/>
            <a:p>
              <a:pPr defTabSz="543560">
                <a:defRPr/>
              </a:pPr>
              <a:endParaRPr lang="en-US" sz="805" dirty="0">
                <a:latin typeface="Open Sans Light"/>
              </a:endParaRPr>
            </a:p>
          </p:txBody>
        </p:sp>
        <p:sp>
          <p:nvSpPr>
            <p:cNvPr id="30" name="Freeform 20"/>
            <p:cNvSpPr>
              <a:spLocks noChangeArrowheads="1"/>
            </p:cNvSpPr>
            <p:nvPr/>
          </p:nvSpPr>
          <p:spPr bwMode="auto">
            <a:xfrm>
              <a:off x="1422400" y="4219575"/>
              <a:ext cx="157163" cy="169863"/>
            </a:xfrm>
            <a:custGeom>
              <a:avLst/>
              <a:gdLst>
                <a:gd name="T0" fmla="*/ 62 w 438"/>
                <a:gd name="T1" fmla="*/ 125 h 470"/>
                <a:gd name="T2" fmla="*/ 62 w 438"/>
                <a:gd name="T3" fmla="*/ 125 h 470"/>
                <a:gd name="T4" fmla="*/ 343 w 438"/>
                <a:gd name="T5" fmla="*/ 63 h 470"/>
                <a:gd name="T6" fmla="*/ 375 w 438"/>
                <a:gd name="T7" fmla="*/ 344 h 470"/>
                <a:gd name="T8" fmla="*/ 125 w 438"/>
                <a:gd name="T9" fmla="*/ 406 h 470"/>
                <a:gd name="T10" fmla="*/ 62 w 438"/>
                <a:gd name="T11" fmla="*/ 125 h 470"/>
              </a:gdLst>
              <a:ahLst/>
              <a:cxnLst>
                <a:cxn ang="0">
                  <a:pos x="T0" y="T1"/>
                </a:cxn>
                <a:cxn ang="0">
                  <a:pos x="T2" y="T3"/>
                </a:cxn>
                <a:cxn ang="0">
                  <a:pos x="T4" y="T5"/>
                </a:cxn>
                <a:cxn ang="0">
                  <a:pos x="T6" y="T7"/>
                </a:cxn>
                <a:cxn ang="0">
                  <a:pos x="T8" y="T9"/>
                </a:cxn>
                <a:cxn ang="0">
                  <a:pos x="T10" y="T11"/>
                </a:cxn>
              </a:cxnLst>
              <a:rect l="0" t="0" r="r" b="b"/>
              <a:pathLst>
                <a:path w="438" h="470">
                  <a:moveTo>
                    <a:pt x="62" y="125"/>
                  </a:moveTo>
                  <a:lnTo>
                    <a:pt x="62" y="125"/>
                  </a:lnTo>
                  <a:cubicBezTo>
                    <a:pt x="125" y="31"/>
                    <a:pt x="250" y="0"/>
                    <a:pt x="343" y="63"/>
                  </a:cubicBezTo>
                  <a:cubicBezTo>
                    <a:pt x="437" y="125"/>
                    <a:pt x="437" y="250"/>
                    <a:pt x="375" y="344"/>
                  </a:cubicBezTo>
                  <a:cubicBezTo>
                    <a:pt x="312" y="438"/>
                    <a:pt x="187" y="469"/>
                    <a:pt x="125" y="406"/>
                  </a:cubicBezTo>
                  <a:cubicBezTo>
                    <a:pt x="31" y="344"/>
                    <a:pt x="0" y="219"/>
                    <a:pt x="62" y="125"/>
                  </a:cubicBezTo>
                </a:path>
              </a:pathLst>
            </a:custGeom>
            <a:grpFill/>
            <a:ln>
              <a:noFill/>
            </a:ln>
            <a:effectLst/>
          </p:spPr>
          <p:txBody>
            <a:bodyPr wrap="none" anchor="ctr"/>
            <a:lstStyle/>
            <a:p>
              <a:pPr defTabSz="543560">
                <a:defRPr/>
              </a:pPr>
              <a:endParaRPr lang="en-US" sz="805" dirty="0">
                <a:latin typeface="Open Sans Light"/>
              </a:endParaRPr>
            </a:p>
          </p:txBody>
        </p:sp>
        <p:sp>
          <p:nvSpPr>
            <p:cNvPr id="31" name="Freeform 21"/>
            <p:cNvSpPr>
              <a:spLocks noChangeArrowheads="1"/>
            </p:cNvSpPr>
            <p:nvPr/>
          </p:nvSpPr>
          <p:spPr bwMode="auto">
            <a:xfrm>
              <a:off x="2254250" y="6221413"/>
              <a:ext cx="158750" cy="157162"/>
            </a:xfrm>
            <a:custGeom>
              <a:avLst/>
              <a:gdLst>
                <a:gd name="T0" fmla="*/ 156 w 439"/>
                <a:gd name="T1" fmla="*/ 437 h 438"/>
                <a:gd name="T2" fmla="*/ 156 w 439"/>
                <a:gd name="T3" fmla="*/ 437 h 438"/>
                <a:gd name="T4" fmla="*/ 0 w 439"/>
                <a:gd name="T5" fmla="*/ 187 h 438"/>
                <a:gd name="T6" fmla="*/ 250 w 439"/>
                <a:gd name="T7" fmla="*/ 31 h 438"/>
                <a:gd name="T8" fmla="*/ 406 w 439"/>
                <a:gd name="T9" fmla="*/ 281 h 438"/>
                <a:gd name="T10" fmla="*/ 156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156" y="437"/>
                  </a:moveTo>
                  <a:lnTo>
                    <a:pt x="156" y="437"/>
                  </a:lnTo>
                  <a:cubicBezTo>
                    <a:pt x="63" y="406"/>
                    <a:pt x="0" y="312"/>
                    <a:pt x="0" y="187"/>
                  </a:cubicBezTo>
                  <a:cubicBezTo>
                    <a:pt x="31" y="93"/>
                    <a:pt x="125" y="0"/>
                    <a:pt x="250" y="31"/>
                  </a:cubicBezTo>
                  <a:cubicBezTo>
                    <a:pt x="344" y="62"/>
                    <a:pt x="438" y="156"/>
                    <a:pt x="406" y="281"/>
                  </a:cubicBezTo>
                  <a:cubicBezTo>
                    <a:pt x="375" y="375"/>
                    <a:pt x="281" y="437"/>
                    <a:pt x="156" y="437"/>
                  </a:cubicBezTo>
                </a:path>
              </a:pathLst>
            </a:custGeom>
            <a:grpFill/>
            <a:ln>
              <a:noFill/>
            </a:ln>
            <a:effectLst/>
          </p:spPr>
          <p:txBody>
            <a:bodyPr wrap="none" anchor="ctr"/>
            <a:lstStyle/>
            <a:p>
              <a:pPr defTabSz="543560">
                <a:defRPr/>
              </a:pPr>
              <a:endParaRPr lang="en-US" sz="805" dirty="0">
                <a:latin typeface="Open Sans Light"/>
              </a:endParaRPr>
            </a:p>
          </p:txBody>
        </p:sp>
        <p:sp>
          <p:nvSpPr>
            <p:cNvPr id="32" name="Freeform 22"/>
            <p:cNvSpPr>
              <a:spLocks noChangeArrowheads="1"/>
            </p:cNvSpPr>
            <p:nvPr/>
          </p:nvSpPr>
          <p:spPr bwMode="auto">
            <a:xfrm>
              <a:off x="3784600" y="5208588"/>
              <a:ext cx="157163" cy="146050"/>
            </a:xfrm>
            <a:custGeom>
              <a:avLst/>
              <a:gdLst>
                <a:gd name="T0" fmla="*/ 0 w 438"/>
                <a:gd name="T1" fmla="*/ 156 h 407"/>
                <a:gd name="T2" fmla="*/ 0 w 438"/>
                <a:gd name="T3" fmla="*/ 156 h 407"/>
                <a:gd name="T4" fmla="*/ 250 w 438"/>
                <a:gd name="T5" fmla="*/ 0 h 407"/>
                <a:gd name="T6" fmla="*/ 405 w 438"/>
                <a:gd name="T7" fmla="*/ 250 h 407"/>
                <a:gd name="T8" fmla="*/ 156 w 438"/>
                <a:gd name="T9" fmla="*/ 406 h 407"/>
                <a:gd name="T10" fmla="*/ 0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0" y="156"/>
                  </a:moveTo>
                  <a:lnTo>
                    <a:pt x="0" y="156"/>
                  </a:lnTo>
                  <a:cubicBezTo>
                    <a:pt x="31" y="63"/>
                    <a:pt x="125" y="0"/>
                    <a:pt x="250" y="0"/>
                  </a:cubicBezTo>
                  <a:cubicBezTo>
                    <a:pt x="343" y="31"/>
                    <a:pt x="437" y="125"/>
                    <a:pt x="405" y="250"/>
                  </a:cubicBezTo>
                  <a:cubicBezTo>
                    <a:pt x="374" y="344"/>
                    <a:pt x="281" y="406"/>
                    <a:pt x="156" y="406"/>
                  </a:cubicBezTo>
                  <a:cubicBezTo>
                    <a:pt x="63" y="375"/>
                    <a:pt x="0" y="281"/>
                    <a:pt x="0" y="156"/>
                  </a:cubicBezTo>
                </a:path>
              </a:pathLst>
            </a:custGeom>
            <a:grpFill/>
            <a:ln>
              <a:noFill/>
            </a:ln>
            <a:effectLst/>
          </p:spPr>
          <p:txBody>
            <a:bodyPr wrap="none" anchor="ctr"/>
            <a:lstStyle/>
            <a:p>
              <a:pPr defTabSz="543560">
                <a:defRPr/>
              </a:pPr>
              <a:endParaRPr lang="en-US" sz="805" dirty="0">
                <a:latin typeface="Open Sans Light"/>
              </a:endParaRPr>
            </a:p>
          </p:txBody>
        </p:sp>
        <p:sp>
          <p:nvSpPr>
            <p:cNvPr id="33" name="Freeform 23"/>
            <p:cNvSpPr>
              <a:spLocks noChangeArrowheads="1"/>
            </p:cNvSpPr>
            <p:nvPr/>
          </p:nvSpPr>
          <p:spPr bwMode="auto">
            <a:xfrm>
              <a:off x="1231900" y="4692650"/>
              <a:ext cx="158750" cy="157163"/>
            </a:xfrm>
            <a:custGeom>
              <a:avLst/>
              <a:gdLst>
                <a:gd name="T0" fmla="*/ 32 w 439"/>
                <a:gd name="T1" fmla="*/ 187 h 438"/>
                <a:gd name="T2" fmla="*/ 32 w 439"/>
                <a:gd name="T3" fmla="*/ 187 h 438"/>
                <a:gd name="T4" fmla="*/ 250 w 439"/>
                <a:gd name="T5" fmla="*/ 31 h 438"/>
                <a:gd name="T6" fmla="*/ 407 w 439"/>
                <a:gd name="T7" fmla="*/ 281 h 438"/>
                <a:gd name="T8" fmla="*/ 188 w 439"/>
                <a:gd name="T9" fmla="*/ 437 h 438"/>
                <a:gd name="T10" fmla="*/ 32 w 439"/>
                <a:gd name="T11" fmla="*/ 187 h 438"/>
              </a:gdLst>
              <a:ahLst/>
              <a:cxnLst>
                <a:cxn ang="0">
                  <a:pos x="T0" y="T1"/>
                </a:cxn>
                <a:cxn ang="0">
                  <a:pos x="T2" y="T3"/>
                </a:cxn>
                <a:cxn ang="0">
                  <a:pos x="T4" y="T5"/>
                </a:cxn>
                <a:cxn ang="0">
                  <a:pos x="T6" y="T7"/>
                </a:cxn>
                <a:cxn ang="0">
                  <a:pos x="T8" y="T9"/>
                </a:cxn>
                <a:cxn ang="0">
                  <a:pos x="T10" y="T11"/>
                </a:cxn>
              </a:cxnLst>
              <a:rect l="0" t="0" r="r" b="b"/>
              <a:pathLst>
                <a:path w="439" h="438">
                  <a:moveTo>
                    <a:pt x="32" y="187"/>
                  </a:moveTo>
                  <a:lnTo>
                    <a:pt x="32" y="187"/>
                  </a:lnTo>
                  <a:cubicBezTo>
                    <a:pt x="32" y="93"/>
                    <a:pt x="157" y="0"/>
                    <a:pt x="250" y="31"/>
                  </a:cubicBezTo>
                  <a:cubicBezTo>
                    <a:pt x="344" y="62"/>
                    <a:pt x="438" y="156"/>
                    <a:pt x="407" y="281"/>
                  </a:cubicBezTo>
                  <a:cubicBezTo>
                    <a:pt x="375" y="375"/>
                    <a:pt x="282" y="437"/>
                    <a:pt x="188" y="437"/>
                  </a:cubicBezTo>
                  <a:cubicBezTo>
                    <a:pt x="63" y="406"/>
                    <a:pt x="0" y="312"/>
                    <a:pt x="32" y="187"/>
                  </a:cubicBezTo>
                </a:path>
              </a:pathLst>
            </a:custGeom>
            <a:grpFill/>
            <a:ln>
              <a:noFill/>
            </a:ln>
            <a:effectLst/>
          </p:spPr>
          <p:txBody>
            <a:bodyPr wrap="none" anchor="ctr"/>
            <a:lstStyle/>
            <a:p>
              <a:pPr defTabSz="543560">
                <a:defRPr/>
              </a:pPr>
              <a:endParaRPr lang="en-US" sz="805" dirty="0">
                <a:latin typeface="Open Sans Light"/>
              </a:endParaRPr>
            </a:p>
          </p:txBody>
        </p:sp>
        <p:sp>
          <p:nvSpPr>
            <p:cNvPr id="34" name="Freeform 24"/>
            <p:cNvSpPr>
              <a:spLocks noChangeArrowheads="1"/>
            </p:cNvSpPr>
            <p:nvPr/>
          </p:nvSpPr>
          <p:spPr bwMode="auto">
            <a:xfrm>
              <a:off x="1422400" y="5670550"/>
              <a:ext cx="157163" cy="158750"/>
            </a:xfrm>
            <a:custGeom>
              <a:avLst/>
              <a:gdLst>
                <a:gd name="T0" fmla="*/ 62 w 438"/>
                <a:gd name="T1" fmla="*/ 344 h 439"/>
                <a:gd name="T2" fmla="*/ 62 w 438"/>
                <a:gd name="T3" fmla="*/ 344 h 439"/>
                <a:gd name="T4" fmla="*/ 125 w 438"/>
                <a:gd name="T5" fmla="*/ 63 h 439"/>
                <a:gd name="T6" fmla="*/ 375 w 438"/>
                <a:gd name="T7" fmla="*/ 125 h 439"/>
                <a:gd name="T8" fmla="*/ 343 w 438"/>
                <a:gd name="T9" fmla="*/ 407 h 439"/>
                <a:gd name="T10" fmla="*/ 62 w 438"/>
                <a:gd name="T11" fmla="*/ 344 h 439"/>
              </a:gdLst>
              <a:ahLst/>
              <a:cxnLst>
                <a:cxn ang="0">
                  <a:pos x="T0" y="T1"/>
                </a:cxn>
                <a:cxn ang="0">
                  <a:pos x="T2" y="T3"/>
                </a:cxn>
                <a:cxn ang="0">
                  <a:pos x="T4" y="T5"/>
                </a:cxn>
                <a:cxn ang="0">
                  <a:pos x="T6" y="T7"/>
                </a:cxn>
                <a:cxn ang="0">
                  <a:pos x="T8" y="T9"/>
                </a:cxn>
                <a:cxn ang="0">
                  <a:pos x="T10" y="T11"/>
                </a:cxn>
              </a:cxnLst>
              <a:rect l="0" t="0" r="r" b="b"/>
              <a:pathLst>
                <a:path w="438" h="439">
                  <a:moveTo>
                    <a:pt x="62" y="344"/>
                  </a:moveTo>
                  <a:lnTo>
                    <a:pt x="62" y="344"/>
                  </a:lnTo>
                  <a:cubicBezTo>
                    <a:pt x="0" y="250"/>
                    <a:pt x="31" y="125"/>
                    <a:pt x="125" y="63"/>
                  </a:cubicBezTo>
                  <a:cubicBezTo>
                    <a:pt x="187" y="0"/>
                    <a:pt x="312" y="32"/>
                    <a:pt x="375" y="125"/>
                  </a:cubicBezTo>
                  <a:cubicBezTo>
                    <a:pt x="437" y="219"/>
                    <a:pt x="437" y="344"/>
                    <a:pt x="343" y="407"/>
                  </a:cubicBezTo>
                  <a:cubicBezTo>
                    <a:pt x="250" y="438"/>
                    <a:pt x="125" y="438"/>
                    <a:pt x="62" y="344"/>
                  </a:cubicBezTo>
                </a:path>
              </a:pathLst>
            </a:custGeom>
            <a:grpFill/>
            <a:ln>
              <a:noFill/>
            </a:ln>
            <a:effectLst/>
          </p:spPr>
          <p:txBody>
            <a:bodyPr wrap="none" anchor="ctr"/>
            <a:lstStyle/>
            <a:p>
              <a:pPr defTabSz="543560">
                <a:defRPr/>
              </a:pPr>
              <a:endParaRPr lang="en-US" sz="805" dirty="0">
                <a:latin typeface="Open Sans Light"/>
              </a:endParaRPr>
            </a:p>
          </p:txBody>
        </p:sp>
        <p:sp>
          <p:nvSpPr>
            <p:cNvPr id="35" name="Freeform 25"/>
            <p:cNvSpPr>
              <a:spLocks noChangeArrowheads="1"/>
            </p:cNvSpPr>
            <p:nvPr/>
          </p:nvSpPr>
          <p:spPr bwMode="auto">
            <a:xfrm>
              <a:off x="3222625" y="6029325"/>
              <a:ext cx="168275" cy="158750"/>
            </a:xfrm>
            <a:custGeom>
              <a:avLst/>
              <a:gdLst>
                <a:gd name="T0" fmla="*/ 125 w 469"/>
                <a:gd name="T1" fmla="*/ 63 h 439"/>
                <a:gd name="T2" fmla="*/ 125 w 469"/>
                <a:gd name="T3" fmla="*/ 63 h 439"/>
                <a:gd name="T4" fmla="*/ 406 w 469"/>
                <a:gd name="T5" fmla="*/ 125 h 439"/>
                <a:gd name="T6" fmla="*/ 343 w 469"/>
                <a:gd name="T7" fmla="*/ 375 h 439"/>
                <a:gd name="T8" fmla="*/ 62 w 469"/>
                <a:gd name="T9" fmla="*/ 344 h 439"/>
                <a:gd name="T10" fmla="*/ 125 w 469"/>
                <a:gd name="T11" fmla="*/ 63 h 439"/>
              </a:gdLst>
              <a:ahLst/>
              <a:cxnLst>
                <a:cxn ang="0">
                  <a:pos x="T0" y="T1"/>
                </a:cxn>
                <a:cxn ang="0">
                  <a:pos x="T2" y="T3"/>
                </a:cxn>
                <a:cxn ang="0">
                  <a:pos x="T4" y="T5"/>
                </a:cxn>
                <a:cxn ang="0">
                  <a:pos x="T6" y="T7"/>
                </a:cxn>
                <a:cxn ang="0">
                  <a:pos x="T8" y="T9"/>
                </a:cxn>
                <a:cxn ang="0">
                  <a:pos x="T10" y="T11"/>
                </a:cxn>
              </a:cxnLst>
              <a:rect l="0" t="0" r="r" b="b"/>
              <a:pathLst>
                <a:path w="469" h="439">
                  <a:moveTo>
                    <a:pt x="125" y="63"/>
                  </a:moveTo>
                  <a:lnTo>
                    <a:pt x="125" y="63"/>
                  </a:lnTo>
                  <a:cubicBezTo>
                    <a:pt x="218" y="0"/>
                    <a:pt x="343" y="32"/>
                    <a:pt x="406" y="125"/>
                  </a:cubicBezTo>
                  <a:cubicBezTo>
                    <a:pt x="468" y="219"/>
                    <a:pt x="437" y="313"/>
                    <a:pt x="343" y="375"/>
                  </a:cubicBezTo>
                  <a:cubicBezTo>
                    <a:pt x="250" y="438"/>
                    <a:pt x="125" y="438"/>
                    <a:pt x="62" y="344"/>
                  </a:cubicBezTo>
                  <a:cubicBezTo>
                    <a:pt x="0" y="250"/>
                    <a:pt x="31" y="125"/>
                    <a:pt x="125" y="63"/>
                  </a:cubicBezTo>
                </a:path>
              </a:pathLst>
            </a:custGeom>
            <a:grpFill/>
            <a:ln>
              <a:noFill/>
            </a:ln>
            <a:effectLst/>
          </p:spPr>
          <p:txBody>
            <a:bodyPr wrap="none" anchor="ctr"/>
            <a:lstStyle/>
            <a:p>
              <a:pPr defTabSz="543560">
                <a:defRPr/>
              </a:pPr>
              <a:endParaRPr lang="en-US" sz="805" dirty="0">
                <a:latin typeface="Open Sans Light"/>
              </a:endParaRPr>
            </a:p>
          </p:txBody>
        </p:sp>
        <p:sp>
          <p:nvSpPr>
            <p:cNvPr id="36" name="Freeform 26"/>
            <p:cNvSpPr>
              <a:spLocks noChangeArrowheads="1"/>
            </p:cNvSpPr>
            <p:nvPr/>
          </p:nvSpPr>
          <p:spPr bwMode="auto">
            <a:xfrm>
              <a:off x="1782763" y="3870325"/>
              <a:ext cx="157162" cy="158750"/>
            </a:xfrm>
            <a:custGeom>
              <a:avLst/>
              <a:gdLst>
                <a:gd name="T0" fmla="*/ 93 w 438"/>
                <a:gd name="T1" fmla="*/ 63 h 439"/>
                <a:gd name="T2" fmla="*/ 93 w 438"/>
                <a:gd name="T3" fmla="*/ 63 h 439"/>
                <a:gd name="T4" fmla="*/ 375 w 438"/>
                <a:gd name="T5" fmla="*/ 94 h 439"/>
                <a:gd name="T6" fmla="*/ 312 w 438"/>
                <a:gd name="T7" fmla="*/ 375 h 439"/>
                <a:gd name="T8" fmla="*/ 62 w 438"/>
                <a:gd name="T9" fmla="*/ 313 h 439"/>
                <a:gd name="T10" fmla="*/ 93 w 438"/>
                <a:gd name="T11" fmla="*/ 63 h 439"/>
              </a:gdLst>
              <a:ahLst/>
              <a:cxnLst>
                <a:cxn ang="0">
                  <a:pos x="T0" y="T1"/>
                </a:cxn>
                <a:cxn ang="0">
                  <a:pos x="T2" y="T3"/>
                </a:cxn>
                <a:cxn ang="0">
                  <a:pos x="T4" y="T5"/>
                </a:cxn>
                <a:cxn ang="0">
                  <a:pos x="T6" y="T7"/>
                </a:cxn>
                <a:cxn ang="0">
                  <a:pos x="T8" y="T9"/>
                </a:cxn>
                <a:cxn ang="0">
                  <a:pos x="T10" y="T11"/>
                </a:cxn>
              </a:cxnLst>
              <a:rect l="0" t="0" r="r" b="b"/>
              <a:pathLst>
                <a:path w="438" h="439">
                  <a:moveTo>
                    <a:pt x="93" y="63"/>
                  </a:moveTo>
                  <a:lnTo>
                    <a:pt x="93" y="63"/>
                  </a:lnTo>
                  <a:cubicBezTo>
                    <a:pt x="187" y="0"/>
                    <a:pt x="312" y="0"/>
                    <a:pt x="375" y="94"/>
                  </a:cubicBezTo>
                  <a:cubicBezTo>
                    <a:pt x="437" y="188"/>
                    <a:pt x="406" y="313"/>
                    <a:pt x="312" y="375"/>
                  </a:cubicBezTo>
                  <a:cubicBezTo>
                    <a:pt x="250" y="438"/>
                    <a:pt x="125" y="407"/>
                    <a:pt x="62" y="313"/>
                  </a:cubicBezTo>
                  <a:cubicBezTo>
                    <a:pt x="0" y="219"/>
                    <a:pt x="0" y="94"/>
                    <a:pt x="93" y="63"/>
                  </a:cubicBezTo>
                </a:path>
              </a:pathLst>
            </a:custGeom>
            <a:grpFill/>
            <a:ln>
              <a:noFill/>
            </a:ln>
            <a:effectLst/>
          </p:spPr>
          <p:txBody>
            <a:bodyPr wrap="none" anchor="ctr"/>
            <a:lstStyle/>
            <a:p>
              <a:pPr defTabSz="543560">
                <a:defRPr/>
              </a:pPr>
              <a:endParaRPr lang="en-US" sz="805" dirty="0">
                <a:latin typeface="Open Sans Light"/>
              </a:endParaRPr>
            </a:p>
          </p:txBody>
        </p:sp>
        <p:sp>
          <p:nvSpPr>
            <p:cNvPr id="37" name="Freeform 27"/>
            <p:cNvSpPr>
              <a:spLocks noChangeArrowheads="1"/>
            </p:cNvSpPr>
            <p:nvPr/>
          </p:nvSpPr>
          <p:spPr bwMode="auto">
            <a:xfrm>
              <a:off x="4797425" y="5973763"/>
              <a:ext cx="461963" cy="720725"/>
            </a:xfrm>
            <a:custGeom>
              <a:avLst/>
              <a:gdLst>
                <a:gd name="T0" fmla="*/ 1219 w 1283"/>
                <a:gd name="T1" fmla="*/ 1656 h 2001"/>
                <a:gd name="T2" fmla="*/ 1219 w 1283"/>
                <a:gd name="T3" fmla="*/ 1656 h 2001"/>
                <a:gd name="T4" fmla="*/ 563 w 1283"/>
                <a:gd name="T5" fmla="*/ 1000 h 2001"/>
                <a:gd name="T6" fmla="*/ 1219 w 1283"/>
                <a:gd name="T7" fmla="*/ 344 h 2001"/>
                <a:gd name="T8" fmla="*/ 1219 w 1283"/>
                <a:gd name="T9" fmla="*/ 63 h 2001"/>
                <a:gd name="T10" fmla="*/ 938 w 1283"/>
                <a:gd name="T11" fmla="*/ 63 h 2001"/>
                <a:gd name="T12" fmla="*/ 0 w 1283"/>
                <a:gd name="T13" fmla="*/ 1000 h 2001"/>
                <a:gd name="T14" fmla="*/ 938 w 1283"/>
                <a:gd name="T15" fmla="*/ 1938 h 2001"/>
                <a:gd name="T16" fmla="*/ 1219 w 1283"/>
                <a:gd name="T17" fmla="*/ 1938 h 2001"/>
                <a:gd name="T18" fmla="*/ 1282 w 1283"/>
                <a:gd name="T19" fmla="*/ 1781 h 2001"/>
                <a:gd name="T20" fmla="*/ 1219 w 1283"/>
                <a:gd name="T21" fmla="*/ 1656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3" h="2001">
                  <a:moveTo>
                    <a:pt x="1219" y="1656"/>
                  </a:moveTo>
                  <a:lnTo>
                    <a:pt x="1219" y="1656"/>
                  </a:lnTo>
                  <a:cubicBezTo>
                    <a:pt x="563" y="1000"/>
                    <a:pt x="563" y="1000"/>
                    <a:pt x="563" y="1000"/>
                  </a:cubicBezTo>
                  <a:cubicBezTo>
                    <a:pt x="1219" y="344"/>
                    <a:pt x="1219" y="344"/>
                    <a:pt x="1219" y="344"/>
                  </a:cubicBezTo>
                  <a:cubicBezTo>
                    <a:pt x="1282" y="250"/>
                    <a:pt x="1282" y="125"/>
                    <a:pt x="1219" y="63"/>
                  </a:cubicBezTo>
                  <a:cubicBezTo>
                    <a:pt x="1157" y="0"/>
                    <a:pt x="1032" y="0"/>
                    <a:pt x="938" y="63"/>
                  </a:cubicBezTo>
                  <a:cubicBezTo>
                    <a:pt x="0" y="1000"/>
                    <a:pt x="0" y="1000"/>
                    <a:pt x="0" y="1000"/>
                  </a:cubicBezTo>
                  <a:cubicBezTo>
                    <a:pt x="938" y="1938"/>
                    <a:pt x="938" y="1938"/>
                    <a:pt x="938" y="1938"/>
                  </a:cubicBezTo>
                  <a:cubicBezTo>
                    <a:pt x="1032" y="2000"/>
                    <a:pt x="1157" y="2000"/>
                    <a:pt x="1219" y="1938"/>
                  </a:cubicBezTo>
                  <a:cubicBezTo>
                    <a:pt x="1251" y="1875"/>
                    <a:pt x="1282" y="1844"/>
                    <a:pt x="1282" y="1781"/>
                  </a:cubicBezTo>
                  <a:cubicBezTo>
                    <a:pt x="1282" y="1719"/>
                    <a:pt x="1251" y="1688"/>
                    <a:pt x="1219" y="1656"/>
                  </a:cubicBezTo>
                </a:path>
              </a:pathLst>
            </a:custGeom>
            <a:grpFill/>
            <a:ln>
              <a:noFill/>
            </a:ln>
            <a:effectLst/>
          </p:spPr>
          <p:txBody>
            <a:bodyPr wrap="none" anchor="ctr"/>
            <a:lstStyle/>
            <a:p>
              <a:pPr defTabSz="543560">
                <a:defRPr/>
              </a:pPr>
              <a:endParaRPr lang="en-US" sz="805" dirty="0">
                <a:latin typeface="Open Sans Light"/>
              </a:endParaRPr>
            </a:p>
          </p:txBody>
        </p:sp>
        <p:sp>
          <p:nvSpPr>
            <p:cNvPr id="38" name="Freeform 28"/>
            <p:cNvSpPr>
              <a:spLocks noChangeArrowheads="1"/>
            </p:cNvSpPr>
            <p:nvPr/>
          </p:nvSpPr>
          <p:spPr bwMode="auto">
            <a:xfrm>
              <a:off x="5111750" y="6254750"/>
              <a:ext cx="146050" cy="147638"/>
            </a:xfrm>
            <a:custGeom>
              <a:avLst/>
              <a:gdLst>
                <a:gd name="T0" fmla="*/ 187 w 407"/>
                <a:gd name="T1" fmla="*/ 0 h 408"/>
                <a:gd name="T2" fmla="*/ 187 w 407"/>
                <a:gd name="T3" fmla="*/ 0 h 408"/>
                <a:gd name="T4" fmla="*/ 406 w 407"/>
                <a:gd name="T5" fmla="*/ 219 h 408"/>
                <a:gd name="T6" fmla="*/ 187 w 407"/>
                <a:gd name="T7" fmla="*/ 407 h 408"/>
                <a:gd name="T8" fmla="*/ 0 w 407"/>
                <a:gd name="T9" fmla="*/ 219 h 408"/>
                <a:gd name="T10" fmla="*/ 187 w 407"/>
                <a:gd name="T11" fmla="*/ 0 h 408"/>
              </a:gdLst>
              <a:ahLst/>
              <a:cxnLst>
                <a:cxn ang="0">
                  <a:pos x="T0" y="T1"/>
                </a:cxn>
                <a:cxn ang="0">
                  <a:pos x="T2" y="T3"/>
                </a:cxn>
                <a:cxn ang="0">
                  <a:pos x="T4" y="T5"/>
                </a:cxn>
                <a:cxn ang="0">
                  <a:pos x="T6" y="T7"/>
                </a:cxn>
                <a:cxn ang="0">
                  <a:pos x="T8" y="T9"/>
                </a:cxn>
                <a:cxn ang="0">
                  <a:pos x="T10" y="T11"/>
                </a:cxn>
              </a:cxnLst>
              <a:rect l="0" t="0" r="r" b="b"/>
              <a:pathLst>
                <a:path w="407" h="408">
                  <a:moveTo>
                    <a:pt x="187" y="0"/>
                  </a:moveTo>
                  <a:lnTo>
                    <a:pt x="187" y="0"/>
                  </a:lnTo>
                  <a:cubicBezTo>
                    <a:pt x="312" y="0"/>
                    <a:pt x="406" y="94"/>
                    <a:pt x="406" y="219"/>
                  </a:cubicBezTo>
                  <a:cubicBezTo>
                    <a:pt x="406" y="313"/>
                    <a:pt x="312" y="407"/>
                    <a:pt x="187" y="407"/>
                  </a:cubicBezTo>
                  <a:cubicBezTo>
                    <a:pt x="93" y="407"/>
                    <a:pt x="0" y="313"/>
                    <a:pt x="0" y="219"/>
                  </a:cubicBezTo>
                  <a:cubicBezTo>
                    <a:pt x="0" y="94"/>
                    <a:pt x="93" y="0"/>
                    <a:pt x="187" y="0"/>
                  </a:cubicBezTo>
                </a:path>
              </a:pathLst>
            </a:custGeom>
            <a:grpFill/>
            <a:ln>
              <a:noFill/>
            </a:ln>
            <a:effectLst/>
          </p:spPr>
          <p:txBody>
            <a:bodyPr wrap="none" anchor="ctr"/>
            <a:lstStyle/>
            <a:p>
              <a:pPr defTabSz="543560">
                <a:defRPr/>
              </a:pPr>
              <a:endParaRPr lang="en-US" sz="805" dirty="0">
                <a:latin typeface="Open Sans Light"/>
              </a:endParaRPr>
            </a:p>
          </p:txBody>
        </p:sp>
        <p:sp>
          <p:nvSpPr>
            <p:cNvPr id="39" name="Freeform 29"/>
            <p:cNvSpPr>
              <a:spLocks noChangeArrowheads="1"/>
            </p:cNvSpPr>
            <p:nvPr/>
          </p:nvSpPr>
          <p:spPr bwMode="auto">
            <a:xfrm>
              <a:off x="5111750" y="3657600"/>
              <a:ext cx="146050" cy="146050"/>
            </a:xfrm>
            <a:custGeom>
              <a:avLst/>
              <a:gdLst>
                <a:gd name="T0" fmla="*/ 187 w 407"/>
                <a:gd name="T1" fmla="*/ 0 h 407"/>
                <a:gd name="T2" fmla="*/ 187 w 407"/>
                <a:gd name="T3" fmla="*/ 0 h 407"/>
                <a:gd name="T4" fmla="*/ 406 w 407"/>
                <a:gd name="T5" fmla="*/ 187 h 407"/>
                <a:gd name="T6" fmla="*/ 187 w 407"/>
                <a:gd name="T7" fmla="*/ 406 h 407"/>
                <a:gd name="T8" fmla="*/ 0 w 407"/>
                <a:gd name="T9" fmla="*/ 187 h 407"/>
                <a:gd name="T10" fmla="*/ 18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187" y="0"/>
                  </a:moveTo>
                  <a:lnTo>
                    <a:pt x="187" y="0"/>
                  </a:lnTo>
                  <a:cubicBezTo>
                    <a:pt x="312" y="0"/>
                    <a:pt x="406" y="93"/>
                    <a:pt x="406" y="187"/>
                  </a:cubicBezTo>
                  <a:cubicBezTo>
                    <a:pt x="406" y="312"/>
                    <a:pt x="312" y="406"/>
                    <a:pt x="187" y="406"/>
                  </a:cubicBezTo>
                  <a:cubicBezTo>
                    <a:pt x="93" y="406"/>
                    <a:pt x="0" y="312"/>
                    <a:pt x="0" y="187"/>
                  </a:cubicBezTo>
                  <a:cubicBezTo>
                    <a:pt x="0" y="93"/>
                    <a:pt x="93" y="0"/>
                    <a:pt x="187" y="0"/>
                  </a:cubicBezTo>
                </a:path>
              </a:pathLst>
            </a:custGeom>
            <a:grpFill/>
            <a:ln>
              <a:noFill/>
            </a:ln>
            <a:effectLst/>
          </p:spPr>
          <p:txBody>
            <a:bodyPr wrap="none" anchor="ctr"/>
            <a:lstStyle/>
            <a:p>
              <a:pPr defTabSz="543560">
                <a:defRPr/>
              </a:pPr>
              <a:endParaRPr lang="en-US" sz="805" dirty="0">
                <a:latin typeface="Open Sans Light"/>
              </a:endParaRPr>
            </a:p>
          </p:txBody>
        </p:sp>
        <p:sp>
          <p:nvSpPr>
            <p:cNvPr id="40" name="Freeform 30"/>
            <p:cNvSpPr>
              <a:spLocks noChangeArrowheads="1"/>
            </p:cNvSpPr>
            <p:nvPr/>
          </p:nvSpPr>
          <p:spPr bwMode="auto">
            <a:xfrm>
              <a:off x="6416675" y="4962525"/>
              <a:ext cx="146050" cy="134938"/>
            </a:xfrm>
            <a:custGeom>
              <a:avLst/>
              <a:gdLst>
                <a:gd name="T0" fmla="*/ 406 w 407"/>
                <a:gd name="T1" fmla="*/ 187 h 375"/>
                <a:gd name="T2" fmla="*/ 406 w 407"/>
                <a:gd name="T3" fmla="*/ 187 h 375"/>
                <a:gd name="T4" fmla="*/ 187 w 407"/>
                <a:gd name="T5" fmla="*/ 374 h 375"/>
                <a:gd name="T6" fmla="*/ 0 w 407"/>
                <a:gd name="T7" fmla="*/ 187 h 375"/>
                <a:gd name="T8" fmla="*/ 187 w 407"/>
                <a:gd name="T9" fmla="*/ 0 h 375"/>
                <a:gd name="T10" fmla="*/ 406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406" y="187"/>
                  </a:moveTo>
                  <a:lnTo>
                    <a:pt x="406" y="187"/>
                  </a:lnTo>
                  <a:cubicBezTo>
                    <a:pt x="406" y="311"/>
                    <a:pt x="312" y="374"/>
                    <a:pt x="187" y="374"/>
                  </a:cubicBezTo>
                  <a:cubicBezTo>
                    <a:pt x="93" y="374"/>
                    <a:pt x="0" y="311"/>
                    <a:pt x="0" y="187"/>
                  </a:cubicBezTo>
                  <a:cubicBezTo>
                    <a:pt x="0" y="93"/>
                    <a:pt x="93" y="0"/>
                    <a:pt x="187" y="0"/>
                  </a:cubicBezTo>
                  <a:cubicBezTo>
                    <a:pt x="312" y="0"/>
                    <a:pt x="406" y="93"/>
                    <a:pt x="406" y="187"/>
                  </a:cubicBezTo>
                </a:path>
              </a:pathLst>
            </a:custGeom>
            <a:grpFill/>
            <a:ln>
              <a:noFill/>
            </a:ln>
            <a:effectLst/>
          </p:spPr>
          <p:txBody>
            <a:bodyPr wrap="none" anchor="ctr"/>
            <a:lstStyle/>
            <a:p>
              <a:pPr defTabSz="543560">
                <a:defRPr/>
              </a:pPr>
              <a:endParaRPr lang="en-US" sz="805" dirty="0">
                <a:latin typeface="Open Sans Light"/>
              </a:endParaRPr>
            </a:p>
          </p:txBody>
        </p:sp>
        <p:sp>
          <p:nvSpPr>
            <p:cNvPr id="41" name="Freeform 31"/>
            <p:cNvSpPr>
              <a:spLocks noChangeArrowheads="1"/>
            </p:cNvSpPr>
            <p:nvPr/>
          </p:nvSpPr>
          <p:spPr bwMode="auto">
            <a:xfrm>
              <a:off x="6022975" y="4027488"/>
              <a:ext cx="157163" cy="157162"/>
            </a:xfrm>
            <a:custGeom>
              <a:avLst/>
              <a:gdLst>
                <a:gd name="T0" fmla="*/ 375 w 438"/>
                <a:gd name="T1" fmla="*/ 93 h 438"/>
                <a:gd name="T2" fmla="*/ 375 w 438"/>
                <a:gd name="T3" fmla="*/ 93 h 438"/>
                <a:gd name="T4" fmla="*/ 375 w 438"/>
                <a:gd name="T5" fmla="*/ 375 h 438"/>
                <a:gd name="T6" fmla="*/ 94 w 438"/>
                <a:gd name="T7" fmla="*/ 375 h 438"/>
                <a:gd name="T8" fmla="*/ 94 w 438"/>
                <a:gd name="T9" fmla="*/ 93 h 438"/>
                <a:gd name="T10" fmla="*/ 375 w 438"/>
                <a:gd name="T11" fmla="*/ 93 h 438"/>
              </a:gdLst>
              <a:ahLst/>
              <a:cxnLst>
                <a:cxn ang="0">
                  <a:pos x="T0" y="T1"/>
                </a:cxn>
                <a:cxn ang="0">
                  <a:pos x="T2" y="T3"/>
                </a:cxn>
                <a:cxn ang="0">
                  <a:pos x="T4" y="T5"/>
                </a:cxn>
                <a:cxn ang="0">
                  <a:pos x="T6" y="T7"/>
                </a:cxn>
                <a:cxn ang="0">
                  <a:pos x="T8" y="T9"/>
                </a:cxn>
                <a:cxn ang="0">
                  <a:pos x="T10" y="T11"/>
                </a:cxn>
              </a:cxnLst>
              <a:rect l="0" t="0" r="r" b="b"/>
              <a:pathLst>
                <a:path w="438" h="438">
                  <a:moveTo>
                    <a:pt x="375" y="93"/>
                  </a:moveTo>
                  <a:lnTo>
                    <a:pt x="375" y="93"/>
                  </a:lnTo>
                  <a:cubicBezTo>
                    <a:pt x="437" y="156"/>
                    <a:pt x="437" y="281"/>
                    <a:pt x="375" y="375"/>
                  </a:cubicBezTo>
                  <a:cubicBezTo>
                    <a:pt x="281" y="437"/>
                    <a:pt x="156" y="437"/>
                    <a:pt x="94" y="375"/>
                  </a:cubicBezTo>
                  <a:cubicBezTo>
                    <a:pt x="0" y="281"/>
                    <a:pt x="0" y="156"/>
                    <a:pt x="94" y="93"/>
                  </a:cubicBezTo>
                  <a:cubicBezTo>
                    <a:pt x="156" y="0"/>
                    <a:pt x="281" y="0"/>
                    <a:pt x="375" y="93"/>
                  </a:cubicBezTo>
                </a:path>
              </a:pathLst>
            </a:custGeom>
            <a:grpFill/>
            <a:ln>
              <a:noFill/>
            </a:ln>
            <a:effectLst/>
          </p:spPr>
          <p:txBody>
            <a:bodyPr wrap="none" anchor="ctr"/>
            <a:lstStyle/>
            <a:p>
              <a:pPr defTabSz="543560">
                <a:defRPr/>
              </a:pPr>
              <a:endParaRPr lang="en-US" sz="805" dirty="0">
                <a:latin typeface="Open Sans Light"/>
              </a:endParaRPr>
            </a:p>
          </p:txBody>
        </p:sp>
        <p:sp>
          <p:nvSpPr>
            <p:cNvPr id="42" name="Freeform 32"/>
            <p:cNvSpPr>
              <a:spLocks noChangeArrowheads="1"/>
            </p:cNvSpPr>
            <p:nvPr/>
          </p:nvSpPr>
          <p:spPr bwMode="auto">
            <a:xfrm>
              <a:off x="4189413" y="4027488"/>
              <a:ext cx="158750" cy="157162"/>
            </a:xfrm>
            <a:custGeom>
              <a:avLst/>
              <a:gdLst>
                <a:gd name="T0" fmla="*/ 344 w 439"/>
                <a:gd name="T1" fmla="*/ 375 h 438"/>
                <a:gd name="T2" fmla="*/ 344 w 439"/>
                <a:gd name="T3" fmla="*/ 375 h 438"/>
                <a:gd name="T4" fmla="*/ 63 w 439"/>
                <a:gd name="T5" fmla="*/ 375 h 438"/>
                <a:gd name="T6" fmla="*/ 63 w 439"/>
                <a:gd name="T7" fmla="*/ 93 h 438"/>
                <a:gd name="T8" fmla="*/ 344 w 439"/>
                <a:gd name="T9" fmla="*/ 93 h 438"/>
                <a:gd name="T10" fmla="*/ 344 w 439"/>
                <a:gd name="T11" fmla="*/ 375 h 438"/>
              </a:gdLst>
              <a:ahLst/>
              <a:cxnLst>
                <a:cxn ang="0">
                  <a:pos x="T0" y="T1"/>
                </a:cxn>
                <a:cxn ang="0">
                  <a:pos x="T2" y="T3"/>
                </a:cxn>
                <a:cxn ang="0">
                  <a:pos x="T4" y="T5"/>
                </a:cxn>
                <a:cxn ang="0">
                  <a:pos x="T6" y="T7"/>
                </a:cxn>
                <a:cxn ang="0">
                  <a:pos x="T8" y="T9"/>
                </a:cxn>
                <a:cxn ang="0">
                  <a:pos x="T10" y="T11"/>
                </a:cxn>
              </a:cxnLst>
              <a:rect l="0" t="0" r="r" b="b"/>
              <a:pathLst>
                <a:path w="439" h="438">
                  <a:moveTo>
                    <a:pt x="344" y="375"/>
                  </a:moveTo>
                  <a:lnTo>
                    <a:pt x="344" y="375"/>
                  </a:lnTo>
                  <a:cubicBezTo>
                    <a:pt x="281" y="437"/>
                    <a:pt x="156" y="437"/>
                    <a:pt x="63" y="375"/>
                  </a:cubicBezTo>
                  <a:cubicBezTo>
                    <a:pt x="0" y="281"/>
                    <a:pt x="0" y="156"/>
                    <a:pt x="63" y="93"/>
                  </a:cubicBezTo>
                  <a:cubicBezTo>
                    <a:pt x="156" y="0"/>
                    <a:pt x="281" y="0"/>
                    <a:pt x="344" y="93"/>
                  </a:cubicBezTo>
                  <a:cubicBezTo>
                    <a:pt x="438" y="156"/>
                    <a:pt x="438" y="281"/>
                    <a:pt x="344" y="375"/>
                  </a:cubicBezTo>
                </a:path>
              </a:pathLst>
            </a:custGeom>
            <a:grpFill/>
            <a:ln>
              <a:noFill/>
            </a:ln>
            <a:effectLst/>
          </p:spPr>
          <p:txBody>
            <a:bodyPr wrap="none" anchor="ctr"/>
            <a:lstStyle/>
            <a:p>
              <a:pPr defTabSz="543560">
                <a:defRPr/>
              </a:pPr>
              <a:endParaRPr lang="en-US" sz="805" dirty="0">
                <a:latin typeface="Open Sans Light"/>
              </a:endParaRPr>
            </a:p>
          </p:txBody>
        </p:sp>
        <p:sp>
          <p:nvSpPr>
            <p:cNvPr id="43" name="Freeform 33"/>
            <p:cNvSpPr>
              <a:spLocks noChangeArrowheads="1"/>
            </p:cNvSpPr>
            <p:nvPr/>
          </p:nvSpPr>
          <p:spPr bwMode="auto">
            <a:xfrm>
              <a:off x="6022975" y="5872163"/>
              <a:ext cx="157163" cy="157162"/>
            </a:xfrm>
            <a:custGeom>
              <a:avLst/>
              <a:gdLst>
                <a:gd name="T0" fmla="*/ 375 w 438"/>
                <a:gd name="T1" fmla="*/ 344 h 438"/>
                <a:gd name="T2" fmla="*/ 375 w 438"/>
                <a:gd name="T3" fmla="*/ 344 h 438"/>
                <a:gd name="T4" fmla="*/ 94 w 438"/>
                <a:gd name="T5" fmla="*/ 344 h 438"/>
                <a:gd name="T6" fmla="*/ 94 w 438"/>
                <a:gd name="T7" fmla="*/ 62 h 438"/>
                <a:gd name="T8" fmla="*/ 375 w 438"/>
                <a:gd name="T9" fmla="*/ 62 h 438"/>
                <a:gd name="T10" fmla="*/ 375 w 438"/>
                <a:gd name="T11" fmla="*/ 344 h 438"/>
              </a:gdLst>
              <a:ahLst/>
              <a:cxnLst>
                <a:cxn ang="0">
                  <a:pos x="T0" y="T1"/>
                </a:cxn>
                <a:cxn ang="0">
                  <a:pos x="T2" y="T3"/>
                </a:cxn>
                <a:cxn ang="0">
                  <a:pos x="T4" y="T5"/>
                </a:cxn>
                <a:cxn ang="0">
                  <a:pos x="T6" y="T7"/>
                </a:cxn>
                <a:cxn ang="0">
                  <a:pos x="T8" y="T9"/>
                </a:cxn>
                <a:cxn ang="0">
                  <a:pos x="T10" y="T11"/>
                </a:cxn>
              </a:cxnLst>
              <a:rect l="0" t="0" r="r" b="b"/>
              <a:pathLst>
                <a:path w="438" h="438">
                  <a:moveTo>
                    <a:pt x="375" y="344"/>
                  </a:moveTo>
                  <a:lnTo>
                    <a:pt x="375" y="344"/>
                  </a:lnTo>
                  <a:cubicBezTo>
                    <a:pt x="281" y="437"/>
                    <a:pt x="156" y="437"/>
                    <a:pt x="94" y="344"/>
                  </a:cubicBezTo>
                  <a:cubicBezTo>
                    <a:pt x="0" y="281"/>
                    <a:pt x="0" y="156"/>
                    <a:pt x="94" y="62"/>
                  </a:cubicBezTo>
                  <a:cubicBezTo>
                    <a:pt x="156" y="0"/>
                    <a:pt x="281" y="0"/>
                    <a:pt x="375" y="62"/>
                  </a:cubicBezTo>
                  <a:cubicBezTo>
                    <a:pt x="437" y="156"/>
                    <a:pt x="437" y="281"/>
                    <a:pt x="375" y="344"/>
                  </a:cubicBezTo>
                </a:path>
              </a:pathLst>
            </a:custGeom>
            <a:grpFill/>
            <a:ln>
              <a:noFill/>
            </a:ln>
            <a:effectLst/>
          </p:spPr>
          <p:txBody>
            <a:bodyPr wrap="none" anchor="ctr"/>
            <a:lstStyle/>
            <a:p>
              <a:pPr defTabSz="543560">
                <a:defRPr/>
              </a:pPr>
              <a:endParaRPr lang="en-US" sz="805" dirty="0">
                <a:latin typeface="Open Sans Light"/>
              </a:endParaRPr>
            </a:p>
          </p:txBody>
        </p:sp>
        <p:sp>
          <p:nvSpPr>
            <p:cNvPr id="44" name="Freeform 34"/>
            <p:cNvSpPr>
              <a:spLocks noChangeArrowheads="1"/>
            </p:cNvSpPr>
            <p:nvPr/>
          </p:nvSpPr>
          <p:spPr bwMode="auto">
            <a:xfrm>
              <a:off x="5607050" y="3746500"/>
              <a:ext cx="157163" cy="168275"/>
            </a:xfrm>
            <a:custGeom>
              <a:avLst/>
              <a:gdLst>
                <a:gd name="T0" fmla="*/ 281 w 438"/>
                <a:gd name="T1" fmla="*/ 31 h 469"/>
                <a:gd name="T2" fmla="*/ 281 w 438"/>
                <a:gd name="T3" fmla="*/ 31 h 469"/>
                <a:gd name="T4" fmla="*/ 406 w 438"/>
                <a:gd name="T5" fmla="*/ 312 h 469"/>
                <a:gd name="T6" fmla="*/ 125 w 438"/>
                <a:gd name="T7" fmla="*/ 406 h 469"/>
                <a:gd name="T8" fmla="*/ 31 w 438"/>
                <a:gd name="T9" fmla="*/ 156 h 469"/>
                <a:gd name="T10" fmla="*/ 281 w 438"/>
                <a:gd name="T11" fmla="*/ 31 h 469"/>
              </a:gdLst>
              <a:ahLst/>
              <a:cxnLst>
                <a:cxn ang="0">
                  <a:pos x="T0" y="T1"/>
                </a:cxn>
                <a:cxn ang="0">
                  <a:pos x="T2" y="T3"/>
                </a:cxn>
                <a:cxn ang="0">
                  <a:pos x="T4" y="T5"/>
                </a:cxn>
                <a:cxn ang="0">
                  <a:pos x="T6" y="T7"/>
                </a:cxn>
                <a:cxn ang="0">
                  <a:pos x="T8" y="T9"/>
                </a:cxn>
                <a:cxn ang="0">
                  <a:pos x="T10" y="T11"/>
                </a:cxn>
              </a:cxnLst>
              <a:rect l="0" t="0" r="r" b="b"/>
              <a:pathLst>
                <a:path w="438" h="469">
                  <a:moveTo>
                    <a:pt x="281" y="31"/>
                  </a:moveTo>
                  <a:lnTo>
                    <a:pt x="281" y="31"/>
                  </a:lnTo>
                  <a:cubicBezTo>
                    <a:pt x="375" y="93"/>
                    <a:pt x="437" y="187"/>
                    <a:pt x="406" y="312"/>
                  </a:cubicBezTo>
                  <a:cubicBezTo>
                    <a:pt x="343" y="406"/>
                    <a:pt x="250" y="468"/>
                    <a:pt x="125" y="406"/>
                  </a:cubicBezTo>
                  <a:cubicBezTo>
                    <a:pt x="31" y="375"/>
                    <a:pt x="0" y="250"/>
                    <a:pt x="31" y="156"/>
                  </a:cubicBezTo>
                  <a:cubicBezTo>
                    <a:pt x="62" y="62"/>
                    <a:pt x="187" y="0"/>
                    <a:pt x="281" y="31"/>
                  </a:cubicBezTo>
                </a:path>
              </a:pathLst>
            </a:custGeom>
            <a:grpFill/>
            <a:ln>
              <a:noFill/>
            </a:ln>
            <a:effectLst/>
          </p:spPr>
          <p:txBody>
            <a:bodyPr wrap="none" anchor="ctr"/>
            <a:lstStyle/>
            <a:p>
              <a:pPr defTabSz="543560">
                <a:defRPr/>
              </a:pPr>
              <a:endParaRPr lang="en-US" sz="805" dirty="0">
                <a:latin typeface="Open Sans Light"/>
              </a:endParaRPr>
            </a:p>
          </p:txBody>
        </p:sp>
        <p:sp>
          <p:nvSpPr>
            <p:cNvPr id="45" name="Freeform 35"/>
            <p:cNvSpPr>
              <a:spLocks noChangeArrowheads="1"/>
            </p:cNvSpPr>
            <p:nvPr/>
          </p:nvSpPr>
          <p:spPr bwMode="auto">
            <a:xfrm>
              <a:off x="3897313" y="4456113"/>
              <a:ext cx="168275" cy="158750"/>
            </a:xfrm>
            <a:custGeom>
              <a:avLst/>
              <a:gdLst>
                <a:gd name="T0" fmla="*/ 437 w 469"/>
                <a:gd name="T1" fmla="*/ 282 h 439"/>
                <a:gd name="T2" fmla="*/ 437 w 469"/>
                <a:gd name="T3" fmla="*/ 282 h 439"/>
                <a:gd name="T4" fmla="*/ 156 w 469"/>
                <a:gd name="T5" fmla="*/ 407 h 439"/>
                <a:gd name="T6" fmla="*/ 62 w 469"/>
                <a:gd name="T7" fmla="*/ 125 h 439"/>
                <a:gd name="T8" fmla="*/ 312 w 469"/>
                <a:gd name="T9" fmla="*/ 32 h 439"/>
                <a:gd name="T10" fmla="*/ 437 w 469"/>
                <a:gd name="T11" fmla="*/ 282 h 439"/>
              </a:gdLst>
              <a:ahLst/>
              <a:cxnLst>
                <a:cxn ang="0">
                  <a:pos x="T0" y="T1"/>
                </a:cxn>
                <a:cxn ang="0">
                  <a:pos x="T2" y="T3"/>
                </a:cxn>
                <a:cxn ang="0">
                  <a:pos x="T4" y="T5"/>
                </a:cxn>
                <a:cxn ang="0">
                  <a:pos x="T6" y="T7"/>
                </a:cxn>
                <a:cxn ang="0">
                  <a:pos x="T8" y="T9"/>
                </a:cxn>
                <a:cxn ang="0">
                  <a:pos x="T10" y="T11"/>
                </a:cxn>
              </a:cxnLst>
              <a:rect l="0" t="0" r="r" b="b"/>
              <a:pathLst>
                <a:path w="469" h="439">
                  <a:moveTo>
                    <a:pt x="437" y="282"/>
                  </a:moveTo>
                  <a:lnTo>
                    <a:pt x="437" y="282"/>
                  </a:lnTo>
                  <a:cubicBezTo>
                    <a:pt x="375" y="407"/>
                    <a:pt x="250" y="438"/>
                    <a:pt x="156" y="407"/>
                  </a:cubicBezTo>
                  <a:cubicBezTo>
                    <a:pt x="62" y="344"/>
                    <a:pt x="0" y="250"/>
                    <a:pt x="62" y="125"/>
                  </a:cubicBezTo>
                  <a:cubicBezTo>
                    <a:pt x="93" y="32"/>
                    <a:pt x="218" y="0"/>
                    <a:pt x="312" y="32"/>
                  </a:cubicBezTo>
                  <a:cubicBezTo>
                    <a:pt x="406" y="63"/>
                    <a:pt x="468" y="188"/>
                    <a:pt x="437" y="282"/>
                  </a:cubicBezTo>
                </a:path>
              </a:pathLst>
            </a:custGeom>
            <a:grpFill/>
            <a:ln>
              <a:noFill/>
            </a:ln>
            <a:effectLst/>
          </p:spPr>
          <p:txBody>
            <a:bodyPr wrap="none" anchor="ctr"/>
            <a:lstStyle/>
            <a:p>
              <a:pPr defTabSz="543560">
                <a:defRPr/>
              </a:pPr>
              <a:endParaRPr lang="en-US" sz="805" dirty="0">
                <a:latin typeface="Open Sans Light"/>
              </a:endParaRPr>
            </a:p>
          </p:txBody>
        </p:sp>
        <p:sp>
          <p:nvSpPr>
            <p:cNvPr id="46" name="Freeform 36"/>
            <p:cNvSpPr>
              <a:spLocks noChangeArrowheads="1"/>
            </p:cNvSpPr>
            <p:nvPr/>
          </p:nvSpPr>
          <p:spPr bwMode="auto">
            <a:xfrm>
              <a:off x="6303963" y="5445125"/>
              <a:ext cx="169862" cy="169863"/>
            </a:xfrm>
            <a:custGeom>
              <a:avLst/>
              <a:gdLst>
                <a:gd name="T0" fmla="*/ 406 w 470"/>
                <a:gd name="T1" fmla="*/ 313 h 470"/>
                <a:gd name="T2" fmla="*/ 406 w 470"/>
                <a:gd name="T3" fmla="*/ 313 h 470"/>
                <a:gd name="T4" fmla="*/ 156 w 470"/>
                <a:gd name="T5" fmla="*/ 407 h 470"/>
                <a:gd name="T6" fmla="*/ 31 w 470"/>
                <a:gd name="T7" fmla="*/ 157 h 470"/>
                <a:gd name="T8" fmla="*/ 313 w 470"/>
                <a:gd name="T9" fmla="*/ 32 h 470"/>
                <a:gd name="T10" fmla="*/ 406 w 470"/>
                <a:gd name="T11" fmla="*/ 313 h 470"/>
              </a:gdLst>
              <a:ahLst/>
              <a:cxnLst>
                <a:cxn ang="0">
                  <a:pos x="T0" y="T1"/>
                </a:cxn>
                <a:cxn ang="0">
                  <a:pos x="T2" y="T3"/>
                </a:cxn>
                <a:cxn ang="0">
                  <a:pos x="T4" y="T5"/>
                </a:cxn>
                <a:cxn ang="0">
                  <a:pos x="T6" y="T7"/>
                </a:cxn>
                <a:cxn ang="0">
                  <a:pos x="T8" y="T9"/>
                </a:cxn>
                <a:cxn ang="0">
                  <a:pos x="T10" y="T11"/>
                </a:cxn>
              </a:cxnLst>
              <a:rect l="0" t="0" r="r" b="b"/>
              <a:pathLst>
                <a:path w="470" h="470">
                  <a:moveTo>
                    <a:pt x="406" y="313"/>
                  </a:moveTo>
                  <a:lnTo>
                    <a:pt x="406" y="313"/>
                  </a:lnTo>
                  <a:cubicBezTo>
                    <a:pt x="375" y="407"/>
                    <a:pt x="250" y="469"/>
                    <a:pt x="156" y="407"/>
                  </a:cubicBezTo>
                  <a:cubicBezTo>
                    <a:pt x="63" y="375"/>
                    <a:pt x="0" y="250"/>
                    <a:pt x="31" y="157"/>
                  </a:cubicBezTo>
                  <a:cubicBezTo>
                    <a:pt x="94" y="63"/>
                    <a:pt x="219" y="0"/>
                    <a:pt x="313" y="32"/>
                  </a:cubicBezTo>
                  <a:cubicBezTo>
                    <a:pt x="406" y="94"/>
                    <a:pt x="469" y="219"/>
                    <a:pt x="406" y="313"/>
                  </a:cubicBezTo>
                </a:path>
              </a:pathLst>
            </a:custGeom>
            <a:grpFill/>
            <a:ln>
              <a:noFill/>
            </a:ln>
            <a:effectLst/>
          </p:spPr>
          <p:txBody>
            <a:bodyPr wrap="none" anchor="ctr"/>
            <a:lstStyle/>
            <a:p>
              <a:pPr defTabSz="543560">
                <a:defRPr/>
              </a:pPr>
              <a:endParaRPr lang="en-US" sz="805" dirty="0">
                <a:latin typeface="Open Sans Light"/>
              </a:endParaRPr>
            </a:p>
          </p:txBody>
        </p:sp>
        <p:sp>
          <p:nvSpPr>
            <p:cNvPr id="47" name="Freeform 37"/>
            <p:cNvSpPr>
              <a:spLocks noChangeArrowheads="1"/>
            </p:cNvSpPr>
            <p:nvPr/>
          </p:nvSpPr>
          <p:spPr bwMode="auto">
            <a:xfrm>
              <a:off x="6303963" y="4456113"/>
              <a:ext cx="169862" cy="158750"/>
            </a:xfrm>
            <a:custGeom>
              <a:avLst/>
              <a:gdLst>
                <a:gd name="T0" fmla="*/ 406 w 470"/>
                <a:gd name="T1" fmla="*/ 125 h 439"/>
                <a:gd name="T2" fmla="*/ 406 w 470"/>
                <a:gd name="T3" fmla="*/ 125 h 439"/>
                <a:gd name="T4" fmla="*/ 313 w 470"/>
                <a:gd name="T5" fmla="*/ 407 h 439"/>
                <a:gd name="T6" fmla="*/ 31 w 470"/>
                <a:gd name="T7" fmla="*/ 282 h 439"/>
                <a:gd name="T8" fmla="*/ 156 w 470"/>
                <a:gd name="T9" fmla="*/ 32 h 439"/>
                <a:gd name="T10" fmla="*/ 406 w 470"/>
                <a:gd name="T11" fmla="*/ 125 h 439"/>
              </a:gdLst>
              <a:ahLst/>
              <a:cxnLst>
                <a:cxn ang="0">
                  <a:pos x="T0" y="T1"/>
                </a:cxn>
                <a:cxn ang="0">
                  <a:pos x="T2" y="T3"/>
                </a:cxn>
                <a:cxn ang="0">
                  <a:pos x="T4" y="T5"/>
                </a:cxn>
                <a:cxn ang="0">
                  <a:pos x="T6" y="T7"/>
                </a:cxn>
                <a:cxn ang="0">
                  <a:pos x="T8" y="T9"/>
                </a:cxn>
                <a:cxn ang="0">
                  <a:pos x="T10" y="T11"/>
                </a:cxn>
              </a:cxnLst>
              <a:rect l="0" t="0" r="r" b="b"/>
              <a:pathLst>
                <a:path w="470" h="439">
                  <a:moveTo>
                    <a:pt x="406" y="125"/>
                  </a:moveTo>
                  <a:lnTo>
                    <a:pt x="406" y="125"/>
                  </a:lnTo>
                  <a:cubicBezTo>
                    <a:pt x="469" y="250"/>
                    <a:pt x="406" y="344"/>
                    <a:pt x="313" y="407"/>
                  </a:cubicBezTo>
                  <a:cubicBezTo>
                    <a:pt x="219" y="438"/>
                    <a:pt x="94" y="407"/>
                    <a:pt x="31" y="282"/>
                  </a:cubicBezTo>
                  <a:cubicBezTo>
                    <a:pt x="0" y="188"/>
                    <a:pt x="63" y="63"/>
                    <a:pt x="156" y="32"/>
                  </a:cubicBezTo>
                  <a:cubicBezTo>
                    <a:pt x="250" y="0"/>
                    <a:pt x="375" y="32"/>
                    <a:pt x="406" y="125"/>
                  </a:cubicBezTo>
                </a:path>
              </a:pathLst>
            </a:custGeom>
            <a:grpFill/>
            <a:ln>
              <a:noFill/>
            </a:ln>
            <a:effectLst/>
          </p:spPr>
          <p:txBody>
            <a:bodyPr wrap="none" anchor="ctr"/>
            <a:lstStyle/>
            <a:p>
              <a:pPr defTabSz="543560">
                <a:defRPr/>
              </a:pPr>
              <a:endParaRPr lang="en-US" sz="805" dirty="0">
                <a:latin typeface="Open Sans Light"/>
              </a:endParaRPr>
            </a:p>
          </p:txBody>
        </p:sp>
        <p:sp>
          <p:nvSpPr>
            <p:cNvPr id="48" name="Freeform 38"/>
            <p:cNvSpPr>
              <a:spLocks noChangeArrowheads="1"/>
            </p:cNvSpPr>
            <p:nvPr/>
          </p:nvSpPr>
          <p:spPr bwMode="auto">
            <a:xfrm>
              <a:off x="4605338" y="3746500"/>
              <a:ext cx="158750" cy="168275"/>
            </a:xfrm>
            <a:custGeom>
              <a:avLst/>
              <a:gdLst>
                <a:gd name="T0" fmla="*/ 313 w 439"/>
                <a:gd name="T1" fmla="*/ 406 h 469"/>
                <a:gd name="T2" fmla="*/ 313 w 439"/>
                <a:gd name="T3" fmla="*/ 406 h 469"/>
                <a:gd name="T4" fmla="*/ 32 w 439"/>
                <a:gd name="T5" fmla="*/ 312 h 469"/>
                <a:gd name="T6" fmla="*/ 157 w 439"/>
                <a:gd name="T7" fmla="*/ 31 h 469"/>
                <a:gd name="T8" fmla="*/ 406 w 439"/>
                <a:gd name="T9" fmla="*/ 156 h 469"/>
                <a:gd name="T10" fmla="*/ 313 w 439"/>
                <a:gd name="T11" fmla="*/ 406 h 469"/>
              </a:gdLst>
              <a:ahLst/>
              <a:cxnLst>
                <a:cxn ang="0">
                  <a:pos x="T0" y="T1"/>
                </a:cxn>
                <a:cxn ang="0">
                  <a:pos x="T2" y="T3"/>
                </a:cxn>
                <a:cxn ang="0">
                  <a:pos x="T4" y="T5"/>
                </a:cxn>
                <a:cxn ang="0">
                  <a:pos x="T6" y="T7"/>
                </a:cxn>
                <a:cxn ang="0">
                  <a:pos x="T8" y="T9"/>
                </a:cxn>
                <a:cxn ang="0">
                  <a:pos x="T10" y="T11"/>
                </a:cxn>
              </a:cxnLst>
              <a:rect l="0" t="0" r="r" b="b"/>
              <a:pathLst>
                <a:path w="439" h="469">
                  <a:moveTo>
                    <a:pt x="313" y="406"/>
                  </a:moveTo>
                  <a:lnTo>
                    <a:pt x="313" y="406"/>
                  </a:lnTo>
                  <a:cubicBezTo>
                    <a:pt x="188" y="468"/>
                    <a:pt x="94" y="406"/>
                    <a:pt x="32" y="312"/>
                  </a:cubicBezTo>
                  <a:cubicBezTo>
                    <a:pt x="0" y="187"/>
                    <a:pt x="63" y="93"/>
                    <a:pt x="157" y="31"/>
                  </a:cubicBezTo>
                  <a:cubicBezTo>
                    <a:pt x="250" y="0"/>
                    <a:pt x="375" y="62"/>
                    <a:pt x="406" y="156"/>
                  </a:cubicBezTo>
                  <a:cubicBezTo>
                    <a:pt x="438" y="250"/>
                    <a:pt x="406" y="375"/>
                    <a:pt x="313" y="406"/>
                  </a:cubicBezTo>
                </a:path>
              </a:pathLst>
            </a:custGeom>
            <a:grpFill/>
            <a:ln>
              <a:noFill/>
            </a:ln>
            <a:effectLst/>
          </p:spPr>
          <p:txBody>
            <a:bodyPr wrap="none" anchor="ctr"/>
            <a:lstStyle/>
            <a:p>
              <a:pPr defTabSz="543560">
                <a:defRPr/>
              </a:pPr>
              <a:endParaRPr lang="en-US" sz="805" dirty="0">
                <a:latin typeface="Open Sans Light"/>
              </a:endParaRPr>
            </a:p>
          </p:txBody>
        </p:sp>
        <p:sp>
          <p:nvSpPr>
            <p:cNvPr id="49" name="Freeform 39"/>
            <p:cNvSpPr>
              <a:spLocks noChangeArrowheads="1"/>
            </p:cNvSpPr>
            <p:nvPr/>
          </p:nvSpPr>
          <p:spPr bwMode="auto">
            <a:xfrm>
              <a:off x="5607050" y="6153150"/>
              <a:ext cx="157163" cy="158750"/>
            </a:xfrm>
            <a:custGeom>
              <a:avLst/>
              <a:gdLst>
                <a:gd name="T0" fmla="*/ 281 w 438"/>
                <a:gd name="T1" fmla="*/ 406 h 439"/>
                <a:gd name="T2" fmla="*/ 281 w 438"/>
                <a:gd name="T3" fmla="*/ 406 h 439"/>
                <a:gd name="T4" fmla="*/ 31 w 438"/>
                <a:gd name="T5" fmla="*/ 281 h 439"/>
                <a:gd name="T6" fmla="*/ 125 w 438"/>
                <a:gd name="T7" fmla="*/ 31 h 439"/>
                <a:gd name="T8" fmla="*/ 406 w 438"/>
                <a:gd name="T9" fmla="*/ 156 h 439"/>
                <a:gd name="T10" fmla="*/ 281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281" y="406"/>
                  </a:moveTo>
                  <a:lnTo>
                    <a:pt x="281" y="406"/>
                  </a:lnTo>
                  <a:cubicBezTo>
                    <a:pt x="187" y="438"/>
                    <a:pt x="62" y="406"/>
                    <a:pt x="31" y="281"/>
                  </a:cubicBezTo>
                  <a:cubicBezTo>
                    <a:pt x="0" y="188"/>
                    <a:pt x="31" y="63"/>
                    <a:pt x="125" y="31"/>
                  </a:cubicBezTo>
                  <a:cubicBezTo>
                    <a:pt x="250" y="0"/>
                    <a:pt x="343" y="31"/>
                    <a:pt x="406" y="156"/>
                  </a:cubicBezTo>
                  <a:cubicBezTo>
                    <a:pt x="437" y="250"/>
                    <a:pt x="375" y="344"/>
                    <a:pt x="281" y="406"/>
                  </a:cubicBezTo>
                </a:path>
              </a:pathLst>
            </a:custGeom>
            <a:grpFill/>
            <a:ln>
              <a:noFill/>
            </a:ln>
            <a:effectLst/>
          </p:spPr>
          <p:txBody>
            <a:bodyPr wrap="none" anchor="ctr"/>
            <a:lstStyle/>
            <a:p>
              <a:pPr defTabSz="543560">
                <a:defRPr/>
              </a:pPr>
              <a:endParaRPr lang="en-US" sz="805" dirty="0">
                <a:latin typeface="Open Sans Light"/>
              </a:endParaRPr>
            </a:p>
          </p:txBody>
        </p:sp>
        <p:sp>
          <p:nvSpPr>
            <p:cNvPr id="50" name="Freeform 40"/>
            <p:cNvSpPr>
              <a:spLocks noChangeArrowheads="1"/>
            </p:cNvSpPr>
            <p:nvPr/>
          </p:nvSpPr>
          <p:spPr bwMode="auto">
            <a:xfrm>
              <a:off x="5359400" y="6232525"/>
              <a:ext cx="158750" cy="146050"/>
            </a:xfrm>
            <a:custGeom>
              <a:avLst/>
              <a:gdLst>
                <a:gd name="T0" fmla="*/ 188 w 439"/>
                <a:gd name="T1" fmla="*/ 0 h 407"/>
                <a:gd name="T2" fmla="*/ 188 w 439"/>
                <a:gd name="T3" fmla="*/ 0 h 407"/>
                <a:gd name="T4" fmla="*/ 406 w 439"/>
                <a:gd name="T5" fmla="*/ 156 h 407"/>
                <a:gd name="T6" fmla="*/ 250 w 439"/>
                <a:gd name="T7" fmla="*/ 406 h 407"/>
                <a:gd name="T8" fmla="*/ 31 w 439"/>
                <a:gd name="T9" fmla="*/ 250 h 407"/>
                <a:gd name="T10" fmla="*/ 188 w 439"/>
                <a:gd name="T11" fmla="*/ 0 h 407"/>
              </a:gdLst>
              <a:ahLst/>
              <a:cxnLst>
                <a:cxn ang="0">
                  <a:pos x="T0" y="T1"/>
                </a:cxn>
                <a:cxn ang="0">
                  <a:pos x="T2" y="T3"/>
                </a:cxn>
                <a:cxn ang="0">
                  <a:pos x="T4" y="T5"/>
                </a:cxn>
                <a:cxn ang="0">
                  <a:pos x="T6" y="T7"/>
                </a:cxn>
                <a:cxn ang="0">
                  <a:pos x="T8" y="T9"/>
                </a:cxn>
                <a:cxn ang="0">
                  <a:pos x="T10" y="T11"/>
                </a:cxn>
              </a:cxnLst>
              <a:rect l="0" t="0" r="r" b="b"/>
              <a:pathLst>
                <a:path w="439" h="407">
                  <a:moveTo>
                    <a:pt x="188" y="0"/>
                  </a:moveTo>
                  <a:lnTo>
                    <a:pt x="188" y="0"/>
                  </a:lnTo>
                  <a:cubicBezTo>
                    <a:pt x="281" y="0"/>
                    <a:pt x="406" y="62"/>
                    <a:pt x="406" y="156"/>
                  </a:cubicBezTo>
                  <a:cubicBezTo>
                    <a:pt x="438" y="281"/>
                    <a:pt x="375" y="375"/>
                    <a:pt x="250" y="406"/>
                  </a:cubicBezTo>
                  <a:cubicBezTo>
                    <a:pt x="156" y="406"/>
                    <a:pt x="31" y="344"/>
                    <a:pt x="31" y="250"/>
                  </a:cubicBezTo>
                  <a:cubicBezTo>
                    <a:pt x="0" y="125"/>
                    <a:pt x="63" y="31"/>
                    <a:pt x="188" y="0"/>
                  </a:cubicBezTo>
                </a:path>
              </a:pathLst>
            </a:custGeom>
            <a:grpFill/>
            <a:ln>
              <a:noFill/>
            </a:ln>
            <a:effectLst/>
          </p:spPr>
          <p:txBody>
            <a:bodyPr wrap="none" anchor="ctr"/>
            <a:lstStyle/>
            <a:p>
              <a:pPr defTabSz="543560">
                <a:defRPr/>
              </a:pPr>
              <a:endParaRPr lang="en-US" sz="805" dirty="0">
                <a:latin typeface="Open Sans Light"/>
              </a:endParaRPr>
            </a:p>
          </p:txBody>
        </p:sp>
        <p:sp>
          <p:nvSpPr>
            <p:cNvPr id="51" name="Freeform 41"/>
            <p:cNvSpPr>
              <a:spLocks noChangeArrowheads="1"/>
            </p:cNvSpPr>
            <p:nvPr/>
          </p:nvSpPr>
          <p:spPr bwMode="auto">
            <a:xfrm>
              <a:off x="4852988" y="3679825"/>
              <a:ext cx="157162" cy="158750"/>
            </a:xfrm>
            <a:custGeom>
              <a:avLst/>
              <a:gdLst>
                <a:gd name="T0" fmla="*/ 187 w 438"/>
                <a:gd name="T1" fmla="*/ 0 h 439"/>
                <a:gd name="T2" fmla="*/ 187 w 438"/>
                <a:gd name="T3" fmla="*/ 0 h 439"/>
                <a:gd name="T4" fmla="*/ 406 w 438"/>
                <a:gd name="T5" fmla="*/ 156 h 439"/>
                <a:gd name="T6" fmla="*/ 250 w 438"/>
                <a:gd name="T7" fmla="*/ 406 h 439"/>
                <a:gd name="T8" fmla="*/ 31 w 438"/>
                <a:gd name="T9" fmla="*/ 250 h 439"/>
                <a:gd name="T10" fmla="*/ 187 w 438"/>
                <a:gd name="T11" fmla="*/ 0 h 439"/>
              </a:gdLst>
              <a:ahLst/>
              <a:cxnLst>
                <a:cxn ang="0">
                  <a:pos x="T0" y="T1"/>
                </a:cxn>
                <a:cxn ang="0">
                  <a:pos x="T2" y="T3"/>
                </a:cxn>
                <a:cxn ang="0">
                  <a:pos x="T4" y="T5"/>
                </a:cxn>
                <a:cxn ang="0">
                  <a:pos x="T6" y="T7"/>
                </a:cxn>
                <a:cxn ang="0">
                  <a:pos x="T8" y="T9"/>
                </a:cxn>
                <a:cxn ang="0">
                  <a:pos x="T10" y="T11"/>
                </a:cxn>
              </a:cxnLst>
              <a:rect l="0" t="0" r="r" b="b"/>
              <a:pathLst>
                <a:path w="438" h="439">
                  <a:moveTo>
                    <a:pt x="187" y="0"/>
                  </a:moveTo>
                  <a:lnTo>
                    <a:pt x="187" y="0"/>
                  </a:lnTo>
                  <a:cubicBezTo>
                    <a:pt x="281" y="0"/>
                    <a:pt x="375" y="63"/>
                    <a:pt x="406" y="156"/>
                  </a:cubicBezTo>
                  <a:cubicBezTo>
                    <a:pt x="437" y="281"/>
                    <a:pt x="375" y="375"/>
                    <a:pt x="250" y="406"/>
                  </a:cubicBezTo>
                  <a:cubicBezTo>
                    <a:pt x="156" y="438"/>
                    <a:pt x="31" y="344"/>
                    <a:pt x="31" y="250"/>
                  </a:cubicBezTo>
                  <a:cubicBezTo>
                    <a:pt x="0" y="125"/>
                    <a:pt x="62" y="31"/>
                    <a:pt x="187" y="0"/>
                  </a:cubicBezTo>
                </a:path>
              </a:pathLst>
            </a:custGeom>
            <a:grpFill/>
            <a:ln>
              <a:noFill/>
            </a:ln>
            <a:effectLst/>
          </p:spPr>
          <p:txBody>
            <a:bodyPr wrap="none" anchor="ctr"/>
            <a:lstStyle/>
            <a:p>
              <a:pPr defTabSz="543560">
                <a:defRPr/>
              </a:pPr>
              <a:endParaRPr lang="en-US" sz="805" dirty="0">
                <a:latin typeface="Open Sans Light"/>
              </a:endParaRPr>
            </a:p>
          </p:txBody>
        </p:sp>
        <p:sp>
          <p:nvSpPr>
            <p:cNvPr id="52" name="Freeform 42"/>
            <p:cNvSpPr>
              <a:spLocks noChangeArrowheads="1"/>
            </p:cNvSpPr>
            <p:nvPr/>
          </p:nvSpPr>
          <p:spPr bwMode="auto">
            <a:xfrm>
              <a:off x="6383338" y="4703763"/>
              <a:ext cx="157162" cy="146050"/>
            </a:xfrm>
            <a:custGeom>
              <a:avLst/>
              <a:gdLst>
                <a:gd name="T0" fmla="*/ 406 w 438"/>
                <a:gd name="T1" fmla="*/ 156 h 407"/>
                <a:gd name="T2" fmla="*/ 406 w 438"/>
                <a:gd name="T3" fmla="*/ 156 h 407"/>
                <a:gd name="T4" fmla="*/ 250 w 438"/>
                <a:gd name="T5" fmla="*/ 406 h 407"/>
                <a:gd name="T6" fmla="*/ 31 w 438"/>
                <a:gd name="T7" fmla="*/ 250 h 407"/>
                <a:gd name="T8" fmla="*/ 187 w 438"/>
                <a:gd name="T9" fmla="*/ 0 h 407"/>
                <a:gd name="T10" fmla="*/ 406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406" y="156"/>
                  </a:moveTo>
                  <a:lnTo>
                    <a:pt x="406" y="156"/>
                  </a:lnTo>
                  <a:cubicBezTo>
                    <a:pt x="437" y="281"/>
                    <a:pt x="375" y="375"/>
                    <a:pt x="250" y="406"/>
                  </a:cubicBezTo>
                  <a:cubicBezTo>
                    <a:pt x="156" y="406"/>
                    <a:pt x="31" y="344"/>
                    <a:pt x="31" y="250"/>
                  </a:cubicBezTo>
                  <a:cubicBezTo>
                    <a:pt x="0" y="125"/>
                    <a:pt x="62" y="31"/>
                    <a:pt x="187" y="0"/>
                  </a:cubicBezTo>
                  <a:cubicBezTo>
                    <a:pt x="281" y="0"/>
                    <a:pt x="375" y="62"/>
                    <a:pt x="406" y="156"/>
                  </a:cubicBezTo>
                </a:path>
              </a:pathLst>
            </a:custGeom>
            <a:grpFill/>
            <a:ln>
              <a:noFill/>
            </a:ln>
            <a:effectLst/>
          </p:spPr>
          <p:txBody>
            <a:bodyPr wrap="none" anchor="ctr"/>
            <a:lstStyle/>
            <a:p>
              <a:pPr defTabSz="543560">
                <a:defRPr/>
              </a:pPr>
              <a:endParaRPr lang="en-US" sz="805" dirty="0">
                <a:latin typeface="Open Sans Light"/>
              </a:endParaRPr>
            </a:p>
          </p:txBody>
        </p:sp>
        <p:sp>
          <p:nvSpPr>
            <p:cNvPr id="53" name="Freeform 43"/>
            <p:cNvSpPr>
              <a:spLocks noChangeArrowheads="1"/>
            </p:cNvSpPr>
            <p:nvPr/>
          </p:nvSpPr>
          <p:spPr bwMode="auto">
            <a:xfrm>
              <a:off x="5821363" y="3870325"/>
              <a:ext cx="169862" cy="158750"/>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grpFill/>
            <a:ln>
              <a:noFill/>
            </a:ln>
            <a:effectLst/>
          </p:spPr>
          <p:txBody>
            <a:bodyPr wrap="none" anchor="ctr"/>
            <a:lstStyle/>
            <a:p>
              <a:pPr defTabSz="543560">
                <a:defRPr/>
              </a:pPr>
              <a:endParaRPr lang="en-US" sz="805" dirty="0">
                <a:latin typeface="Open Sans Light"/>
              </a:endParaRPr>
            </a:p>
          </p:txBody>
        </p:sp>
        <p:sp>
          <p:nvSpPr>
            <p:cNvPr id="54" name="Freeform 44"/>
            <p:cNvSpPr>
              <a:spLocks noChangeArrowheads="1"/>
            </p:cNvSpPr>
            <p:nvPr/>
          </p:nvSpPr>
          <p:spPr bwMode="auto">
            <a:xfrm>
              <a:off x="4021138" y="4230688"/>
              <a:ext cx="169862" cy="158750"/>
            </a:xfrm>
            <a:custGeom>
              <a:avLst/>
              <a:gdLst>
                <a:gd name="T0" fmla="*/ 407 w 470"/>
                <a:gd name="T1" fmla="*/ 313 h 439"/>
                <a:gd name="T2" fmla="*/ 407 w 470"/>
                <a:gd name="T3" fmla="*/ 313 h 439"/>
                <a:gd name="T4" fmla="*/ 125 w 470"/>
                <a:gd name="T5" fmla="*/ 375 h 439"/>
                <a:gd name="T6" fmla="*/ 63 w 470"/>
                <a:gd name="T7" fmla="*/ 94 h 439"/>
                <a:gd name="T8" fmla="*/ 344 w 470"/>
                <a:gd name="T9" fmla="*/ 63 h 439"/>
                <a:gd name="T10" fmla="*/ 407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407" y="313"/>
                  </a:moveTo>
                  <a:lnTo>
                    <a:pt x="407" y="313"/>
                  </a:lnTo>
                  <a:cubicBezTo>
                    <a:pt x="344" y="407"/>
                    <a:pt x="219" y="438"/>
                    <a:pt x="125" y="375"/>
                  </a:cubicBezTo>
                  <a:cubicBezTo>
                    <a:pt x="32" y="313"/>
                    <a:pt x="0" y="188"/>
                    <a:pt x="63" y="94"/>
                  </a:cubicBezTo>
                  <a:cubicBezTo>
                    <a:pt x="125" y="0"/>
                    <a:pt x="250" y="0"/>
                    <a:pt x="344" y="63"/>
                  </a:cubicBezTo>
                  <a:cubicBezTo>
                    <a:pt x="438" y="125"/>
                    <a:pt x="469" y="219"/>
                    <a:pt x="407" y="313"/>
                  </a:cubicBezTo>
                </a:path>
              </a:pathLst>
            </a:custGeom>
            <a:grpFill/>
            <a:ln>
              <a:noFill/>
            </a:ln>
            <a:effectLst/>
          </p:spPr>
          <p:txBody>
            <a:bodyPr wrap="none" anchor="ctr"/>
            <a:lstStyle/>
            <a:p>
              <a:pPr defTabSz="543560">
                <a:defRPr/>
              </a:pPr>
              <a:endParaRPr lang="en-US" sz="805" dirty="0">
                <a:latin typeface="Open Sans Light"/>
              </a:endParaRPr>
            </a:p>
          </p:txBody>
        </p:sp>
        <p:sp>
          <p:nvSpPr>
            <p:cNvPr id="55" name="Freeform 45"/>
            <p:cNvSpPr>
              <a:spLocks noChangeArrowheads="1"/>
            </p:cNvSpPr>
            <p:nvPr/>
          </p:nvSpPr>
          <p:spPr bwMode="auto">
            <a:xfrm>
              <a:off x="6180138" y="5670550"/>
              <a:ext cx="169862" cy="169863"/>
            </a:xfrm>
            <a:custGeom>
              <a:avLst/>
              <a:gdLst>
                <a:gd name="T0" fmla="*/ 407 w 470"/>
                <a:gd name="T1" fmla="*/ 344 h 470"/>
                <a:gd name="T2" fmla="*/ 407 w 470"/>
                <a:gd name="T3" fmla="*/ 344 h 470"/>
                <a:gd name="T4" fmla="*/ 125 w 470"/>
                <a:gd name="T5" fmla="*/ 407 h 470"/>
                <a:gd name="T6" fmla="*/ 63 w 470"/>
                <a:gd name="T7" fmla="*/ 125 h 470"/>
                <a:gd name="T8" fmla="*/ 344 w 470"/>
                <a:gd name="T9" fmla="*/ 63 h 470"/>
                <a:gd name="T10" fmla="*/ 407 w 470"/>
                <a:gd name="T11" fmla="*/ 344 h 470"/>
              </a:gdLst>
              <a:ahLst/>
              <a:cxnLst>
                <a:cxn ang="0">
                  <a:pos x="T0" y="T1"/>
                </a:cxn>
                <a:cxn ang="0">
                  <a:pos x="T2" y="T3"/>
                </a:cxn>
                <a:cxn ang="0">
                  <a:pos x="T4" y="T5"/>
                </a:cxn>
                <a:cxn ang="0">
                  <a:pos x="T6" y="T7"/>
                </a:cxn>
                <a:cxn ang="0">
                  <a:pos x="T8" y="T9"/>
                </a:cxn>
                <a:cxn ang="0">
                  <a:pos x="T10" y="T11"/>
                </a:cxn>
              </a:cxnLst>
              <a:rect l="0" t="0" r="r" b="b"/>
              <a:pathLst>
                <a:path w="470" h="470">
                  <a:moveTo>
                    <a:pt x="407" y="344"/>
                  </a:moveTo>
                  <a:lnTo>
                    <a:pt x="407" y="344"/>
                  </a:lnTo>
                  <a:cubicBezTo>
                    <a:pt x="344" y="438"/>
                    <a:pt x="219" y="469"/>
                    <a:pt x="125" y="407"/>
                  </a:cubicBezTo>
                  <a:cubicBezTo>
                    <a:pt x="32" y="344"/>
                    <a:pt x="0" y="219"/>
                    <a:pt x="63" y="125"/>
                  </a:cubicBezTo>
                  <a:cubicBezTo>
                    <a:pt x="125" y="32"/>
                    <a:pt x="250" y="0"/>
                    <a:pt x="344" y="63"/>
                  </a:cubicBezTo>
                  <a:cubicBezTo>
                    <a:pt x="438" y="125"/>
                    <a:pt x="469" y="250"/>
                    <a:pt x="407" y="344"/>
                  </a:cubicBezTo>
                </a:path>
              </a:pathLst>
            </a:custGeom>
            <a:grpFill/>
            <a:ln>
              <a:noFill/>
            </a:ln>
            <a:effectLst/>
          </p:spPr>
          <p:txBody>
            <a:bodyPr wrap="none" anchor="ctr"/>
            <a:lstStyle/>
            <a:p>
              <a:pPr defTabSz="543560">
                <a:defRPr/>
              </a:pPr>
              <a:endParaRPr lang="en-US" sz="805" dirty="0">
                <a:latin typeface="Open Sans Light"/>
              </a:endParaRPr>
            </a:p>
          </p:txBody>
        </p:sp>
        <p:sp>
          <p:nvSpPr>
            <p:cNvPr id="56" name="Freeform 46"/>
            <p:cNvSpPr>
              <a:spLocks noChangeArrowheads="1"/>
            </p:cNvSpPr>
            <p:nvPr/>
          </p:nvSpPr>
          <p:spPr bwMode="auto">
            <a:xfrm>
              <a:off x="5359400" y="3679825"/>
              <a:ext cx="158750" cy="158750"/>
            </a:xfrm>
            <a:custGeom>
              <a:avLst/>
              <a:gdLst>
                <a:gd name="T0" fmla="*/ 250 w 439"/>
                <a:gd name="T1" fmla="*/ 0 h 439"/>
                <a:gd name="T2" fmla="*/ 250 w 439"/>
                <a:gd name="T3" fmla="*/ 0 h 439"/>
                <a:gd name="T4" fmla="*/ 406 w 439"/>
                <a:gd name="T5" fmla="*/ 250 h 439"/>
                <a:gd name="T6" fmla="*/ 188 w 439"/>
                <a:gd name="T7" fmla="*/ 406 h 439"/>
                <a:gd name="T8" fmla="*/ 31 w 439"/>
                <a:gd name="T9" fmla="*/ 156 h 439"/>
                <a:gd name="T10" fmla="*/ 250 w 439"/>
                <a:gd name="T11" fmla="*/ 0 h 439"/>
              </a:gdLst>
              <a:ahLst/>
              <a:cxnLst>
                <a:cxn ang="0">
                  <a:pos x="T0" y="T1"/>
                </a:cxn>
                <a:cxn ang="0">
                  <a:pos x="T2" y="T3"/>
                </a:cxn>
                <a:cxn ang="0">
                  <a:pos x="T4" y="T5"/>
                </a:cxn>
                <a:cxn ang="0">
                  <a:pos x="T6" y="T7"/>
                </a:cxn>
                <a:cxn ang="0">
                  <a:pos x="T8" y="T9"/>
                </a:cxn>
                <a:cxn ang="0">
                  <a:pos x="T10" y="T11"/>
                </a:cxn>
              </a:cxnLst>
              <a:rect l="0" t="0" r="r" b="b"/>
              <a:pathLst>
                <a:path w="439" h="439">
                  <a:moveTo>
                    <a:pt x="250" y="0"/>
                  </a:moveTo>
                  <a:lnTo>
                    <a:pt x="250" y="0"/>
                  </a:lnTo>
                  <a:cubicBezTo>
                    <a:pt x="375" y="31"/>
                    <a:pt x="438" y="125"/>
                    <a:pt x="406" y="250"/>
                  </a:cubicBezTo>
                  <a:cubicBezTo>
                    <a:pt x="406" y="344"/>
                    <a:pt x="281" y="438"/>
                    <a:pt x="188" y="406"/>
                  </a:cubicBezTo>
                  <a:cubicBezTo>
                    <a:pt x="63" y="375"/>
                    <a:pt x="0" y="281"/>
                    <a:pt x="31" y="156"/>
                  </a:cubicBezTo>
                  <a:cubicBezTo>
                    <a:pt x="31" y="63"/>
                    <a:pt x="156" y="0"/>
                    <a:pt x="250" y="0"/>
                  </a:cubicBezTo>
                </a:path>
              </a:pathLst>
            </a:custGeom>
            <a:grpFill/>
            <a:ln>
              <a:noFill/>
            </a:ln>
            <a:effectLst/>
          </p:spPr>
          <p:txBody>
            <a:bodyPr wrap="none" anchor="ctr"/>
            <a:lstStyle/>
            <a:p>
              <a:pPr defTabSz="543560">
                <a:defRPr/>
              </a:pPr>
              <a:endParaRPr lang="en-US" sz="805" dirty="0">
                <a:latin typeface="Open Sans Light"/>
              </a:endParaRPr>
            </a:p>
          </p:txBody>
        </p:sp>
        <p:sp>
          <p:nvSpPr>
            <p:cNvPr id="57" name="Freeform 47"/>
            <p:cNvSpPr>
              <a:spLocks noChangeArrowheads="1"/>
            </p:cNvSpPr>
            <p:nvPr/>
          </p:nvSpPr>
          <p:spPr bwMode="auto">
            <a:xfrm>
              <a:off x="3830638" y="4703763"/>
              <a:ext cx="157162" cy="146050"/>
            </a:xfrm>
            <a:custGeom>
              <a:avLst/>
              <a:gdLst>
                <a:gd name="T0" fmla="*/ 405 w 438"/>
                <a:gd name="T1" fmla="*/ 250 h 407"/>
                <a:gd name="T2" fmla="*/ 405 w 438"/>
                <a:gd name="T3" fmla="*/ 250 h 407"/>
                <a:gd name="T4" fmla="*/ 187 w 438"/>
                <a:gd name="T5" fmla="*/ 406 h 407"/>
                <a:gd name="T6" fmla="*/ 31 w 438"/>
                <a:gd name="T7" fmla="*/ 156 h 407"/>
                <a:gd name="T8" fmla="*/ 249 w 438"/>
                <a:gd name="T9" fmla="*/ 0 h 407"/>
                <a:gd name="T10" fmla="*/ 405 w 438"/>
                <a:gd name="T11" fmla="*/ 250 h 407"/>
              </a:gdLst>
              <a:ahLst/>
              <a:cxnLst>
                <a:cxn ang="0">
                  <a:pos x="T0" y="T1"/>
                </a:cxn>
                <a:cxn ang="0">
                  <a:pos x="T2" y="T3"/>
                </a:cxn>
                <a:cxn ang="0">
                  <a:pos x="T4" y="T5"/>
                </a:cxn>
                <a:cxn ang="0">
                  <a:pos x="T6" y="T7"/>
                </a:cxn>
                <a:cxn ang="0">
                  <a:pos x="T8" y="T9"/>
                </a:cxn>
                <a:cxn ang="0">
                  <a:pos x="T10" y="T11"/>
                </a:cxn>
              </a:cxnLst>
              <a:rect l="0" t="0" r="r" b="b"/>
              <a:pathLst>
                <a:path w="438" h="407">
                  <a:moveTo>
                    <a:pt x="405" y="250"/>
                  </a:moveTo>
                  <a:lnTo>
                    <a:pt x="405" y="250"/>
                  </a:lnTo>
                  <a:cubicBezTo>
                    <a:pt x="405" y="344"/>
                    <a:pt x="280" y="406"/>
                    <a:pt x="187" y="406"/>
                  </a:cubicBezTo>
                  <a:cubicBezTo>
                    <a:pt x="63" y="375"/>
                    <a:pt x="0" y="281"/>
                    <a:pt x="31" y="156"/>
                  </a:cubicBezTo>
                  <a:cubicBezTo>
                    <a:pt x="63" y="62"/>
                    <a:pt x="156" y="0"/>
                    <a:pt x="249" y="0"/>
                  </a:cubicBezTo>
                  <a:cubicBezTo>
                    <a:pt x="374" y="31"/>
                    <a:pt x="437" y="125"/>
                    <a:pt x="405" y="250"/>
                  </a:cubicBezTo>
                </a:path>
              </a:pathLst>
            </a:custGeom>
            <a:grpFill/>
            <a:ln>
              <a:noFill/>
            </a:ln>
            <a:effectLst/>
          </p:spPr>
          <p:txBody>
            <a:bodyPr wrap="none" anchor="ctr"/>
            <a:lstStyle/>
            <a:p>
              <a:pPr defTabSz="543560">
                <a:defRPr/>
              </a:pPr>
              <a:endParaRPr lang="en-US" sz="805" dirty="0">
                <a:latin typeface="Open Sans Light"/>
              </a:endParaRPr>
            </a:p>
          </p:txBody>
        </p:sp>
        <p:sp>
          <p:nvSpPr>
            <p:cNvPr id="58" name="Freeform 48"/>
            <p:cNvSpPr>
              <a:spLocks noChangeArrowheads="1"/>
            </p:cNvSpPr>
            <p:nvPr/>
          </p:nvSpPr>
          <p:spPr bwMode="auto">
            <a:xfrm>
              <a:off x="6383338" y="5208588"/>
              <a:ext cx="157162" cy="158750"/>
            </a:xfrm>
            <a:custGeom>
              <a:avLst/>
              <a:gdLst>
                <a:gd name="T0" fmla="*/ 406 w 438"/>
                <a:gd name="T1" fmla="*/ 250 h 439"/>
                <a:gd name="T2" fmla="*/ 406 w 438"/>
                <a:gd name="T3" fmla="*/ 250 h 439"/>
                <a:gd name="T4" fmla="*/ 187 w 438"/>
                <a:gd name="T5" fmla="*/ 406 h 439"/>
                <a:gd name="T6" fmla="*/ 31 w 438"/>
                <a:gd name="T7" fmla="*/ 156 h 439"/>
                <a:gd name="T8" fmla="*/ 250 w 438"/>
                <a:gd name="T9" fmla="*/ 0 h 439"/>
                <a:gd name="T10" fmla="*/ 406 w 438"/>
                <a:gd name="T11" fmla="*/ 250 h 439"/>
              </a:gdLst>
              <a:ahLst/>
              <a:cxnLst>
                <a:cxn ang="0">
                  <a:pos x="T0" y="T1"/>
                </a:cxn>
                <a:cxn ang="0">
                  <a:pos x="T2" y="T3"/>
                </a:cxn>
                <a:cxn ang="0">
                  <a:pos x="T4" y="T5"/>
                </a:cxn>
                <a:cxn ang="0">
                  <a:pos x="T6" y="T7"/>
                </a:cxn>
                <a:cxn ang="0">
                  <a:pos x="T8" y="T9"/>
                </a:cxn>
                <a:cxn ang="0">
                  <a:pos x="T10" y="T11"/>
                </a:cxn>
              </a:cxnLst>
              <a:rect l="0" t="0" r="r" b="b"/>
              <a:pathLst>
                <a:path w="438" h="439">
                  <a:moveTo>
                    <a:pt x="406" y="250"/>
                  </a:moveTo>
                  <a:lnTo>
                    <a:pt x="406" y="250"/>
                  </a:lnTo>
                  <a:cubicBezTo>
                    <a:pt x="375" y="344"/>
                    <a:pt x="281" y="438"/>
                    <a:pt x="187" y="406"/>
                  </a:cubicBezTo>
                  <a:cubicBezTo>
                    <a:pt x="62" y="375"/>
                    <a:pt x="0" y="281"/>
                    <a:pt x="31" y="156"/>
                  </a:cubicBezTo>
                  <a:cubicBezTo>
                    <a:pt x="31" y="63"/>
                    <a:pt x="156" y="0"/>
                    <a:pt x="250" y="0"/>
                  </a:cubicBezTo>
                  <a:cubicBezTo>
                    <a:pt x="375" y="31"/>
                    <a:pt x="437" y="125"/>
                    <a:pt x="406" y="250"/>
                  </a:cubicBezTo>
                </a:path>
              </a:pathLst>
            </a:custGeom>
            <a:grpFill/>
            <a:ln>
              <a:noFill/>
            </a:ln>
            <a:effectLst/>
          </p:spPr>
          <p:txBody>
            <a:bodyPr wrap="none" anchor="ctr"/>
            <a:lstStyle/>
            <a:p>
              <a:pPr defTabSz="543560">
                <a:defRPr/>
              </a:pPr>
              <a:endParaRPr lang="en-US" sz="805" dirty="0">
                <a:latin typeface="Open Sans Light"/>
              </a:endParaRPr>
            </a:p>
          </p:txBody>
        </p:sp>
        <p:sp>
          <p:nvSpPr>
            <p:cNvPr id="59" name="Freeform 49"/>
            <p:cNvSpPr>
              <a:spLocks noChangeArrowheads="1"/>
            </p:cNvSpPr>
            <p:nvPr/>
          </p:nvSpPr>
          <p:spPr bwMode="auto">
            <a:xfrm>
              <a:off x="6180138" y="4230688"/>
              <a:ext cx="169862" cy="158750"/>
            </a:xfrm>
            <a:custGeom>
              <a:avLst/>
              <a:gdLst>
                <a:gd name="T0" fmla="*/ 407 w 470"/>
                <a:gd name="T1" fmla="*/ 94 h 439"/>
                <a:gd name="T2" fmla="*/ 407 w 470"/>
                <a:gd name="T3" fmla="*/ 94 h 439"/>
                <a:gd name="T4" fmla="*/ 344 w 470"/>
                <a:gd name="T5" fmla="*/ 375 h 439"/>
                <a:gd name="T6" fmla="*/ 63 w 470"/>
                <a:gd name="T7" fmla="*/ 313 h 439"/>
                <a:gd name="T8" fmla="*/ 125 w 470"/>
                <a:gd name="T9" fmla="*/ 63 h 439"/>
                <a:gd name="T10" fmla="*/ 407 w 470"/>
                <a:gd name="T11" fmla="*/ 94 h 439"/>
              </a:gdLst>
              <a:ahLst/>
              <a:cxnLst>
                <a:cxn ang="0">
                  <a:pos x="T0" y="T1"/>
                </a:cxn>
                <a:cxn ang="0">
                  <a:pos x="T2" y="T3"/>
                </a:cxn>
                <a:cxn ang="0">
                  <a:pos x="T4" y="T5"/>
                </a:cxn>
                <a:cxn ang="0">
                  <a:pos x="T6" y="T7"/>
                </a:cxn>
                <a:cxn ang="0">
                  <a:pos x="T8" y="T9"/>
                </a:cxn>
                <a:cxn ang="0">
                  <a:pos x="T10" y="T11"/>
                </a:cxn>
              </a:cxnLst>
              <a:rect l="0" t="0" r="r" b="b"/>
              <a:pathLst>
                <a:path w="470" h="439">
                  <a:moveTo>
                    <a:pt x="407" y="94"/>
                  </a:moveTo>
                  <a:lnTo>
                    <a:pt x="407" y="94"/>
                  </a:lnTo>
                  <a:cubicBezTo>
                    <a:pt x="469" y="188"/>
                    <a:pt x="438" y="313"/>
                    <a:pt x="344" y="375"/>
                  </a:cubicBezTo>
                  <a:cubicBezTo>
                    <a:pt x="250" y="438"/>
                    <a:pt x="125" y="407"/>
                    <a:pt x="63" y="313"/>
                  </a:cubicBezTo>
                  <a:cubicBezTo>
                    <a:pt x="0" y="219"/>
                    <a:pt x="32" y="125"/>
                    <a:pt x="125" y="63"/>
                  </a:cubicBezTo>
                  <a:cubicBezTo>
                    <a:pt x="219" y="0"/>
                    <a:pt x="344" y="0"/>
                    <a:pt x="407" y="94"/>
                  </a:cubicBezTo>
                </a:path>
              </a:pathLst>
            </a:custGeom>
            <a:grpFill/>
            <a:ln>
              <a:noFill/>
            </a:ln>
            <a:effectLst/>
          </p:spPr>
          <p:txBody>
            <a:bodyPr wrap="none" anchor="ctr"/>
            <a:lstStyle/>
            <a:p>
              <a:pPr defTabSz="543560">
                <a:defRPr/>
              </a:pPr>
              <a:endParaRPr lang="en-US" sz="805" dirty="0">
                <a:latin typeface="Open Sans Light"/>
              </a:endParaRPr>
            </a:p>
          </p:txBody>
        </p:sp>
        <p:sp>
          <p:nvSpPr>
            <p:cNvPr id="60" name="Freeform 50"/>
            <p:cNvSpPr>
              <a:spLocks noChangeArrowheads="1"/>
            </p:cNvSpPr>
            <p:nvPr/>
          </p:nvSpPr>
          <p:spPr bwMode="auto">
            <a:xfrm>
              <a:off x="4381500" y="3870325"/>
              <a:ext cx="158750" cy="158750"/>
            </a:xfrm>
            <a:custGeom>
              <a:avLst/>
              <a:gdLst>
                <a:gd name="T0" fmla="*/ 344 w 439"/>
                <a:gd name="T1" fmla="*/ 375 h 439"/>
                <a:gd name="T2" fmla="*/ 344 w 439"/>
                <a:gd name="T3" fmla="*/ 375 h 439"/>
                <a:gd name="T4" fmla="*/ 63 w 439"/>
                <a:gd name="T5" fmla="*/ 313 h 439"/>
                <a:gd name="T6" fmla="*/ 125 w 439"/>
                <a:gd name="T7" fmla="*/ 63 h 439"/>
                <a:gd name="T8" fmla="*/ 407 w 439"/>
                <a:gd name="T9" fmla="*/ 94 h 439"/>
                <a:gd name="T10" fmla="*/ 344 w 439"/>
                <a:gd name="T11" fmla="*/ 375 h 439"/>
              </a:gdLst>
              <a:ahLst/>
              <a:cxnLst>
                <a:cxn ang="0">
                  <a:pos x="T0" y="T1"/>
                </a:cxn>
                <a:cxn ang="0">
                  <a:pos x="T2" y="T3"/>
                </a:cxn>
                <a:cxn ang="0">
                  <a:pos x="T4" y="T5"/>
                </a:cxn>
                <a:cxn ang="0">
                  <a:pos x="T6" y="T7"/>
                </a:cxn>
                <a:cxn ang="0">
                  <a:pos x="T8" y="T9"/>
                </a:cxn>
                <a:cxn ang="0">
                  <a:pos x="T10" y="T11"/>
                </a:cxn>
              </a:cxnLst>
              <a:rect l="0" t="0" r="r" b="b"/>
              <a:pathLst>
                <a:path w="439" h="439">
                  <a:moveTo>
                    <a:pt x="344" y="375"/>
                  </a:moveTo>
                  <a:lnTo>
                    <a:pt x="344" y="375"/>
                  </a:lnTo>
                  <a:cubicBezTo>
                    <a:pt x="250" y="438"/>
                    <a:pt x="125" y="407"/>
                    <a:pt x="63" y="313"/>
                  </a:cubicBezTo>
                  <a:cubicBezTo>
                    <a:pt x="0" y="250"/>
                    <a:pt x="32" y="125"/>
                    <a:pt x="125" y="63"/>
                  </a:cubicBezTo>
                  <a:cubicBezTo>
                    <a:pt x="219" y="0"/>
                    <a:pt x="344" y="0"/>
                    <a:pt x="407" y="94"/>
                  </a:cubicBezTo>
                  <a:cubicBezTo>
                    <a:pt x="438" y="188"/>
                    <a:pt x="438" y="313"/>
                    <a:pt x="344" y="375"/>
                  </a:cubicBezTo>
                </a:path>
              </a:pathLst>
            </a:custGeom>
            <a:grpFill/>
            <a:ln>
              <a:noFill/>
            </a:ln>
            <a:effectLst/>
          </p:spPr>
          <p:txBody>
            <a:bodyPr wrap="none" anchor="ctr"/>
            <a:lstStyle/>
            <a:p>
              <a:pPr defTabSz="543560">
                <a:defRPr/>
              </a:pPr>
              <a:endParaRPr lang="en-US" sz="805" dirty="0">
                <a:latin typeface="Open Sans Light"/>
              </a:endParaRPr>
            </a:p>
          </p:txBody>
        </p:sp>
        <p:sp>
          <p:nvSpPr>
            <p:cNvPr id="61" name="Freeform 51"/>
            <p:cNvSpPr>
              <a:spLocks noChangeArrowheads="1"/>
            </p:cNvSpPr>
            <p:nvPr/>
          </p:nvSpPr>
          <p:spPr bwMode="auto">
            <a:xfrm>
              <a:off x="5821363" y="6029325"/>
              <a:ext cx="169862" cy="169863"/>
            </a:xfrm>
            <a:custGeom>
              <a:avLst/>
              <a:gdLst>
                <a:gd name="T0" fmla="*/ 344 w 470"/>
                <a:gd name="T1" fmla="*/ 407 h 470"/>
                <a:gd name="T2" fmla="*/ 344 w 470"/>
                <a:gd name="T3" fmla="*/ 407 h 470"/>
                <a:gd name="T4" fmla="*/ 63 w 470"/>
                <a:gd name="T5" fmla="*/ 344 h 470"/>
                <a:gd name="T6" fmla="*/ 125 w 470"/>
                <a:gd name="T7" fmla="*/ 63 h 470"/>
                <a:gd name="T8" fmla="*/ 407 w 470"/>
                <a:gd name="T9" fmla="*/ 125 h 470"/>
                <a:gd name="T10" fmla="*/ 344 w 470"/>
                <a:gd name="T11" fmla="*/ 407 h 470"/>
              </a:gdLst>
              <a:ahLst/>
              <a:cxnLst>
                <a:cxn ang="0">
                  <a:pos x="T0" y="T1"/>
                </a:cxn>
                <a:cxn ang="0">
                  <a:pos x="T2" y="T3"/>
                </a:cxn>
                <a:cxn ang="0">
                  <a:pos x="T4" y="T5"/>
                </a:cxn>
                <a:cxn ang="0">
                  <a:pos x="T6" y="T7"/>
                </a:cxn>
                <a:cxn ang="0">
                  <a:pos x="T8" y="T9"/>
                </a:cxn>
                <a:cxn ang="0">
                  <a:pos x="T10" y="T11"/>
                </a:cxn>
              </a:cxnLst>
              <a:rect l="0" t="0" r="r" b="b"/>
              <a:pathLst>
                <a:path w="470" h="470">
                  <a:moveTo>
                    <a:pt x="344" y="407"/>
                  </a:moveTo>
                  <a:lnTo>
                    <a:pt x="344" y="407"/>
                  </a:lnTo>
                  <a:cubicBezTo>
                    <a:pt x="250" y="469"/>
                    <a:pt x="125" y="438"/>
                    <a:pt x="63" y="344"/>
                  </a:cubicBezTo>
                  <a:cubicBezTo>
                    <a:pt x="0" y="250"/>
                    <a:pt x="32" y="125"/>
                    <a:pt x="125" y="63"/>
                  </a:cubicBezTo>
                  <a:cubicBezTo>
                    <a:pt x="219" y="0"/>
                    <a:pt x="344" y="32"/>
                    <a:pt x="407" y="125"/>
                  </a:cubicBezTo>
                  <a:cubicBezTo>
                    <a:pt x="469" y="219"/>
                    <a:pt x="438" y="344"/>
                    <a:pt x="344" y="407"/>
                  </a:cubicBezTo>
                </a:path>
              </a:pathLst>
            </a:custGeom>
            <a:grpFill/>
            <a:ln>
              <a:noFill/>
            </a:ln>
            <a:effectLst/>
          </p:spPr>
          <p:txBody>
            <a:bodyPr wrap="none" anchor="ctr"/>
            <a:lstStyle/>
            <a:p>
              <a:pPr defTabSz="543560">
                <a:defRPr/>
              </a:pPr>
              <a:endParaRPr lang="en-US" sz="805" dirty="0">
                <a:latin typeface="Open Sans Light"/>
              </a:endParaRPr>
            </a:p>
          </p:txBody>
        </p:sp>
      </p:grpSp>
      <p:sp>
        <p:nvSpPr>
          <p:cNvPr id="62" name="Oval 140"/>
          <p:cNvSpPr/>
          <p:nvPr/>
        </p:nvSpPr>
        <p:spPr>
          <a:xfrm>
            <a:off x="6861283" y="4276473"/>
            <a:ext cx="545831" cy="5458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560">
              <a:defRPr/>
            </a:pPr>
            <a:endParaRPr lang="en-US" sz="805" dirty="0">
              <a:latin typeface="Open Sans Light"/>
            </a:endParaRPr>
          </a:p>
        </p:txBody>
      </p:sp>
      <p:sp>
        <p:nvSpPr>
          <p:cNvPr id="63" name="Oval 146"/>
          <p:cNvSpPr/>
          <p:nvPr/>
        </p:nvSpPr>
        <p:spPr>
          <a:xfrm>
            <a:off x="5802620" y="2827316"/>
            <a:ext cx="545831" cy="54583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560">
              <a:defRPr/>
            </a:pPr>
            <a:endParaRPr lang="en-US" sz="805" dirty="0">
              <a:latin typeface="Open Sans Light"/>
            </a:endParaRPr>
          </a:p>
        </p:txBody>
      </p:sp>
      <p:sp>
        <p:nvSpPr>
          <p:cNvPr id="65" name="Title 20"/>
          <p:cNvSpPr txBox="1"/>
          <p:nvPr/>
        </p:nvSpPr>
        <p:spPr bwMode="auto">
          <a:xfrm>
            <a:off x="405765" y="1042988"/>
            <a:ext cx="3917950" cy="3854450"/>
          </a:xfrm>
          <a:prstGeom prst="rect">
            <a:avLst/>
          </a:prstGeom>
          <a:noFill/>
          <a:ln>
            <a:noFill/>
          </a:ln>
        </p:spPr>
        <p:txBody>
          <a:bodyPr wrap="square" lIns="91433" tIns="45716" rIns="91433" bIns="45716" anchor="ctr">
            <a:spAutoFit/>
          </a:bodyPr>
          <a:lstStyle>
            <a:lvl1pPr defTabSz="457200">
              <a:defRPr sz="4300">
                <a:solidFill>
                  <a:schemeClr val="tx1"/>
                </a:solidFill>
                <a:latin typeface="Calibri" panose="020F0502020204030204" charset="0"/>
                <a:ea typeface="MS PGothic" panose="020B0600070205080204" pitchFamily="34" charset="-128"/>
              </a:defRPr>
            </a:lvl1pPr>
            <a:lvl2pPr marL="742950" indent="-285750" defTabSz="457200">
              <a:defRPr sz="4300">
                <a:solidFill>
                  <a:schemeClr val="tx1"/>
                </a:solidFill>
                <a:latin typeface="Calibri" panose="020F0502020204030204" charset="0"/>
                <a:ea typeface="MS PGothic" panose="020B0600070205080204" pitchFamily="34" charset="-128"/>
              </a:defRPr>
            </a:lvl2pPr>
            <a:lvl3pPr marL="1143000" indent="-228600" defTabSz="457200">
              <a:defRPr sz="4300">
                <a:solidFill>
                  <a:schemeClr val="tx1"/>
                </a:solidFill>
                <a:latin typeface="Calibri" panose="020F0502020204030204" charset="0"/>
                <a:ea typeface="MS PGothic" panose="020B0600070205080204" pitchFamily="34" charset="-128"/>
              </a:defRPr>
            </a:lvl3pPr>
            <a:lvl4pPr marL="1600200" indent="-228600" defTabSz="457200">
              <a:defRPr sz="4300">
                <a:solidFill>
                  <a:schemeClr val="tx1"/>
                </a:solidFill>
                <a:latin typeface="Calibri" panose="020F0502020204030204" charset="0"/>
                <a:ea typeface="MS PGothic" panose="020B0600070205080204" pitchFamily="34" charset="-128"/>
              </a:defRPr>
            </a:lvl4pPr>
            <a:lvl5pPr marL="2057400" indent="-228600" defTabSz="457200">
              <a:defRPr sz="4300">
                <a:solidFill>
                  <a:schemeClr val="tx1"/>
                </a:solidFill>
                <a:latin typeface="Calibri" panose="020F050202020403020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defTabSz="878205">
              <a:lnSpc>
                <a:spcPct val="120000"/>
              </a:lnSpc>
              <a:defRPr/>
            </a:pPr>
            <a:r>
              <a:rPr lang="en-US" altLang="zh-CN" sz="1600" b="1">
                <a:solidFill>
                  <a:srgbClr val="FFFF00"/>
                </a:solidFill>
                <a:latin typeface="+mn-ea"/>
                <a:ea typeface="+mn-ea"/>
                <a:cs typeface="+mn-ea"/>
                <a:sym typeface="+mn-ea"/>
              </a:rPr>
              <a:t>1</a:t>
            </a:r>
            <a:r>
              <a:rPr lang="zh-CN" altLang="en-US" sz="1600" b="1">
                <a:solidFill>
                  <a:srgbClr val="FFFF00"/>
                </a:solidFill>
                <a:latin typeface="+mn-ea"/>
                <a:ea typeface="+mn-ea"/>
                <a:cs typeface="+mn-ea"/>
                <a:sym typeface="+mn-ea"/>
              </a:rPr>
              <a:t>、商品编号的调整（铂化合物、大米、鸡肉、成品油）</a:t>
            </a:r>
            <a:endParaRPr lang="zh-CN" altLang="en-US" sz="1600" b="1">
              <a:solidFill>
                <a:srgbClr val="FFFF00"/>
              </a:solidFill>
              <a:latin typeface="+mn-ea"/>
              <a:ea typeface="+mn-ea"/>
              <a:cs typeface="+mn-ea"/>
            </a:endParaRPr>
          </a:p>
          <a:p>
            <a:pPr defTabSz="878205">
              <a:lnSpc>
                <a:spcPct val="120000"/>
              </a:lnSpc>
              <a:defRPr/>
            </a:pPr>
            <a:r>
              <a:rPr lang="zh-CN" altLang="en-US" sz="1400">
                <a:solidFill>
                  <a:srgbClr val="FFFF00"/>
                </a:solidFill>
                <a:latin typeface="+mn-ea"/>
                <a:ea typeface="+mn-ea"/>
                <a:cs typeface="+mn-ea"/>
                <a:sym typeface="+mn-ea"/>
              </a:rPr>
              <a:t>①按照旧商品编号申请的出口许可证，如尚未通关使用，旧证将不能继续使用，请通知企业向原发证机构退回旧证做删除处理，再按照新的商品编号申领许可证。</a:t>
            </a:r>
            <a:endParaRPr lang="zh-CN" altLang="en-US" sz="1400">
              <a:solidFill>
                <a:srgbClr val="FFFF00"/>
              </a:solidFill>
              <a:latin typeface="+mn-ea"/>
              <a:ea typeface="+mn-ea"/>
              <a:cs typeface="+mn-ea"/>
            </a:endParaRPr>
          </a:p>
          <a:p>
            <a:pPr defTabSz="878205">
              <a:lnSpc>
                <a:spcPct val="120000"/>
              </a:lnSpc>
              <a:defRPr/>
            </a:pPr>
            <a:r>
              <a:rPr lang="zh-CN" altLang="en-US" sz="1400">
                <a:solidFill>
                  <a:srgbClr val="FFFF00"/>
                </a:solidFill>
                <a:latin typeface="+mn-ea"/>
                <a:ea typeface="+mn-ea"/>
                <a:cs typeface="+mn-ea"/>
                <a:sym typeface="+mn-ea"/>
              </a:rPr>
              <a:t>②按照旧商品编号申请出口许可证，如企业已部分通关使用，发证机构凭旧证做核销处理之后，企业可按照剩余数量、使用新的商品编号申领许可证。</a:t>
            </a:r>
            <a:endParaRPr lang="zh-CN" altLang="en-US" sz="1400">
              <a:solidFill>
                <a:srgbClr val="FFFF00"/>
              </a:solidFill>
              <a:latin typeface="+mn-ea"/>
              <a:ea typeface="+mn-ea"/>
              <a:cs typeface="+mn-ea"/>
            </a:endParaRPr>
          </a:p>
          <a:p>
            <a:pPr defTabSz="878205">
              <a:lnSpc>
                <a:spcPct val="120000"/>
              </a:lnSpc>
              <a:defRPr/>
            </a:pPr>
            <a:r>
              <a:rPr lang="zh-CN" altLang="en-US" sz="1400">
                <a:solidFill>
                  <a:srgbClr val="FFFF00"/>
                </a:solidFill>
                <a:latin typeface="+mn-ea"/>
                <a:ea typeface="+mn-ea"/>
                <a:cs typeface="+mn-ea"/>
                <a:sym typeface="+mn-ea"/>
              </a:rPr>
              <a:t>③按照旧商品编号申请的出口许可证申请表，发证机构尚未审核通过的，请退回申请表，并通知企业按照新的商品编号重新申领。</a:t>
            </a:r>
            <a:endParaRPr lang="zh-CN" altLang="en-US" sz="1400">
              <a:solidFill>
                <a:srgbClr val="FFFF00"/>
              </a:solidFill>
              <a:latin typeface="+mn-ea"/>
              <a:ea typeface="+mn-ea"/>
              <a:cs typeface="+mn-ea"/>
            </a:endParaRPr>
          </a:p>
          <a:p>
            <a:pPr defTabSz="878205">
              <a:lnSpc>
                <a:spcPct val="120000"/>
              </a:lnSpc>
              <a:defRPr/>
            </a:pPr>
            <a:endParaRPr lang="zh-CN" altLang="en-US" sz="900" spc="300" dirty="0">
              <a:solidFill>
                <a:schemeClr val="tx1">
                  <a:lumMod val="75000"/>
                  <a:lumOff val="25000"/>
                </a:schemeClr>
              </a:solidFill>
              <a:latin typeface="仿宋_GB2312" panose="02010609030101010101" charset="-122"/>
              <a:ea typeface="仿宋_GB2312" panose="02010609030101010101" charset="-122"/>
              <a:cs typeface="仿宋_GB2312" panose="02010609030101010101" charset="-122"/>
              <a:sym typeface="微软雅黑" panose="020B0503020204020204" charset="-122"/>
            </a:endParaRPr>
          </a:p>
          <a:p>
            <a:pPr defTabSz="878205">
              <a:lnSpc>
                <a:spcPct val="120000"/>
              </a:lnSpc>
              <a:defRPr/>
            </a:pPr>
            <a:endParaRPr lang="zh-CN" altLang="en-US" sz="900" spc="300" dirty="0">
              <a:solidFill>
                <a:schemeClr val="tx1">
                  <a:lumMod val="75000"/>
                  <a:lumOff val="25000"/>
                </a:schemeClr>
              </a:solidFill>
              <a:latin typeface="仿宋_GB2312" panose="02010609030101010101" charset="-122"/>
              <a:ea typeface="仿宋_GB2312" panose="02010609030101010101" charset="-122"/>
              <a:cs typeface="仿宋_GB2312" panose="02010609030101010101" charset="-122"/>
              <a:sym typeface="微软雅黑" panose="020B0503020204020204" charset="-122"/>
            </a:endParaRPr>
          </a:p>
        </p:txBody>
      </p:sp>
      <p:sp>
        <p:nvSpPr>
          <p:cNvPr id="67" name="Title 20"/>
          <p:cNvSpPr txBox="1"/>
          <p:nvPr/>
        </p:nvSpPr>
        <p:spPr bwMode="auto">
          <a:xfrm>
            <a:off x="405740" y="4594804"/>
            <a:ext cx="3941051" cy="1677035"/>
          </a:xfrm>
          <a:prstGeom prst="rect">
            <a:avLst/>
          </a:prstGeom>
          <a:noFill/>
          <a:ln>
            <a:noFill/>
          </a:ln>
        </p:spPr>
        <p:txBody>
          <a:bodyPr wrap="square" lIns="91433" tIns="45716" rIns="91433" bIns="45716" anchor="ctr">
            <a:spAutoFit/>
          </a:bodyPr>
          <a:lstStyle>
            <a:lvl1pPr defTabSz="457200">
              <a:defRPr sz="4300">
                <a:solidFill>
                  <a:schemeClr val="tx1"/>
                </a:solidFill>
                <a:latin typeface="Calibri" panose="020F0502020204030204" charset="0"/>
                <a:ea typeface="MS PGothic" panose="020B0600070205080204" pitchFamily="34" charset="-128"/>
              </a:defRPr>
            </a:lvl1pPr>
            <a:lvl2pPr marL="742950" indent="-285750" defTabSz="457200">
              <a:defRPr sz="4300">
                <a:solidFill>
                  <a:schemeClr val="tx1"/>
                </a:solidFill>
                <a:latin typeface="Calibri" panose="020F0502020204030204" charset="0"/>
                <a:ea typeface="MS PGothic" panose="020B0600070205080204" pitchFamily="34" charset="-128"/>
              </a:defRPr>
            </a:lvl2pPr>
            <a:lvl3pPr marL="1143000" indent="-228600" defTabSz="457200">
              <a:defRPr sz="4300">
                <a:solidFill>
                  <a:schemeClr val="tx1"/>
                </a:solidFill>
                <a:latin typeface="Calibri" panose="020F0502020204030204" charset="0"/>
                <a:ea typeface="MS PGothic" panose="020B0600070205080204" pitchFamily="34" charset="-128"/>
              </a:defRPr>
            </a:lvl3pPr>
            <a:lvl4pPr marL="1600200" indent="-228600" defTabSz="457200">
              <a:defRPr sz="4300">
                <a:solidFill>
                  <a:schemeClr val="tx1"/>
                </a:solidFill>
                <a:latin typeface="Calibri" panose="020F0502020204030204" charset="0"/>
                <a:ea typeface="MS PGothic" panose="020B0600070205080204" pitchFamily="34" charset="-128"/>
              </a:defRPr>
            </a:lvl4pPr>
            <a:lvl5pPr marL="2057400" indent="-228600" defTabSz="457200">
              <a:defRPr sz="4300">
                <a:solidFill>
                  <a:schemeClr val="tx1"/>
                </a:solidFill>
                <a:latin typeface="Calibri" panose="020F050202020403020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defTabSz="878205">
              <a:lnSpc>
                <a:spcPct val="120000"/>
              </a:lnSpc>
              <a:defRPr/>
            </a:pPr>
            <a:r>
              <a:rPr lang="en-US" altLang="zh-CN" sz="1600" b="1">
                <a:solidFill>
                  <a:srgbClr val="FFFF00"/>
                </a:solidFill>
                <a:latin typeface="+mn-ea"/>
                <a:ea typeface="+mn-ea"/>
                <a:cs typeface="+mn-ea"/>
                <a:sym typeface="+mn-ea"/>
              </a:rPr>
              <a:t>2</a:t>
            </a:r>
            <a:r>
              <a:rPr lang="zh-CN" altLang="en-US" sz="1600" b="1">
                <a:solidFill>
                  <a:srgbClr val="FFFF00"/>
                </a:solidFill>
                <a:latin typeface="+mn-ea"/>
                <a:ea typeface="+mn-ea"/>
                <a:cs typeface="+mn-ea"/>
                <a:sym typeface="+mn-ea"/>
              </a:rPr>
              <a:t>、海关关区代码变更</a:t>
            </a:r>
            <a:endParaRPr lang="zh-CN" altLang="en-US" sz="1600" b="1">
              <a:solidFill>
                <a:srgbClr val="FFFF00"/>
              </a:solidFill>
              <a:latin typeface="+mn-ea"/>
              <a:ea typeface="+mn-ea"/>
              <a:cs typeface="+mn-ea"/>
            </a:endParaRPr>
          </a:p>
          <a:p>
            <a:pPr defTabSz="878205">
              <a:lnSpc>
                <a:spcPct val="120000"/>
              </a:lnSpc>
              <a:defRPr/>
            </a:pPr>
            <a:r>
              <a:rPr lang="zh-CN" altLang="en-US" sz="1400">
                <a:solidFill>
                  <a:srgbClr val="FFFF00"/>
                </a:solidFill>
                <a:latin typeface="+mn-ea"/>
                <a:ea typeface="+mn-ea"/>
                <a:cs typeface="+mn-ea"/>
                <a:sym typeface="+mn-ea"/>
              </a:rPr>
              <a:t>将原“天津海关”（关区代码0201）名称变更为“南开海关”</a:t>
            </a:r>
            <a:endParaRPr lang="zh-CN" altLang="en-US" sz="1400">
              <a:solidFill>
                <a:srgbClr val="FFFF00"/>
              </a:solidFill>
              <a:latin typeface="+mn-ea"/>
              <a:ea typeface="+mn-ea"/>
              <a:cs typeface="+mn-ea"/>
            </a:endParaRPr>
          </a:p>
          <a:p>
            <a:pPr defTabSz="878205">
              <a:lnSpc>
                <a:spcPct val="120000"/>
              </a:lnSpc>
              <a:defRPr/>
            </a:pPr>
            <a:r>
              <a:rPr lang="zh-CN" altLang="en-US" sz="1400">
                <a:solidFill>
                  <a:srgbClr val="FFFF00"/>
                </a:solidFill>
                <a:latin typeface="+mn-ea"/>
                <a:ea typeface="+mn-ea"/>
                <a:cs typeface="+mn-ea"/>
                <a:sym typeface="+mn-ea"/>
              </a:rPr>
              <a:t>经我部与海关总署协商，将关区代码</a:t>
            </a:r>
            <a:r>
              <a:rPr lang="en-US" altLang="zh-CN" sz="1400">
                <a:solidFill>
                  <a:srgbClr val="FFFF00"/>
                </a:solidFill>
                <a:latin typeface="+mn-ea"/>
                <a:ea typeface="+mn-ea"/>
                <a:cs typeface="+mn-ea"/>
                <a:sym typeface="+mn-ea"/>
              </a:rPr>
              <a:t>0200</a:t>
            </a:r>
            <a:r>
              <a:rPr lang="zh-CN" altLang="en-US" sz="1400">
                <a:solidFill>
                  <a:srgbClr val="FFFF00"/>
                </a:solidFill>
                <a:latin typeface="+mn-ea"/>
                <a:ea typeface="+mn-ea"/>
                <a:cs typeface="+mn-ea"/>
                <a:sym typeface="+mn-ea"/>
              </a:rPr>
              <a:t>原代表的</a:t>
            </a:r>
            <a:r>
              <a:rPr lang="en-US" altLang="zh-CN" sz="1400">
                <a:solidFill>
                  <a:srgbClr val="FFFF00"/>
                </a:solidFill>
                <a:latin typeface="+mn-ea"/>
                <a:ea typeface="+mn-ea"/>
                <a:cs typeface="+mn-ea"/>
                <a:sym typeface="+mn-ea"/>
              </a:rPr>
              <a:t>“</a:t>
            </a:r>
            <a:r>
              <a:rPr lang="zh-CN" altLang="en-US" sz="1400">
                <a:solidFill>
                  <a:srgbClr val="FFFF00"/>
                </a:solidFill>
                <a:latin typeface="+mn-ea"/>
                <a:ea typeface="+mn-ea"/>
                <a:cs typeface="+mn-ea"/>
                <a:sym typeface="+mn-ea"/>
              </a:rPr>
              <a:t>天津关区</a:t>
            </a:r>
            <a:r>
              <a:rPr lang="en-US" altLang="zh-CN" sz="1400">
                <a:solidFill>
                  <a:srgbClr val="FFFF00"/>
                </a:solidFill>
                <a:latin typeface="+mn-ea"/>
                <a:ea typeface="+mn-ea"/>
                <a:cs typeface="+mn-ea"/>
                <a:sym typeface="+mn-ea"/>
              </a:rPr>
              <a:t>”</a:t>
            </a:r>
            <a:r>
              <a:rPr lang="zh-CN" altLang="en-US" sz="1400">
                <a:solidFill>
                  <a:srgbClr val="FFFF00"/>
                </a:solidFill>
                <a:latin typeface="+mn-ea"/>
                <a:ea typeface="+mn-ea"/>
                <a:cs typeface="+mn-ea"/>
                <a:sym typeface="+mn-ea"/>
              </a:rPr>
              <a:t>变更为</a:t>
            </a:r>
            <a:r>
              <a:rPr lang="en-US" altLang="zh-CN" sz="1400">
                <a:solidFill>
                  <a:srgbClr val="FFFF00"/>
                </a:solidFill>
                <a:latin typeface="+mn-ea"/>
                <a:ea typeface="+mn-ea"/>
                <a:cs typeface="+mn-ea"/>
                <a:sym typeface="+mn-ea"/>
              </a:rPr>
              <a:t>“</a:t>
            </a:r>
            <a:r>
              <a:rPr lang="zh-CN" altLang="en-US" sz="1400">
                <a:solidFill>
                  <a:srgbClr val="FFFF00"/>
                </a:solidFill>
                <a:latin typeface="+mn-ea"/>
                <a:ea typeface="+mn-ea"/>
                <a:cs typeface="+mn-ea"/>
                <a:sym typeface="+mn-ea"/>
              </a:rPr>
              <a:t>天津海关</a:t>
            </a:r>
            <a:r>
              <a:rPr lang="en-US" altLang="zh-CN" sz="1400">
                <a:solidFill>
                  <a:srgbClr val="FFFF00"/>
                </a:solidFill>
                <a:latin typeface="+mn-ea"/>
                <a:ea typeface="+mn-ea"/>
                <a:cs typeface="+mn-ea"/>
                <a:sym typeface="+mn-ea"/>
              </a:rPr>
              <a:t>”</a:t>
            </a:r>
            <a:r>
              <a:rPr lang="zh-CN" altLang="en-US" sz="1400">
                <a:solidFill>
                  <a:srgbClr val="FFFF00"/>
                </a:solidFill>
                <a:latin typeface="+mn-ea"/>
                <a:ea typeface="+mn-ea"/>
                <a:cs typeface="+mn-ea"/>
                <a:sym typeface="+mn-ea"/>
              </a:rPr>
              <a:t>。</a:t>
            </a:r>
            <a:endParaRPr lang="zh-CN" altLang="en-US" sz="1400">
              <a:solidFill>
                <a:srgbClr val="FFFF00"/>
              </a:solidFill>
              <a:latin typeface="+mn-ea"/>
              <a:ea typeface="+mn-ea"/>
              <a:cs typeface="+mn-ea"/>
            </a:endParaRPr>
          </a:p>
          <a:p>
            <a:pPr defTabSz="878205">
              <a:lnSpc>
                <a:spcPct val="120000"/>
              </a:lnSpc>
              <a:defRPr/>
            </a:pPr>
            <a:endParaRPr lang="zh-CN" altLang="en-US" sz="1400" spc="300" dirty="0">
              <a:solidFill>
                <a:srgbClr val="FFFF00"/>
              </a:solidFill>
              <a:latin typeface="+mn-ea"/>
              <a:ea typeface="+mn-ea"/>
              <a:cs typeface="+mn-ea"/>
              <a:sym typeface="微软雅黑" panose="020B0503020204020204" charset="-122"/>
            </a:endParaRPr>
          </a:p>
        </p:txBody>
      </p:sp>
      <p:cxnSp>
        <p:nvCxnSpPr>
          <p:cNvPr id="68" name="Straight Connector 86"/>
          <p:cNvCxnSpPr/>
          <p:nvPr/>
        </p:nvCxnSpPr>
        <p:spPr>
          <a:xfrm>
            <a:off x="405920" y="1109203"/>
            <a:ext cx="3956528" cy="0"/>
          </a:xfrm>
          <a:prstGeom prst="line">
            <a:avLst/>
          </a:prstGeom>
          <a:ln w="12700" cmpd="sng">
            <a:solidFill>
              <a:srgbClr val="E5E5E5"/>
            </a:solidFill>
          </a:ln>
          <a:effectLst/>
        </p:spPr>
        <p:style>
          <a:lnRef idx="2">
            <a:schemeClr val="accent1"/>
          </a:lnRef>
          <a:fillRef idx="0">
            <a:schemeClr val="accent1"/>
          </a:fillRef>
          <a:effectRef idx="1">
            <a:schemeClr val="accent1"/>
          </a:effectRef>
          <a:fontRef idx="minor">
            <a:schemeClr val="tx1"/>
          </a:fontRef>
        </p:style>
      </p:cxnSp>
      <p:grpSp>
        <p:nvGrpSpPr>
          <p:cNvPr id="69" name="Group 4698"/>
          <p:cNvGrpSpPr/>
          <p:nvPr/>
        </p:nvGrpSpPr>
        <p:grpSpPr bwMode="auto">
          <a:xfrm>
            <a:off x="5926646" y="2921741"/>
            <a:ext cx="338137" cy="331305"/>
            <a:chOff x="5427663" y="4046537"/>
            <a:chExt cx="395287" cy="387350"/>
          </a:xfrm>
          <a:solidFill>
            <a:schemeClr val="bg1"/>
          </a:solidFill>
        </p:grpSpPr>
        <p:sp>
          <p:nvSpPr>
            <p:cNvPr id="70"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wrap="none" anchor="ctr"/>
            <a:lstStyle/>
            <a:p>
              <a:pPr defTabSz="543560">
                <a:defRPr/>
              </a:pPr>
              <a:endParaRPr lang="en-US" sz="805" dirty="0">
                <a:latin typeface="Open Sans Light"/>
              </a:endParaRPr>
            </a:p>
          </p:txBody>
        </p:sp>
        <p:sp>
          <p:nvSpPr>
            <p:cNvPr id="71"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wrap="none" anchor="ctr"/>
            <a:lstStyle/>
            <a:p>
              <a:pPr defTabSz="543560">
                <a:defRPr/>
              </a:pPr>
              <a:endParaRPr lang="en-US" sz="805" dirty="0">
                <a:latin typeface="Open Sans Light"/>
              </a:endParaRPr>
            </a:p>
          </p:txBody>
        </p:sp>
        <p:sp>
          <p:nvSpPr>
            <p:cNvPr id="72"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3560">
                <a:defRPr/>
              </a:pPr>
              <a:endParaRPr lang="en-US" sz="805" dirty="0">
                <a:latin typeface="Open Sans Light"/>
              </a:endParaRPr>
            </a:p>
          </p:txBody>
        </p:sp>
        <p:sp>
          <p:nvSpPr>
            <p:cNvPr id="73"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wrap="none" anchor="ctr"/>
            <a:lstStyle/>
            <a:p>
              <a:pPr defTabSz="543560">
                <a:defRPr/>
              </a:pPr>
              <a:endParaRPr lang="en-US" sz="805" dirty="0">
                <a:latin typeface="Open Sans Light"/>
              </a:endParaRPr>
            </a:p>
          </p:txBody>
        </p:sp>
        <p:sp>
          <p:nvSpPr>
            <p:cNvPr id="74"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wrap="none" anchor="ctr"/>
            <a:lstStyle/>
            <a:p>
              <a:pPr defTabSz="543560">
                <a:defRPr/>
              </a:pPr>
              <a:endParaRPr lang="en-US" sz="805" dirty="0">
                <a:latin typeface="Open Sans Light"/>
              </a:endParaRPr>
            </a:p>
          </p:txBody>
        </p:sp>
        <p:sp>
          <p:nvSpPr>
            <p:cNvPr id="75"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3560">
                <a:defRPr/>
              </a:pPr>
              <a:endParaRPr lang="en-US" sz="805" dirty="0">
                <a:latin typeface="Open Sans Light"/>
              </a:endParaRPr>
            </a:p>
          </p:txBody>
        </p:sp>
        <p:sp>
          <p:nvSpPr>
            <p:cNvPr id="76"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wrap="none" anchor="ctr"/>
            <a:lstStyle/>
            <a:p>
              <a:pPr defTabSz="543560">
                <a:defRPr/>
              </a:pPr>
              <a:endParaRPr lang="en-US" sz="805" dirty="0">
                <a:latin typeface="Open Sans Light"/>
              </a:endParaRPr>
            </a:p>
          </p:txBody>
        </p:sp>
        <p:sp>
          <p:nvSpPr>
            <p:cNvPr id="77"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wrap="none" anchor="ctr"/>
            <a:lstStyle/>
            <a:p>
              <a:pPr defTabSz="543560">
                <a:defRPr/>
              </a:pPr>
              <a:endParaRPr lang="en-US" sz="805" dirty="0">
                <a:latin typeface="Open Sans Light"/>
              </a:endParaRPr>
            </a:p>
          </p:txBody>
        </p:sp>
        <p:sp>
          <p:nvSpPr>
            <p:cNvPr id="78"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p:spPr>
          <p:txBody>
            <a:bodyPr wrap="none" anchor="ctr"/>
            <a:lstStyle/>
            <a:p>
              <a:pPr defTabSz="543560">
                <a:defRPr/>
              </a:pPr>
              <a:endParaRPr lang="en-US" sz="805" dirty="0">
                <a:latin typeface="Open Sans Light"/>
              </a:endParaRPr>
            </a:p>
          </p:txBody>
        </p:sp>
        <p:sp>
          <p:nvSpPr>
            <p:cNvPr id="79"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wrap="none" anchor="ctr"/>
            <a:lstStyle/>
            <a:p>
              <a:pPr defTabSz="543560">
                <a:defRPr/>
              </a:pPr>
              <a:endParaRPr lang="en-US" sz="805" dirty="0">
                <a:latin typeface="Open Sans Light"/>
              </a:endParaRPr>
            </a:p>
          </p:txBody>
        </p:sp>
        <p:sp>
          <p:nvSpPr>
            <p:cNvPr id="80"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3560">
                <a:defRPr/>
              </a:pPr>
              <a:endParaRPr lang="en-US" sz="805" dirty="0">
                <a:latin typeface="Open Sans Light"/>
              </a:endParaRPr>
            </a:p>
          </p:txBody>
        </p:sp>
      </p:grpSp>
      <p:grpSp>
        <p:nvGrpSpPr>
          <p:cNvPr id="81" name="Group 4681"/>
          <p:cNvGrpSpPr/>
          <p:nvPr/>
        </p:nvGrpSpPr>
        <p:grpSpPr bwMode="auto">
          <a:xfrm>
            <a:off x="6974237" y="4352954"/>
            <a:ext cx="276225" cy="361903"/>
            <a:chOff x="4576763" y="2300287"/>
            <a:chExt cx="276225" cy="361950"/>
          </a:xfrm>
          <a:solidFill>
            <a:schemeClr val="bg1"/>
          </a:solidFill>
        </p:grpSpPr>
        <p:sp>
          <p:nvSpPr>
            <p:cNvPr id="82"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543560">
                <a:defRPr/>
              </a:pPr>
              <a:endParaRPr lang="en-US" sz="805" dirty="0">
                <a:latin typeface="Open Sans Light"/>
              </a:endParaRPr>
            </a:p>
          </p:txBody>
        </p:sp>
        <p:sp>
          <p:nvSpPr>
            <p:cNvPr id="83"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543560">
                <a:defRPr/>
              </a:pPr>
              <a:endParaRPr lang="en-US" sz="805" dirty="0">
                <a:latin typeface="Open Sans Light"/>
              </a:endParaRPr>
            </a:p>
          </p:txBody>
        </p:sp>
        <p:sp>
          <p:nvSpPr>
            <p:cNvPr id="84"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3560">
                <a:defRPr/>
              </a:pPr>
              <a:endParaRPr lang="en-US" sz="805" dirty="0">
                <a:latin typeface="Open Sans Light"/>
              </a:endParaRPr>
            </a:p>
          </p:txBody>
        </p:sp>
        <p:sp>
          <p:nvSpPr>
            <p:cNvPr id="85"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543560">
                <a:defRPr/>
              </a:pPr>
              <a:endParaRPr lang="en-US" sz="805" dirty="0">
                <a:latin typeface="Open Sans Light"/>
              </a:endParaRPr>
            </a:p>
          </p:txBody>
        </p:sp>
        <p:sp>
          <p:nvSpPr>
            <p:cNvPr id="86"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543560">
                <a:defRPr/>
              </a:pPr>
              <a:endParaRPr lang="en-US" sz="805" dirty="0">
                <a:latin typeface="Open Sans Light"/>
              </a:endParaRPr>
            </a:p>
          </p:txBody>
        </p:sp>
        <p:sp>
          <p:nvSpPr>
            <p:cNvPr id="87"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3560">
                <a:defRPr/>
              </a:pPr>
              <a:endParaRPr lang="en-US" sz="805" dirty="0">
                <a:latin typeface="Open Sans Light"/>
              </a:endParaRPr>
            </a:p>
          </p:txBody>
        </p:sp>
        <p:sp>
          <p:nvSpPr>
            <p:cNvPr id="88"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543560">
                <a:defRPr/>
              </a:pPr>
              <a:endParaRPr lang="en-US" sz="805" dirty="0">
                <a:latin typeface="Open Sans Light"/>
              </a:endParaRPr>
            </a:p>
          </p:txBody>
        </p:sp>
        <p:sp>
          <p:nvSpPr>
            <p:cNvPr id="89"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543560">
                <a:defRPr/>
              </a:pPr>
              <a:endParaRPr lang="en-US" sz="805" dirty="0">
                <a:latin typeface="Open Sans Light"/>
              </a:endParaRPr>
            </a:p>
          </p:txBody>
        </p:sp>
        <p:sp>
          <p:nvSpPr>
            <p:cNvPr id="90"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543560">
                <a:defRPr/>
              </a:pPr>
              <a:endParaRPr lang="en-US" sz="805" dirty="0">
                <a:latin typeface="Open Sans Light"/>
              </a:endParaRPr>
            </a:p>
          </p:txBody>
        </p:sp>
        <p:sp>
          <p:nvSpPr>
            <p:cNvPr id="91"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3560">
                <a:defRPr/>
              </a:pPr>
              <a:endParaRPr lang="en-US" sz="805" dirty="0">
                <a:latin typeface="Open Sans Light"/>
              </a:endParaRPr>
            </a:p>
          </p:txBody>
        </p:sp>
      </p:grpSp>
      <p:sp>
        <p:nvSpPr>
          <p:cNvPr id="2" name="文本框 1"/>
          <p:cNvSpPr txBox="1"/>
          <p:nvPr/>
        </p:nvSpPr>
        <p:spPr>
          <a:xfrm>
            <a:off x="391795" y="737235"/>
            <a:ext cx="3761105" cy="398780"/>
          </a:xfrm>
          <a:prstGeom prst="rect">
            <a:avLst/>
          </a:prstGeom>
          <a:noFill/>
        </p:spPr>
        <p:txBody>
          <a:bodyPr wrap="square" rtlCol="0">
            <a:spAutoFit/>
          </a:bodyPr>
          <a:p>
            <a:r>
              <a:rPr lang="zh-CN" altLang="en-US" sz="2000" b="1">
                <a:ln>
                  <a:solidFill>
                    <a:srgbClr val="FFFF00"/>
                  </a:solidFill>
                </a:ln>
                <a:solidFill>
                  <a:srgbClr val="FFFF00"/>
                </a:solidFill>
                <a:sym typeface="+mn-ea"/>
              </a:rPr>
              <a:t>（六）特殊情况的处理</a:t>
            </a:r>
            <a:endParaRPr lang="zh-CN" altLang="en-US" sz="2000" b="1">
              <a:ln>
                <a:solidFill>
                  <a:srgbClr val="FFFF00"/>
                </a:solidFill>
              </a:ln>
              <a:solidFill>
                <a:srgbClr val="FFFF00"/>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000" fill="hold">
                                          <p:stCondLst>
                                            <p:cond delay="0"/>
                                          </p:stCondLst>
                                        </p:cTn>
                                        <p:tgtEl>
                                          <p:spTgt spid="81"/>
                                        </p:tgtEl>
                                        <p:attrNameLst>
                                          <p:attrName>style.visibility</p:attrName>
                                        </p:attrNameLst>
                                      </p:cBhvr>
                                      <p:to>
                                        <p:strVal val="visible"/>
                                      </p:to>
                                    </p:set>
                                    <p:animEffect transition="in" filter="fade">
                                      <p:cBhvr>
                                        <p:cTn id="35"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bldLvl="0" animBg="1"/>
      <p:bldP spid="65"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8886" y="851166"/>
            <a:ext cx="10253198" cy="5149584"/>
            <a:chOff x="-38514" y="-8112"/>
            <a:chExt cx="13670930" cy="6866112"/>
          </a:xfrm>
        </p:grpSpPr>
        <p:pic>
          <p:nvPicPr>
            <p:cNvPr id="3" name="图片 2"/>
            <p:cNvPicPr>
              <a:picLocks noChangeAspect="1"/>
            </p:cNvPicPr>
            <p:nvPr/>
          </p:nvPicPr>
          <p:blipFill>
            <a:blip r:embed="rId1" cstate="screen"/>
            <a:stretch>
              <a:fillRect/>
            </a:stretch>
          </p:blipFill>
          <p:spPr>
            <a:xfrm>
              <a:off x="-38514" y="0"/>
              <a:ext cx="6858000" cy="6858000"/>
            </a:xfrm>
            <a:prstGeom prst="rect">
              <a:avLst/>
            </a:prstGeom>
          </p:spPr>
        </p:pic>
        <p:pic>
          <p:nvPicPr>
            <p:cNvPr id="22" name="图片 21"/>
            <p:cNvPicPr>
              <a:picLocks noChangeAspect="1"/>
            </p:cNvPicPr>
            <p:nvPr/>
          </p:nvPicPr>
          <p:blipFill>
            <a:blip r:embed="rId2" cstate="screen"/>
            <a:stretch>
              <a:fillRect/>
            </a:stretch>
          </p:blipFill>
          <p:spPr>
            <a:xfrm flipH="1">
              <a:off x="6812930" y="-8112"/>
              <a:ext cx="6819486" cy="6858000"/>
            </a:xfrm>
            <a:prstGeom prst="rect">
              <a:avLst/>
            </a:prstGeom>
          </p:spPr>
        </p:pic>
      </p:grpSp>
      <p:sp>
        <p:nvSpPr>
          <p:cNvPr id="4" name="矩形 3"/>
          <p:cNvSpPr/>
          <p:nvPr/>
        </p:nvSpPr>
        <p:spPr>
          <a:xfrm>
            <a:off x="-129540" y="3059430"/>
            <a:ext cx="9273540" cy="268885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3" name="矩形 22"/>
          <p:cNvSpPr/>
          <p:nvPr/>
        </p:nvSpPr>
        <p:spPr>
          <a:xfrm>
            <a:off x="121920" y="3204212"/>
            <a:ext cx="8846820" cy="240321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pic>
        <p:nvPicPr>
          <p:cNvPr id="24" name="Picture 15"/>
          <p:cNvPicPr>
            <a:picLocks noChangeAspect="1"/>
          </p:cNvPicPr>
          <p:nvPr/>
        </p:nvPicPr>
        <p:blipFill>
          <a:blip r:embed="rId3" cstate="print"/>
          <a:stretch>
            <a:fillRect/>
          </a:stretch>
        </p:blipFill>
        <p:spPr>
          <a:xfrm rot="5400000" flipH="1">
            <a:off x="4370298" y="2209841"/>
            <a:ext cx="685550" cy="7726389"/>
          </a:xfrm>
          <a:prstGeom prst="rect">
            <a:avLst/>
          </a:prstGeom>
        </p:spPr>
      </p:pic>
      <p:sp>
        <p:nvSpPr>
          <p:cNvPr id="17" name="Text Placeholder 3"/>
          <p:cNvSpPr txBox="1"/>
          <p:nvPr/>
        </p:nvSpPr>
        <p:spPr>
          <a:xfrm>
            <a:off x="3403706" y="3494240"/>
            <a:ext cx="419100" cy="10153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altLang="zh-CN" sz="6600" b="0" dirty="0">
                <a:solidFill>
                  <a:schemeClr val="accent1"/>
                </a:solidFill>
                <a:latin typeface="隶书" panose="02010509060101010101" charset="-122"/>
                <a:ea typeface="隶书" panose="02010509060101010101" charset="-122"/>
                <a:cs typeface="+mn-ea"/>
                <a:sym typeface="+mn-lt"/>
              </a:rPr>
              <a:t>4</a:t>
            </a:r>
            <a:endParaRPr lang="en-US" altLang="zh-CN" sz="6600" b="0" dirty="0">
              <a:solidFill>
                <a:schemeClr val="accent1"/>
              </a:solidFill>
              <a:latin typeface="隶书" panose="02010509060101010101" charset="-122"/>
              <a:ea typeface="隶书" panose="02010509060101010101" charset="-122"/>
              <a:cs typeface="+mn-ea"/>
              <a:sym typeface="+mn-lt"/>
            </a:endParaRPr>
          </a:p>
        </p:txBody>
      </p:sp>
      <p:cxnSp>
        <p:nvCxnSpPr>
          <p:cNvPr id="26" name="Straight Connector 13"/>
          <p:cNvCxnSpPr/>
          <p:nvPr/>
        </p:nvCxnSpPr>
        <p:spPr>
          <a:xfrm flipH="1">
            <a:off x="2059148" y="4607084"/>
            <a:ext cx="5202713" cy="0"/>
          </a:xfrm>
          <a:prstGeom prst="line">
            <a:avLst/>
          </a:prstGeom>
          <a:ln w="19050" cap="sq">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009027" y="3787848"/>
            <a:ext cx="1148277" cy="650875"/>
          </a:xfrm>
          <a:prstGeom prst="rect">
            <a:avLst/>
          </a:prstGeom>
          <a:noFill/>
        </p:spPr>
        <p:txBody>
          <a:bodyPr wrap="square" lIns="51435" tIns="25718" rIns="51435" bIns="25718" rtlCol="0">
            <a:spAutoFit/>
          </a:bodyPr>
          <a:lstStyle/>
          <a:p>
            <a:pPr>
              <a:lnSpc>
                <a:spcPct val="130000"/>
              </a:lnSpc>
            </a:pPr>
            <a:r>
              <a:rPr lang="en-US" altLang="zh-CN" sz="3000" dirty="0">
                <a:solidFill>
                  <a:schemeClr val="tx1">
                    <a:lumMod val="75000"/>
                    <a:lumOff val="25000"/>
                  </a:schemeClr>
                </a:solidFill>
                <a:cs typeface="+mn-ea"/>
                <a:sym typeface="+mn-lt"/>
              </a:rPr>
              <a:t>PART</a:t>
            </a:r>
            <a:endParaRPr lang="zh-CN" altLang="en-US" sz="3000" dirty="0">
              <a:solidFill>
                <a:schemeClr val="tx1">
                  <a:lumMod val="75000"/>
                  <a:lumOff val="25000"/>
                </a:schemeClr>
              </a:solidFill>
              <a:cs typeface="+mn-ea"/>
              <a:sym typeface="+mn-lt"/>
            </a:endParaRPr>
          </a:p>
        </p:txBody>
      </p:sp>
      <p:sp>
        <p:nvSpPr>
          <p:cNvPr id="2" name="矩形 1"/>
          <p:cNvSpPr/>
          <p:nvPr/>
        </p:nvSpPr>
        <p:spPr>
          <a:xfrm>
            <a:off x="4523922" y="3787691"/>
            <a:ext cx="3268980" cy="506730"/>
          </a:xfrm>
          <a:prstGeom prst="rect">
            <a:avLst/>
          </a:prstGeom>
        </p:spPr>
        <p:txBody>
          <a:bodyPr wrap="none">
            <a:spAutoFit/>
          </a:bodyPr>
          <a:lstStyle/>
          <a:p>
            <a:pPr algn="ctr"/>
            <a:r>
              <a:rPr lang="zh-CN" altLang="en-US" sz="2700">
                <a:sym typeface="+mn-ea"/>
              </a:rPr>
              <a:t>为民服务解难题举措</a:t>
            </a:r>
            <a:endParaRPr lang="zh-CN" altLang="zh-CN" sz="2700"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8"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AC12D6-6874-44D7-A628-78DA8109D10F}" type="slidenum">
              <a:rPr lang="en-US" sz="825" smtClean="0">
                <a:latin typeface="Noto Sans S Chinese Regular" panose="020B0500000000000000" pitchFamily="34" charset="-122"/>
                <a:ea typeface="Noto Sans S Chinese Regular" panose="020B0500000000000000" pitchFamily="34" charset="-122"/>
              </a:rPr>
            </a:fld>
            <a:endParaRPr lang="en-US" sz="825">
              <a:latin typeface="Noto Sans S Chinese Regular" panose="020B0500000000000000" pitchFamily="34" charset="-122"/>
              <a:ea typeface="Noto Sans S Chinese Regular" panose="020B0500000000000000" pitchFamily="34" charset="-122"/>
            </a:endParaRPr>
          </a:p>
        </p:txBody>
      </p:sp>
      <p:grpSp>
        <p:nvGrpSpPr>
          <p:cNvPr id="65" name="Group 64"/>
          <p:cNvGrpSpPr/>
          <p:nvPr/>
        </p:nvGrpSpPr>
        <p:grpSpPr>
          <a:xfrm>
            <a:off x="3600649" y="1734817"/>
            <a:ext cx="2625082" cy="3829050"/>
            <a:chOff x="6872948" y="1261025"/>
            <a:chExt cx="3728095" cy="5437950"/>
          </a:xfrm>
        </p:grpSpPr>
        <p:sp>
          <p:nvSpPr>
            <p:cNvPr id="5" name="Freeform 6"/>
            <p:cNvSpPr/>
            <p:nvPr/>
          </p:nvSpPr>
          <p:spPr bwMode="auto">
            <a:xfrm>
              <a:off x="8263434" y="4586881"/>
              <a:ext cx="230034" cy="888009"/>
            </a:xfrm>
            <a:custGeom>
              <a:avLst/>
              <a:gdLst>
                <a:gd name="T0" fmla="*/ 76 w 76"/>
                <a:gd name="T1" fmla="*/ 292 h 292"/>
                <a:gd name="T2" fmla="*/ 53 w 76"/>
                <a:gd name="T3" fmla="*/ 292 h 292"/>
                <a:gd name="T4" fmla="*/ 0 w 76"/>
                <a:gd name="T5" fmla="*/ 10 h 292"/>
                <a:gd name="T6" fmla="*/ 21 w 76"/>
                <a:gd name="T7" fmla="*/ 0 h 292"/>
                <a:gd name="T8" fmla="*/ 76 w 76"/>
                <a:gd name="T9" fmla="*/ 292 h 292"/>
              </a:gdLst>
              <a:ahLst/>
              <a:cxnLst>
                <a:cxn ang="0">
                  <a:pos x="T0" y="T1"/>
                </a:cxn>
                <a:cxn ang="0">
                  <a:pos x="T2" y="T3"/>
                </a:cxn>
                <a:cxn ang="0">
                  <a:pos x="T4" y="T5"/>
                </a:cxn>
                <a:cxn ang="0">
                  <a:pos x="T6" y="T7"/>
                </a:cxn>
                <a:cxn ang="0">
                  <a:pos x="T8" y="T9"/>
                </a:cxn>
              </a:cxnLst>
              <a:rect l="0" t="0" r="r" b="b"/>
              <a:pathLst>
                <a:path w="76" h="292">
                  <a:moveTo>
                    <a:pt x="76" y="292"/>
                  </a:moveTo>
                  <a:cubicBezTo>
                    <a:pt x="53" y="292"/>
                    <a:pt x="53" y="292"/>
                    <a:pt x="53" y="292"/>
                  </a:cubicBezTo>
                  <a:cubicBezTo>
                    <a:pt x="53" y="118"/>
                    <a:pt x="1" y="11"/>
                    <a:pt x="0" y="10"/>
                  </a:cubicBezTo>
                  <a:cubicBezTo>
                    <a:pt x="21" y="0"/>
                    <a:pt x="21" y="0"/>
                    <a:pt x="21" y="0"/>
                  </a:cubicBezTo>
                  <a:cubicBezTo>
                    <a:pt x="24" y="4"/>
                    <a:pt x="76" y="112"/>
                    <a:pt x="76" y="292"/>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6" name="Freeform 7"/>
            <p:cNvSpPr/>
            <p:nvPr/>
          </p:nvSpPr>
          <p:spPr bwMode="auto">
            <a:xfrm>
              <a:off x="8715792" y="4559894"/>
              <a:ext cx="231319" cy="888009"/>
            </a:xfrm>
            <a:custGeom>
              <a:avLst/>
              <a:gdLst>
                <a:gd name="T0" fmla="*/ 24 w 76"/>
                <a:gd name="T1" fmla="*/ 292 h 292"/>
                <a:gd name="T2" fmla="*/ 0 w 76"/>
                <a:gd name="T3" fmla="*/ 292 h 292"/>
                <a:gd name="T4" fmla="*/ 55 w 76"/>
                <a:gd name="T5" fmla="*/ 0 h 292"/>
                <a:gd name="T6" fmla="*/ 76 w 76"/>
                <a:gd name="T7" fmla="*/ 11 h 292"/>
                <a:gd name="T8" fmla="*/ 66 w 76"/>
                <a:gd name="T9" fmla="*/ 6 h 292"/>
                <a:gd name="T10" fmla="*/ 76 w 76"/>
                <a:gd name="T11" fmla="*/ 11 h 292"/>
                <a:gd name="T12" fmla="*/ 24 w 76"/>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76" h="292">
                  <a:moveTo>
                    <a:pt x="24" y="292"/>
                  </a:moveTo>
                  <a:cubicBezTo>
                    <a:pt x="0" y="292"/>
                    <a:pt x="0" y="292"/>
                    <a:pt x="0" y="292"/>
                  </a:cubicBezTo>
                  <a:cubicBezTo>
                    <a:pt x="0" y="113"/>
                    <a:pt x="53" y="5"/>
                    <a:pt x="55" y="0"/>
                  </a:cubicBezTo>
                  <a:cubicBezTo>
                    <a:pt x="76" y="11"/>
                    <a:pt x="76" y="11"/>
                    <a:pt x="76" y="11"/>
                  </a:cubicBezTo>
                  <a:cubicBezTo>
                    <a:pt x="66" y="6"/>
                    <a:pt x="66" y="6"/>
                    <a:pt x="66" y="6"/>
                  </a:cubicBezTo>
                  <a:cubicBezTo>
                    <a:pt x="76" y="11"/>
                    <a:pt x="76" y="11"/>
                    <a:pt x="76" y="11"/>
                  </a:cubicBezTo>
                  <a:cubicBezTo>
                    <a:pt x="76" y="12"/>
                    <a:pt x="24" y="119"/>
                    <a:pt x="24" y="292"/>
                  </a:cubicBezTo>
                  <a:close/>
                </a:path>
              </a:pathLst>
            </a:custGeom>
            <a:solidFill>
              <a:schemeClr val="bg1">
                <a:lumMod val="85000"/>
              </a:schemeClr>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7" name="Freeform 8"/>
            <p:cNvSpPr/>
            <p:nvPr/>
          </p:nvSpPr>
          <p:spPr bwMode="auto">
            <a:xfrm>
              <a:off x="7633732" y="1744225"/>
              <a:ext cx="514043" cy="514043"/>
            </a:xfrm>
            <a:custGeom>
              <a:avLst/>
              <a:gdLst>
                <a:gd name="T0" fmla="*/ 21 w 169"/>
                <a:gd name="T1" fmla="*/ 46 h 169"/>
                <a:gd name="T2" fmla="*/ 46 w 169"/>
                <a:gd name="T3" fmla="*/ 148 h 169"/>
                <a:gd name="T4" fmla="*/ 148 w 169"/>
                <a:gd name="T5" fmla="*/ 123 h 169"/>
                <a:gd name="T6" fmla="*/ 123 w 169"/>
                <a:gd name="T7" fmla="*/ 21 h 169"/>
                <a:gd name="T8" fmla="*/ 21 w 169"/>
                <a:gd name="T9" fmla="*/ 46 h 169"/>
              </a:gdLst>
              <a:ahLst/>
              <a:cxnLst>
                <a:cxn ang="0">
                  <a:pos x="T0" y="T1"/>
                </a:cxn>
                <a:cxn ang="0">
                  <a:pos x="T2" y="T3"/>
                </a:cxn>
                <a:cxn ang="0">
                  <a:pos x="T4" y="T5"/>
                </a:cxn>
                <a:cxn ang="0">
                  <a:pos x="T6" y="T7"/>
                </a:cxn>
                <a:cxn ang="0">
                  <a:pos x="T8" y="T9"/>
                </a:cxn>
              </a:cxnLst>
              <a:rect l="0" t="0" r="r" b="b"/>
              <a:pathLst>
                <a:path w="169" h="169">
                  <a:moveTo>
                    <a:pt x="21" y="46"/>
                  </a:moveTo>
                  <a:cubicBezTo>
                    <a:pt x="0" y="81"/>
                    <a:pt x="11" y="127"/>
                    <a:pt x="46" y="148"/>
                  </a:cubicBezTo>
                  <a:cubicBezTo>
                    <a:pt x="81" y="169"/>
                    <a:pt x="127" y="158"/>
                    <a:pt x="148" y="123"/>
                  </a:cubicBezTo>
                  <a:cubicBezTo>
                    <a:pt x="169" y="88"/>
                    <a:pt x="158" y="43"/>
                    <a:pt x="123" y="21"/>
                  </a:cubicBezTo>
                  <a:cubicBezTo>
                    <a:pt x="88" y="0"/>
                    <a:pt x="43" y="11"/>
                    <a:pt x="21" y="46"/>
                  </a:cubicBezTo>
                </a:path>
              </a:pathLst>
            </a:custGeom>
            <a:solidFill>
              <a:schemeClr val="accent4"/>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8" name="Freeform 9"/>
            <p:cNvSpPr>
              <a:spLocks noEditPoints="1"/>
            </p:cNvSpPr>
            <p:nvPr/>
          </p:nvSpPr>
          <p:spPr bwMode="auto">
            <a:xfrm>
              <a:off x="7509077" y="1619570"/>
              <a:ext cx="765924" cy="763353"/>
            </a:xfrm>
            <a:custGeom>
              <a:avLst/>
              <a:gdLst>
                <a:gd name="T0" fmla="*/ 45 w 252"/>
                <a:gd name="T1" fmla="*/ 64 h 251"/>
                <a:gd name="T2" fmla="*/ 20 w 252"/>
                <a:gd name="T3" fmla="*/ 56 h 251"/>
                <a:gd name="T4" fmla="*/ 29 w 252"/>
                <a:gd name="T5" fmla="*/ 94 h 251"/>
                <a:gd name="T6" fmla="*/ 24 w 252"/>
                <a:gd name="T7" fmla="*/ 110 h 251"/>
                <a:gd name="T8" fmla="*/ 0 w 252"/>
                <a:gd name="T9" fmla="*/ 141 h 251"/>
                <a:gd name="T10" fmla="*/ 30 w 252"/>
                <a:gd name="T11" fmla="*/ 161 h 251"/>
                <a:gd name="T12" fmla="*/ 10 w 252"/>
                <a:gd name="T13" fmla="*/ 177 h 251"/>
                <a:gd name="T14" fmla="*/ 47 w 252"/>
                <a:gd name="T15" fmla="*/ 191 h 251"/>
                <a:gd name="T16" fmla="*/ 59 w 252"/>
                <a:gd name="T17" fmla="*/ 203 h 251"/>
                <a:gd name="T18" fmla="*/ 71 w 252"/>
                <a:gd name="T19" fmla="*/ 239 h 251"/>
                <a:gd name="T20" fmla="*/ 109 w 252"/>
                <a:gd name="T21" fmla="*/ 226 h 251"/>
                <a:gd name="T22" fmla="*/ 113 w 252"/>
                <a:gd name="T23" fmla="*/ 251 h 251"/>
                <a:gd name="T24" fmla="*/ 144 w 252"/>
                <a:gd name="T25" fmla="*/ 226 h 251"/>
                <a:gd name="T26" fmla="*/ 168 w 252"/>
                <a:gd name="T27" fmla="*/ 219 h 251"/>
                <a:gd name="T28" fmla="*/ 206 w 252"/>
                <a:gd name="T29" fmla="*/ 223 h 251"/>
                <a:gd name="T30" fmla="*/ 196 w 252"/>
                <a:gd name="T31" fmla="*/ 199 h 251"/>
                <a:gd name="T32" fmla="*/ 207 w 252"/>
                <a:gd name="T33" fmla="*/ 188 h 251"/>
                <a:gd name="T34" fmla="*/ 243 w 252"/>
                <a:gd name="T35" fmla="*/ 172 h 251"/>
                <a:gd name="T36" fmla="*/ 223 w 252"/>
                <a:gd name="T37" fmla="*/ 156 h 251"/>
                <a:gd name="T38" fmla="*/ 227 w 252"/>
                <a:gd name="T39" fmla="*/ 141 h 251"/>
                <a:gd name="T40" fmla="*/ 251 w 252"/>
                <a:gd name="T41" fmla="*/ 110 h 251"/>
                <a:gd name="T42" fmla="*/ 226 w 252"/>
                <a:gd name="T43" fmla="*/ 106 h 251"/>
                <a:gd name="T44" fmla="*/ 222 w 252"/>
                <a:gd name="T45" fmla="*/ 90 h 251"/>
                <a:gd name="T46" fmla="*/ 228 w 252"/>
                <a:gd name="T47" fmla="*/ 52 h 251"/>
                <a:gd name="T48" fmla="*/ 202 w 252"/>
                <a:gd name="T49" fmla="*/ 59 h 251"/>
                <a:gd name="T50" fmla="*/ 190 w 252"/>
                <a:gd name="T51" fmla="*/ 46 h 251"/>
                <a:gd name="T52" fmla="*/ 179 w 252"/>
                <a:gd name="T53" fmla="*/ 14 h 251"/>
                <a:gd name="T54" fmla="*/ 163 w 252"/>
                <a:gd name="T55" fmla="*/ 32 h 251"/>
                <a:gd name="T56" fmla="*/ 142 w 252"/>
                <a:gd name="T57" fmla="*/ 24 h 251"/>
                <a:gd name="T58" fmla="*/ 113 w 252"/>
                <a:gd name="T59" fmla="*/ 0 h 251"/>
                <a:gd name="T60" fmla="*/ 108 w 252"/>
                <a:gd name="T61" fmla="*/ 25 h 251"/>
                <a:gd name="T62" fmla="*/ 84 w 252"/>
                <a:gd name="T63" fmla="*/ 32 h 251"/>
                <a:gd name="T64" fmla="*/ 46 w 252"/>
                <a:gd name="T65" fmla="*/ 28 h 251"/>
                <a:gd name="T66" fmla="*/ 56 w 252"/>
                <a:gd name="T67" fmla="*/ 52 h 251"/>
                <a:gd name="T68" fmla="*/ 198 w 252"/>
                <a:gd name="T69" fmla="*/ 170 h 251"/>
                <a:gd name="T70" fmla="*/ 53 w 252"/>
                <a:gd name="T71" fmla="*/ 8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51">
                  <a:moveTo>
                    <a:pt x="56" y="52"/>
                  </a:moveTo>
                  <a:cubicBezTo>
                    <a:pt x="52" y="55"/>
                    <a:pt x="48" y="59"/>
                    <a:pt x="45" y="64"/>
                  </a:cubicBezTo>
                  <a:cubicBezTo>
                    <a:pt x="44" y="63"/>
                    <a:pt x="44" y="63"/>
                    <a:pt x="44" y="63"/>
                  </a:cubicBezTo>
                  <a:cubicBezTo>
                    <a:pt x="20" y="56"/>
                    <a:pt x="20" y="56"/>
                    <a:pt x="20" y="56"/>
                  </a:cubicBezTo>
                  <a:cubicBezTo>
                    <a:pt x="9" y="79"/>
                    <a:pt x="9" y="79"/>
                    <a:pt x="9" y="79"/>
                  </a:cubicBezTo>
                  <a:cubicBezTo>
                    <a:pt x="29" y="94"/>
                    <a:pt x="29" y="94"/>
                    <a:pt x="29" y="94"/>
                  </a:cubicBezTo>
                  <a:cubicBezTo>
                    <a:pt x="27" y="100"/>
                    <a:pt x="25" y="105"/>
                    <a:pt x="25" y="110"/>
                  </a:cubicBezTo>
                  <a:cubicBezTo>
                    <a:pt x="24" y="110"/>
                    <a:pt x="24" y="110"/>
                    <a:pt x="24" y="110"/>
                  </a:cubicBezTo>
                  <a:cubicBezTo>
                    <a:pt x="0" y="115"/>
                    <a:pt x="0" y="115"/>
                    <a:pt x="0" y="115"/>
                  </a:cubicBezTo>
                  <a:cubicBezTo>
                    <a:pt x="0" y="141"/>
                    <a:pt x="0" y="141"/>
                    <a:pt x="0" y="141"/>
                  </a:cubicBezTo>
                  <a:cubicBezTo>
                    <a:pt x="25" y="145"/>
                    <a:pt x="25" y="145"/>
                    <a:pt x="25" y="145"/>
                  </a:cubicBezTo>
                  <a:cubicBezTo>
                    <a:pt x="27" y="150"/>
                    <a:pt x="28" y="156"/>
                    <a:pt x="30" y="161"/>
                  </a:cubicBezTo>
                  <a:cubicBezTo>
                    <a:pt x="29" y="161"/>
                    <a:pt x="29" y="161"/>
                    <a:pt x="29" y="161"/>
                  </a:cubicBezTo>
                  <a:cubicBezTo>
                    <a:pt x="10" y="177"/>
                    <a:pt x="10" y="177"/>
                    <a:pt x="10" y="177"/>
                  </a:cubicBezTo>
                  <a:cubicBezTo>
                    <a:pt x="23" y="199"/>
                    <a:pt x="23" y="199"/>
                    <a:pt x="23" y="199"/>
                  </a:cubicBezTo>
                  <a:cubicBezTo>
                    <a:pt x="47" y="191"/>
                    <a:pt x="47" y="191"/>
                    <a:pt x="47" y="191"/>
                  </a:cubicBezTo>
                  <a:cubicBezTo>
                    <a:pt x="51" y="195"/>
                    <a:pt x="52" y="198"/>
                    <a:pt x="59" y="203"/>
                  </a:cubicBezTo>
                  <a:cubicBezTo>
                    <a:pt x="59" y="203"/>
                    <a:pt x="59" y="203"/>
                    <a:pt x="59" y="203"/>
                  </a:cubicBezTo>
                  <a:cubicBezTo>
                    <a:pt x="50" y="226"/>
                    <a:pt x="50" y="226"/>
                    <a:pt x="50" y="226"/>
                  </a:cubicBezTo>
                  <a:cubicBezTo>
                    <a:pt x="71" y="239"/>
                    <a:pt x="71" y="239"/>
                    <a:pt x="71" y="239"/>
                  </a:cubicBezTo>
                  <a:cubicBezTo>
                    <a:pt x="88" y="220"/>
                    <a:pt x="88" y="220"/>
                    <a:pt x="88" y="220"/>
                  </a:cubicBezTo>
                  <a:cubicBezTo>
                    <a:pt x="95" y="223"/>
                    <a:pt x="102" y="225"/>
                    <a:pt x="109" y="226"/>
                  </a:cubicBezTo>
                  <a:cubicBezTo>
                    <a:pt x="109" y="227"/>
                    <a:pt x="109" y="227"/>
                    <a:pt x="109" y="227"/>
                  </a:cubicBezTo>
                  <a:cubicBezTo>
                    <a:pt x="113" y="251"/>
                    <a:pt x="113" y="251"/>
                    <a:pt x="113" y="251"/>
                  </a:cubicBezTo>
                  <a:cubicBezTo>
                    <a:pt x="139" y="251"/>
                    <a:pt x="139" y="251"/>
                    <a:pt x="139" y="251"/>
                  </a:cubicBezTo>
                  <a:cubicBezTo>
                    <a:pt x="144" y="226"/>
                    <a:pt x="144" y="226"/>
                    <a:pt x="144" y="226"/>
                  </a:cubicBezTo>
                  <a:cubicBezTo>
                    <a:pt x="152" y="225"/>
                    <a:pt x="160" y="222"/>
                    <a:pt x="167" y="219"/>
                  </a:cubicBezTo>
                  <a:cubicBezTo>
                    <a:pt x="168" y="219"/>
                    <a:pt x="168" y="219"/>
                    <a:pt x="168" y="219"/>
                  </a:cubicBezTo>
                  <a:cubicBezTo>
                    <a:pt x="185" y="237"/>
                    <a:pt x="185" y="237"/>
                    <a:pt x="185" y="237"/>
                  </a:cubicBezTo>
                  <a:cubicBezTo>
                    <a:pt x="206" y="223"/>
                    <a:pt x="206" y="223"/>
                    <a:pt x="206" y="223"/>
                  </a:cubicBezTo>
                  <a:cubicBezTo>
                    <a:pt x="196" y="199"/>
                    <a:pt x="196" y="199"/>
                    <a:pt x="196" y="199"/>
                  </a:cubicBezTo>
                  <a:cubicBezTo>
                    <a:pt x="196" y="199"/>
                    <a:pt x="196" y="199"/>
                    <a:pt x="196" y="199"/>
                  </a:cubicBezTo>
                  <a:cubicBezTo>
                    <a:pt x="200" y="196"/>
                    <a:pt x="204" y="192"/>
                    <a:pt x="207" y="187"/>
                  </a:cubicBezTo>
                  <a:cubicBezTo>
                    <a:pt x="207" y="188"/>
                    <a:pt x="207" y="188"/>
                    <a:pt x="207" y="188"/>
                  </a:cubicBezTo>
                  <a:cubicBezTo>
                    <a:pt x="231" y="195"/>
                    <a:pt x="231" y="195"/>
                    <a:pt x="231" y="195"/>
                  </a:cubicBezTo>
                  <a:cubicBezTo>
                    <a:pt x="243" y="172"/>
                    <a:pt x="243" y="172"/>
                    <a:pt x="243" y="172"/>
                  </a:cubicBezTo>
                  <a:cubicBezTo>
                    <a:pt x="223" y="157"/>
                    <a:pt x="223" y="157"/>
                    <a:pt x="223" y="157"/>
                  </a:cubicBezTo>
                  <a:cubicBezTo>
                    <a:pt x="223" y="156"/>
                    <a:pt x="223" y="156"/>
                    <a:pt x="223" y="156"/>
                  </a:cubicBezTo>
                  <a:cubicBezTo>
                    <a:pt x="224" y="151"/>
                    <a:pt x="226" y="146"/>
                    <a:pt x="226" y="141"/>
                  </a:cubicBezTo>
                  <a:cubicBezTo>
                    <a:pt x="227" y="141"/>
                    <a:pt x="227" y="141"/>
                    <a:pt x="227" y="141"/>
                  </a:cubicBezTo>
                  <a:cubicBezTo>
                    <a:pt x="252" y="136"/>
                    <a:pt x="252" y="136"/>
                    <a:pt x="252" y="136"/>
                  </a:cubicBezTo>
                  <a:cubicBezTo>
                    <a:pt x="251" y="110"/>
                    <a:pt x="251" y="110"/>
                    <a:pt x="251" y="110"/>
                  </a:cubicBezTo>
                  <a:cubicBezTo>
                    <a:pt x="226" y="106"/>
                    <a:pt x="226" y="106"/>
                    <a:pt x="226" y="106"/>
                  </a:cubicBezTo>
                  <a:cubicBezTo>
                    <a:pt x="226" y="106"/>
                    <a:pt x="226" y="106"/>
                    <a:pt x="226" y="106"/>
                  </a:cubicBezTo>
                  <a:cubicBezTo>
                    <a:pt x="224" y="101"/>
                    <a:pt x="223" y="95"/>
                    <a:pt x="221" y="90"/>
                  </a:cubicBezTo>
                  <a:cubicBezTo>
                    <a:pt x="222" y="90"/>
                    <a:pt x="222" y="90"/>
                    <a:pt x="222" y="90"/>
                  </a:cubicBezTo>
                  <a:cubicBezTo>
                    <a:pt x="241" y="74"/>
                    <a:pt x="241" y="74"/>
                    <a:pt x="241" y="74"/>
                  </a:cubicBezTo>
                  <a:cubicBezTo>
                    <a:pt x="228" y="52"/>
                    <a:pt x="228" y="52"/>
                    <a:pt x="228" y="52"/>
                  </a:cubicBezTo>
                  <a:cubicBezTo>
                    <a:pt x="204" y="60"/>
                    <a:pt x="204" y="60"/>
                    <a:pt x="204" y="60"/>
                  </a:cubicBezTo>
                  <a:cubicBezTo>
                    <a:pt x="202" y="59"/>
                    <a:pt x="202" y="59"/>
                    <a:pt x="202" y="59"/>
                  </a:cubicBezTo>
                  <a:cubicBezTo>
                    <a:pt x="199" y="55"/>
                    <a:pt x="196" y="52"/>
                    <a:pt x="189" y="47"/>
                  </a:cubicBezTo>
                  <a:cubicBezTo>
                    <a:pt x="190" y="46"/>
                    <a:pt x="190" y="46"/>
                    <a:pt x="190" y="46"/>
                  </a:cubicBezTo>
                  <a:cubicBezTo>
                    <a:pt x="200" y="28"/>
                    <a:pt x="200" y="28"/>
                    <a:pt x="200" y="28"/>
                  </a:cubicBezTo>
                  <a:cubicBezTo>
                    <a:pt x="179" y="14"/>
                    <a:pt x="179" y="14"/>
                    <a:pt x="179" y="14"/>
                  </a:cubicBezTo>
                  <a:cubicBezTo>
                    <a:pt x="162" y="32"/>
                    <a:pt x="162" y="32"/>
                    <a:pt x="162" y="32"/>
                  </a:cubicBezTo>
                  <a:cubicBezTo>
                    <a:pt x="163" y="32"/>
                    <a:pt x="163" y="32"/>
                    <a:pt x="163" y="32"/>
                  </a:cubicBezTo>
                  <a:cubicBezTo>
                    <a:pt x="156" y="29"/>
                    <a:pt x="149" y="27"/>
                    <a:pt x="142" y="25"/>
                  </a:cubicBezTo>
                  <a:cubicBezTo>
                    <a:pt x="142" y="24"/>
                    <a:pt x="142" y="24"/>
                    <a:pt x="142" y="24"/>
                  </a:cubicBezTo>
                  <a:cubicBezTo>
                    <a:pt x="138" y="0"/>
                    <a:pt x="138" y="0"/>
                    <a:pt x="138" y="0"/>
                  </a:cubicBezTo>
                  <a:cubicBezTo>
                    <a:pt x="113" y="0"/>
                    <a:pt x="113" y="0"/>
                    <a:pt x="113" y="0"/>
                  </a:cubicBezTo>
                  <a:cubicBezTo>
                    <a:pt x="108" y="25"/>
                    <a:pt x="108" y="25"/>
                    <a:pt x="108" y="25"/>
                  </a:cubicBezTo>
                  <a:cubicBezTo>
                    <a:pt x="108" y="25"/>
                    <a:pt x="108" y="25"/>
                    <a:pt x="108" y="25"/>
                  </a:cubicBezTo>
                  <a:cubicBezTo>
                    <a:pt x="100" y="27"/>
                    <a:pt x="92" y="29"/>
                    <a:pt x="84" y="32"/>
                  </a:cubicBezTo>
                  <a:cubicBezTo>
                    <a:pt x="84" y="32"/>
                    <a:pt x="84" y="32"/>
                    <a:pt x="84" y="32"/>
                  </a:cubicBezTo>
                  <a:cubicBezTo>
                    <a:pt x="67" y="14"/>
                    <a:pt x="67" y="14"/>
                    <a:pt x="67" y="14"/>
                  </a:cubicBezTo>
                  <a:cubicBezTo>
                    <a:pt x="46" y="28"/>
                    <a:pt x="46" y="28"/>
                    <a:pt x="46" y="28"/>
                  </a:cubicBezTo>
                  <a:cubicBezTo>
                    <a:pt x="55" y="52"/>
                    <a:pt x="55" y="52"/>
                    <a:pt x="55" y="52"/>
                  </a:cubicBezTo>
                  <a:lnTo>
                    <a:pt x="56" y="52"/>
                  </a:lnTo>
                  <a:close/>
                  <a:moveTo>
                    <a:pt x="169" y="53"/>
                  </a:moveTo>
                  <a:cubicBezTo>
                    <a:pt x="209" y="78"/>
                    <a:pt x="222" y="130"/>
                    <a:pt x="198" y="170"/>
                  </a:cubicBezTo>
                  <a:cubicBezTo>
                    <a:pt x="174" y="210"/>
                    <a:pt x="122" y="222"/>
                    <a:pt x="82" y="198"/>
                  </a:cubicBezTo>
                  <a:cubicBezTo>
                    <a:pt x="42" y="174"/>
                    <a:pt x="29" y="122"/>
                    <a:pt x="53" y="82"/>
                  </a:cubicBezTo>
                  <a:cubicBezTo>
                    <a:pt x="77" y="42"/>
                    <a:pt x="129" y="29"/>
                    <a:pt x="169" y="53"/>
                  </a:cubicBezTo>
                  <a:close/>
                </a:path>
              </a:pathLst>
            </a:custGeom>
            <a:solidFill>
              <a:schemeClr val="accent4"/>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9" name="Freeform 10"/>
            <p:cNvSpPr/>
            <p:nvPr/>
          </p:nvSpPr>
          <p:spPr bwMode="auto">
            <a:xfrm>
              <a:off x="8648966" y="1811050"/>
              <a:ext cx="1252979" cy="1252979"/>
            </a:xfrm>
            <a:custGeom>
              <a:avLst/>
              <a:gdLst>
                <a:gd name="T0" fmla="*/ 52 w 412"/>
                <a:gd name="T1" fmla="*/ 112 h 412"/>
                <a:gd name="T2" fmla="*/ 112 w 412"/>
                <a:gd name="T3" fmla="*/ 361 h 412"/>
                <a:gd name="T4" fmla="*/ 360 w 412"/>
                <a:gd name="T5" fmla="*/ 300 h 412"/>
                <a:gd name="T6" fmla="*/ 300 w 412"/>
                <a:gd name="T7" fmla="*/ 52 h 412"/>
                <a:gd name="T8" fmla="*/ 52 w 412"/>
                <a:gd name="T9" fmla="*/ 112 h 412"/>
              </a:gdLst>
              <a:ahLst/>
              <a:cxnLst>
                <a:cxn ang="0">
                  <a:pos x="T0" y="T1"/>
                </a:cxn>
                <a:cxn ang="0">
                  <a:pos x="T2" y="T3"/>
                </a:cxn>
                <a:cxn ang="0">
                  <a:pos x="T4" y="T5"/>
                </a:cxn>
                <a:cxn ang="0">
                  <a:pos x="T6" y="T7"/>
                </a:cxn>
                <a:cxn ang="0">
                  <a:pos x="T8" y="T9"/>
                </a:cxn>
              </a:cxnLst>
              <a:rect l="0" t="0" r="r" b="b"/>
              <a:pathLst>
                <a:path w="412" h="412">
                  <a:moveTo>
                    <a:pt x="52" y="112"/>
                  </a:moveTo>
                  <a:cubicBezTo>
                    <a:pt x="0" y="198"/>
                    <a:pt x="27" y="309"/>
                    <a:pt x="112" y="361"/>
                  </a:cubicBezTo>
                  <a:cubicBezTo>
                    <a:pt x="197" y="412"/>
                    <a:pt x="308" y="385"/>
                    <a:pt x="360" y="300"/>
                  </a:cubicBezTo>
                  <a:cubicBezTo>
                    <a:pt x="412" y="215"/>
                    <a:pt x="385" y="104"/>
                    <a:pt x="300" y="52"/>
                  </a:cubicBezTo>
                  <a:cubicBezTo>
                    <a:pt x="214" y="0"/>
                    <a:pt x="103" y="27"/>
                    <a:pt x="52" y="112"/>
                  </a:cubicBezTo>
                  <a:close/>
                </a:path>
              </a:pathLst>
            </a:custGeom>
            <a:solidFill>
              <a:schemeClr val="accent3"/>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10" name="Freeform 11"/>
            <p:cNvSpPr>
              <a:spLocks noEditPoints="1"/>
            </p:cNvSpPr>
            <p:nvPr/>
          </p:nvSpPr>
          <p:spPr bwMode="auto">
            <a:xfrm>
              <a:off x="8341826" y="1503910"/>
              <a:ext cx="1869831" cy="1863405"/>
            </a:xfrm>
            <a:custGeom>
              <a:avLst/>
              <a:gdLst>
                <a:gd name="T0" fmla="*/ 109 w 615"/>
                <a:gd name="T1" fmla="*/ 156 h 613"/>
                <a:gd name="T2" fmla="*/ 50 w 615"/>
                <a:gd name="T3" fmla="*/ 137 h 613"/>
                <a:gd name="T4" fmla="*/ 70 w 615"/>
                <a:gd name="T5" fmla="*/ 231 h 613"/>
                <a:gd name="T6" fmla="*/ 59 w 615"/>
                <a:gd name="T7" fmla="*/ 270 h 613"/>
                <a:gd name="T8" fmla="*/ 1 w 615"/>
                <a:gd name="T9" fmla="*/ 344 h 613"/>
                <a:gd name="T10" fmla="*/ 73 w 615"/>
                <a:gd name="T11" fmla="*/ 393 h 613"/>
                <a:gd name="T12" fmla="*/ 26 w 615"/>
                <a:gd name="T13" fmla="*/ 432 h 613"/>
                <a:gd name="T14" fmla="*/ 116 w 615"/>
                <a:gd name="T15" fmla="*/ 466 h 613"/>
                <a:gd name="T16" fmla="*/ 144 w 615"/>
                <a:gd name="T17" fmla="*/ 496 h 613"/>
                <a:gd name="T18" fmla="*/ 175 w 615"/>
                <a:gd name="T19" fmla="*/ 583 h 613"/>
                <a:gd name="T20" fmla="*/ 267 w 615"/>
                <a:gd name="T21" fmla="*/ 553 h 613"/>
                <a:gd name="T22" fmla="*/ 277 w 615"/>
                <a:gd name="T23" fmla="*/ 613 h 613"/>
                <a:gd name="T24" fmla="*/ 351 w 615"/>
                <a:gd name="T25" fmla="*/ 552 h 613"/>
                <a:gd name="T26" fmla="*/ 409 w 615"/>
                <a:gd name="T27" fmla="*/ 536 h 613"/>
                <a:gd name="T28" fmla="*/ 503 w 615"/>
                <a:gd name="T29" fmla="*/ 545 h 613"/>
                <a:gd name="T30" fmla="*/ 479 w 615"/>
                <a:gd name="T31" fmla="*/ 487 h 613"/>
                <a:gd name="T32" fmla="*/ 507 w 615"/>
                <a:gd name="T33" fmla="*/ 458 h 613"/>
                <a:gd name="T34" fmla="*/ 593 w 615"/>
                <a:gd name="T35" fmla="*/ 421 h 613"/>
                <a:gd name="T36" fmla="*/ 544 w 615"/>
                <a:gd name="T37" fmla="*/ 382 h 613"/>
                <a:gd name="T38" fmla="*/ 555 w 615"/>
                <a:gd name="T39" fmla="*/ 344 h 613"/>
                <a:gd name="T40" fmla="*/ 613 w 615"/>
                <a:gd name="T41" fmla="*/ 270 h 613"/>
                <a:gd name="T42" fmla="*/ 551 w 615"/>
                <a:gd name="T43" fmla="*/ 259 h 613"/>
                <a:gd name="T44" fmla="*/ 542 w 615"/>
                <a:gd name="T45" fmla="*/ 220 h 613"/>
                <a:gd name="T46" fmla="*/ 558 w 615"/>
                <a:gd name="T47" fmla="*/ 127 h 613"/>
                <a:gd name="T48" fmla="*/ 494 w 615"/>
                <a:gd name="T49" fmla="*/ 145 h 613"/>
                <a:gd name="T50" fmla="*/ 464 w 615"/>
                <a:gd name="T51" fmla="*/ 113 h 613"/>
                <a:gd name="T52" fmla="*/ 437 w 615"/>
                <a:gd name="T53" fmla="*/ 35 h 613"/>
                <a:gd name="T54" fmla="*/ 397 w 615"/>
                <a:gd name="T55" fmla="*/ 77 h 613"/>
                <a:gd name="T56" fmla="*/ 348 w 615"/>
                <a:gd name="T57" fmla="*/ 60 h 613"/>
                <a:gd name="T58" fmla="*/ 275 w 615"/>
                <a:gd name="T59" fmla="*/ 0 h 613"/>
                <a:gd name="T60" fmla="*/ 264 w 615"/>
                <a:gd name="T61" fmla="*/ 62 h 613"/>
                <a:gd name="T62" fmla="*/ 205 w 615"/>
                <a:gd name="T63" fmla="*/ 78 h 613"/>
                <a:gd name="T64" fmla="*/ 112 w 615"/>
                <a:gd name="T65" fmla="*/ 69 h 613"/>
                <a:gd name="T66" fmla="*/ 414 w 615"/>
                <a:gd name="T67" fmla="*/ 131 h 613"/>
                <a:gd name="T68" fmla="*/ 200 w 615"/>
                <a:gd name="T69" fmla="*/ 484 h 613"/>
                <a:gd name="T70" fmla="*/ 414 w 615"/>
                <a:gd name="T71" fmla="*/ 13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5" h="613">
                  <a:moveTo>
                    <a:pt x="136" y="126"/>
                  </a:moveTo>
                  <a:cubicBezTo>
                    <a:pt x="126" y="135"/>
                    <a:pt x="117" y="145"/>
                    <a:pt x="109" y="156"/>
                  </a:cubicBezTo>
                  <a:cubicBezTo>
                    <a:pt x="108" y="155"/>
                    <a:pt x="108" y="155"/>
                    <a:pt x="108" y="155"/>
                  </a:cubicBezTo>
                  <a:cubicBezTo>
                    <a:pt x="50" y="137"/>
                    <a:pt x="50" y="137"/>
                    <a:pt x="50" y="137"/>
                  </a:cubicBezTo>
                  <a:cubicBezTo>
                    <a:pt x="21" y="192"/>
                    <a:pt x="21" y="192"/>
                    <a:pt x="21" y="192"/>
                  </a:cubicBezTo>
                  <a:cubicBezTo>
                    <a:pt x="70" y="231"/>
                    <a:pt x="70" y="231"/>
                    <a:pt x="70" y="231"/>
                  </a:cubicBezTo>
                  <a:cubicBezTo>
                    <a:pt x="66" y="244"/>
                    <a:pt x="63" y="257"/>
                    <a:pt x="61" y="270"/>
                  </a:cubicBezTo>
                  <a:cubicBezTo>
                    <a:pt x="59" y="270"/>
                    <a:pt x="59" y="270"/>
                    <a:pt x="59" y="270"/>
                  </a:cubicBezTo>
                  <a:cubicBezTo>
                    <a:pt x="0" y="281"/>
                    <a:pt x="0" y="281"/>
                    <a:pt x="0" y="281"/>
                  </a:cubicBezTo>
                  <a:cubicBezTo>
                    <a:pt x="1" y="344"/>
                    <a:pt x="1" y="344"/>
                    <a:pt x="1" y="344"/>
                  </a:cubicBezTo>
                  <a:cubicBezTo>
                    <a:pt x="62" y="354"/>
                    <a:pt x="62" y="354"/>
                    <a:pt x="62" y="354"/>
                  </a:cubicBezTo>
                  <a:cubicBezTo>
                    <a:pt x="65" y="367"/>
                    <a:pt x="69" y="380"/>
                    <a:pt x="73" y="393"/>
                  </a:cubicBezTo>
                  <a:cubicBezTo>
                    <a:pt x="72" y="394"/>
                    <a:pt x="72" y="394"/>
                    <a:pt x="72" y="394"/>
                  </a:cubicBezTo>
                  <a:cubicBezTo>
                    <a:pt x="26" y="432"/>
                    <a:pt x="26" y="432"/>
                    <a:pt x="26" y="432"/>
                  </a:cubicBezTo>
                  <a:cubicBezTo>
                    <a:pt x="57" y="486"/>
                    <a:pt x="57" y="486"/>
                    <a:pt x="57" y="486"/>
                  </a:cubicBezTo>
                  <a:cubicBezTo>
                    <a:pt x="116" y="466"/>
                    <a:pt x="116" y="466"/>
                    <a:pt x="116" y="466"/>
                  </a:cubicBezTo>
                  <a:cubicBezTo>
                    <a:pt x="124" y="477"/>
                    <a:pt x="128" y="483"/>
                    <a:pt x="144" y="495"/>
                  </a:cubicBezTo>
                  <a:cubicBezTo>
                    <a:pt x="144" y="496"/>
                    <a:pt x="144" y="496"/>
                    <a:pt x="144" y="496"/>
                  </a:cubicBezTo>
                  <a:cubicBezTo>
                    <a:pt x="122" y="551"/>
                    <a:pt x="122" y="551"/>
                    <a:pt x="122" y="551"/>
                  </a:cubicBezTo>
                  <a:cubicBezTo>
                    <a:pt x="175" y="583"/>
                    <a:pt x="175" y="583"/>
                    <a:pt x="175" y="583"/>
                  </a:cubicBezTo>
                  <a:cubicBezTo>
                    <a:pt x="216" y="538"/>
                    <a:pt x="216" y="538"/>
                    <a:pt x="216" y="538"/>
                  </a:cubicBezTo>
                  <a:cubicBezTo>
                    <a:pt x="233" y="545"/>
                    <a:pt x="249" y="550"/>
                    <a:pt x="267" y="553"/>
                  </a:cubicBezTo>
                  <a:cubicBezTo>
                    <a:pt x="266" y="554"/>
                    <a:pt x="266" y="554"/>
                    <a:pt x="266" y="554"/>
                  </a:cubicBezTo>
                  <a:cubicBezTo>
                    <a:pt x="277" y="613"/>
                    <a:pt x="277" y="613"/>
                    <a:pt x="277" y="613"/>
                  </a:cubicBezTo>
                  <a:cubicBezTo>
                    <a:pt x="339" y="613"/>
                    <a:pt x="339" y="613"/>
                    <a:pt x="339" y="613"/>
                  </a:cubicBezTo>
                  <a:cubicBezTo>
                    <a:pt x="351" y="552"/>
                    <a:pt x="351" y="552"/>
                    <a:pt x="351" y="552"/>
                  </a:cubicBezTo>
                  <a:cubicBezTo>
                    <a:pt x="371" y="549"/>
                    <a:pt x="390" y="543"/>
                    <a:pt x="409" y="534"/>
                  </a:cubicBezTo>
                  <a:cubicBezTo>
                    <a:pt x="409" y="536"/>
                    <a:pt x="409" y="536"/>
                    <a:pt x="409" y="536"/>
                  </a:cubicBezTo>
                  <a:cubicBezTo>
                    <a:pt x="451" y="579"/>
                    <a:pt x="451" y="579"/>
                    <a:pt x="451" y="579"/>
                  </a:cubicBezTo>
                  <a:cubicBezTo>
                    <a:pt x="503" y="545"/>
                    <a:pt x="503" y="545"/>
                    <a:pt x="503" y="545"/>
                  </a:cubicBezTo>
                  <a:cubicBezTo>
                    <a:pt x="479" y="487"/>
                    <a:pt x="479" y="487"/>
                    <a:pt x="479" y="487"/>
                  </a:cubicBezTo>
                  <a:cubicBezTo>
                    <a:pt x="479" y="487"/>
                    <a:pt x="479" y="487"/>
                    <a:pt x="479" y="487"/>
                  </a:cubicBezTo>
                  <a:cubicBezTo>
                    <a:pt x="488" y="478"/>
                    <a:pt x="497" y="468"/>
                    <a:pt x="506" y="458"/>
                  </a:cubicBezTo>
                  <a:cubicBezTo>
                    <a:pt x="507" y="458"/>
                    <a:pt x="507" y="458"/>
                    <a:pt x="507" y="458"/>
                  </a:cubicBezTo>
                  <a:cubicBezTo>
                    <a:pt x="565" y="477"/>
                    <a:pt x="565" y="477"/>
                    <a:pt x="565" y="477"/>
                  </a:cubicBezTo>
                  <a:cubicBezTo>
                    <a:pt x="593" y="421"/>
                    <a:pt x="593" y="421"/>
                    <a:pt x="593" y="421"/>
                  </a:cubicBezTo>
                  <a:cubicBezTo>
                    <a:pt x="545" y="382"/>
                    <a:pt x="545" y="382"/>
                    <a:pt x="545" y="382"/>
                  </a:cubicBezTo>
                  <a:cubicBezTo>
                    <a:pt x="544" y="382"/>
                    <a:pt x="544" y="382"/>
                    <a:pt x="544" y="382"/>
                  </a:cubicBezTo>
                  <a:cubicBezTo>
                    <a:pt x="548" y="370"/>
                    <a:pt x="551" y="357"/>
                    <a:pt x="553" y="344"/>
                  </a:cubicBezTo>
                  <a:cubicBezTo>
                    <a:pt x="555" y="344"/>
                    <a:pt x="555" y="344"/>
                    <a:pt x="555" y="344"/>
                  </a:cubicBezTo>
                  <a:cubicBezTo>
                    <a:pt x="615" y="332"/>
                    <a:pt x="615" y="332"/>
                    <a:pt x="615" y="332"/>
                  </a:cubicBezTo>
                  <a:cubicBezTo>
                    <a:pt x="613" y="270"/>
                    <a:pt x="613" y="270"/>
                    <a:pt x="613" y="270"/>
                  </a:cubicBezTo>
                  <a:cubicBezTo>
                    <a:pt x="552" y="259"/>
                    <a:pt x="552" y="259"/>
                    <a:pt x="552" y="259"/>
                  </a:cubicBezTo>
                  <a:cubicBezTo>
                    <a:pt x="551" y="259"/>
                    <a:pt x="551" y="259"/>
                    <a:pt x="551" y="259"/>
                  </a:cubicBezTo>
                  <a:cubicBezTo>
                    <a:pt x="548" y="246"/>
                    <a:pt x="545" y="233"/>
                    <a:pt x="540" y="221"/>
                  </a:cubicBezTo>
                  <a:cubicBezTo>
                    <a:pt x="542" y="220"/>
                    <a:pt x="542" y="220"/>
                    <a:pt x="542" y="220"/>
                  </a:cubicBezTo>
                  <a:cubicBezTo>
                    <a:pt x="589" y="181"/>
                    <a:pt x="589" y="181"/>
                    <a:pt x="589" y="181"/>
                  </a:cubicBezTo>
                  <a:cubicBezTo>
                    <a:pt x="558" y="127"/>
                    <a:pt x="558" y="127"/>
                    <a:pt x="558" y="127"/>
                  </a:cubicBezTo>
                  <a:cubicBezTo>
                    <a:pt x="499" y="147"/>
                    <a:pt x="499" y="147"/>
                    <a:pt x="499" y="147"/>
                  </a:cubicBezTo>
                  <a:cubicBezTo>
                    <a:pt x="494" y="145"/>
                    <a:pt x="494" y="145"/>
                    <a:pt x="494" y="145"/>
                  </a:cubicBezTo>
                  <a:cubicBezTo>
                    <a:pt x="486" y="135"/>
                    <a:pt x="479" y="127"/>
                    <a:pt x="463" y="115"/>
                  </a:cubicBezTo>
                  <a:cubicBezTo>
                    <a:pt x="464" y="113"/>
                    <a:pt x="464" y="113"/>
                    <a:pt x="464" y="113"/>
                  </a:cubicBezTo>
                  <a:cubicBezTo>
                    <a:pt x="490" y="68"/>
                    <a:pt x="490" y="68"/>
                    <a:pt x="490" y="68"/>
                  </a:cubicBezTo>
                  <a:cubicBezTo>
                    <a:pt x="437" y="35"/>
                    <a:pt x="437" y="35"/>
                    <a:pt x="437" y="35"/>
                  </a:cubicBezTo>
                  <a:cubicBezTo>
                    <a:pt x="396" y="78"/>
                    <a:pt x="396" y="78"/>
                    <a:pt x="396" y="78"/>
                  </a:cubicBezTo>
                  <a:cubicBezTo>
                    <a:pt x="397" y="77"/>
                    <a:pt x="397" y="77"/>
                    <a:pt x="397" y="77"/>
                  </a:cubicBezTo>
                  <a:cubicBezTo>
                    <a:pt x="381" y="71"/>
                    <a:pt x="365" y="65"/>
                    <a:pt x="348" y="62"/>
                  </a:cubicBezTo>
                  <a:cubicBezTo>
                    <a:pt x="348" y="60"/>
                    <a:pt x="348" y="60"/>
                    <a:pt x="348" y="60"/>
                  </a:cubicBezTo>
                  <a:cubicBezTo>
                    <a:pt x="337" y="0"/>
                    <a:pt x="337" y="0"/>
                    <a:pt x="337" y="0"/>
                  </a:cubicBezTo>
                  <a:cubicBezTo>
                    <a:pt x="275" y="0"/>
                    <a:pt x="275" y="0"/>
                    <a:pt x="275" y="0"/>
                  </a:cubicBezTo>
                  <a:cubicBezTo>
                    <a:pt x="264" y="62"/>
                    <a:pt x="264" y="62"/>
                    <a:pt x="264" y="62"/>
                  </a:cubicBezTo>
                  <a:cubicBezTo>
                    <a:pt x="264" y="62"/>
                    <a:pt x="264" y="62"/>
                    <a:pt x="264" y="62"/>
                  </a:cubicBezTo>
                  <a:cubicBezTo>
                    <a:pt x="244" y="66"/>
                    <a:pt x="225" y="71"/>
                    <a:pt x="206" y="79"/>
                  </a:cubicBezTo>
                  <a:cubicBezTo>
                    <a:pt x="205" y="78"/>
                    <a:pt x="205" y="78"/>
                    <a:pt x="205" y="78"/>
                  </a:cubicBezTo>
                  <a:cubicBezTo>
                    <a:pt x="163" y="34"/>
                    <a:pt x="163" y="34"/>
                    <a:pt x="163" y="34"/>
                  </a:cubicBezTo>
                  <a:cubicBezTo>
                    <a:pt x="112" y="69"/>
                    <a:pt x="112" y="69"/>
                    <a:pt x="112" y="69"/>
                  </a:cubicBezTo>
                  <a:cubicBezTo>
                    <a:pt x="136" y="126"/>
                    <a:pt x="136" y="126"/>
                    <a:pt x="136" y="126"/>
                  </a:cubicBezTo>
                  <a:close/>
                  <a:moveTo>
                    <a:pt x="414" y="131"/>
                  </a:moveTo>
                  <a:cubicBezTo>
                    <a:pt x="512" y="190"/>
                    <a:pt x="543" y="317"/>
                    <a:pt x="483" y="414"/>
                  </a:cubicBezTo>
                  <a:cubicBezTo>
                    <a:pt x="424" y="512"/>
                    <a:pt x="297" y="543"/>
                    <a:pt x="200" y="484"/>
                  </a:cubicBezTo>
                  <a:cubicBezTo>
                    <a:pt x="102" y="425"/>
                    <a:pt x="71" y="298"/>
                    <a:pt x="130" y="200"/>
                  </a:cubicBezTo>
                  <a:cubicBezTo>
                    <a:pt x="189" y="102"/>
                    <a:pt x="317" y="71"/>
                    <a:pt x="414" y="131"/>
                  </a:cubicBezTo>
                  <a:close/>
                </a:path>
              </a:pathLst>
            </a:custGeom>
            <a:solidFill>
              <a:schemeClr val="accent3"/>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11" name="Freeform 12"/>
            <p:cNvSpPr/>
            <p:nvPr/>
          </p:nvSpPr>
          <p:spPr bwMode="auto">
            <a:xfrm>
              <a:off x="8059102" y="3486830"/>
              <a:ext cx="1119328" cy="1115473"/>
            </a:xfrm>
            <a:custGeom>
              <a:avLst/>
              <a:gdLst>
                <a:gd name="T0" fmla="*/ 46 w 368"/>
                <a:gd name="T1" fmla="*/ 100 h 367"/>
                <a:gd name="T2" fmla="*/ 101 w 368"/>
                <a:gd name="T3" fmla="*/ 321 h 367"/>
                <a:gd name="T4" fmla="*/ 322 w 368"/>
                <a:gd name="T5" fmla="*/ 267 h 367"/>
                <a:gd name="T6" fmla="*/ 267 w 368"/>
                <a:gd name="T7" fmla="*/ 46 h 367"/>
                <a:gd name="T8" fmla="*/ 46 w 368"/>
                <a:gd name="T9" fmla="*/ 100 h 367"/>
              </a:gdLst>
              <a:ahLst/>
              <a:cxnLst>
                <a:cxn ang="0">
                  <a:pos x="T0" y="T1"/>
                </a:cxn>
                <a:cxn ang="0">
                  <a:pos x="T2" y="T3"/>
                </a:cxn>
                <a:cxn ang="0">
                  <a:pos x="T4" y="T5"/>
                </a:cxn>
                <a:cxn ang="0">
                  <a:pos x="T6" y="T7"/>
                </a:cxn>
                <a:cxn ang="0">
                  <a:pos x="T8" y="T9"/>
                </a:cxn>
              </a:cxnLst>
              <a:rect l="0" t="0" r="r" b="b"/>
              <a:pathLst>
                <a:path w="368" h="367">
                  <a:moveTo>
                    <a:pt x="46" y="100"/>
                  </a:moveTo>
                  <a:cubicBezTo>
                    <a:pt x="0" y="176"/>
                    <a:pt x="25" y="275"/>
                    <a:pt x="101" y="321"/>
                  </a:cubicBezTo>
                  <a:cubicBezTo>
                    <a:pt x="176" y="367"/>
                    <a:pt x="275" y="343"/>
                    <a:pt x="322" y="267"/>
                  </a:cubicBezTo>
                  <a:cubicBezTo>
                    <a:pt x="368" y="191"/>
                    <a:pt x="343" y="92"/>
                    <a:pt x="267" y="46"/>
                  </a:cubicBezTo>
                  <a:cubicBezTo>
                    <a:pt x="192" y="0"/>
                    <a:pt x="93" y="24"/>
                    <a:pt x="46" y="100"/>
                  </a:cubicBezTo>
                  <a:close/>
                </a:path>
              </a:pathLst>
            </a:custGeom>
            <a:solidFill>
              <a:schemeClr val="accent1"/>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12" name="Freeform 13"/>
            <p:cNvSpPr>
              <a:spLocks noEditPoints="1"/>
            </p:cNvSpPr>
            <p:nvPr/>
          </p:nvSpPr>
          <p:spPr bwMode="auto">
            <a:xfrm>
              <a:off x="7787944" y="3213102"/>
              <a:ext cx="1664213" cy="1662928"/>
            </a:xfrm>
            <a:custGeom>
              <a:avLst/>
              <a:gdLst>
                <a:gd name="T0" fmla="*/ 97 w 547"/>
                <a:gd name="T1" fmla="*/ 139 h 547"/>
                <a:gd name="T2" fmla="*/ 44 w 547"/>
                <a:gd name="T3" fmla="*/ 122 h 547"/>
                <a:gd name="T4" fmla="*/ 62 w 547"/>
                <a:gd name="T5" fmla="*/ 206 h 547"/>
                <a:gd name="T6" fmla="*/ 52 w 547"/>
                <a:gd name="T7" fmla="*/ 240 h 547"/>
                <a:gd name="T8" fmla="*/ 1 w 547"/>
                <a:gd name="T9" fmla="*/ 306 h 547"/>
                <a:gd name="T10" fmla="*/ 65 w 547"/>
                <a:gd name="T11" fmla="*/ 350 h 547"/>
                <a:gd name="T12" fmla="*/ 23 w 547"/>
                <a:gd name="T13" fmla="*/ 385 h 547"/>
                <a:gd name="T14" fmla="*/ 103 w 547"/>
                <a:gd name="T15" fmla="*/ 416 h 547"/>
                <a:gd name="T16" fmla="*/ 128 w 547"/>
                <a:gd name="T17" fmla="*/ 442 h 547"/>
                <a:gd name="T18" fmla="*/ 155 w 547"/>
                <a:gd name="T19" fmla="*/ 520 h 547"/>
                <a:gd name="T20" fmla="*/ 237 w 547"/>
                <a:gd name="T21" fmla="*/ 492 h 547"/>
                <a:gd name="T22" fmla="*/ 247 w 547"/>
                <a:gd name="T23" fmla="*/ 547 h 547"/>
                <a:gd name="T24" fmla="*/ 312 w 547"/>
                <a:gd name="T25" fmla="*/ 492 h 547"/>
                <a:gd name="T26" fmla="*/ 364 w 547"/>
                <a:gd name="T27" fmla="*/ 477 h 547"/>
                <a:gd name="T28" fmla="*/ 448 w 547"/>
                <a:gd name="T29" fmla="*/ 486 h 547"/>
                <a:gd name="T30" fmla="*/ 426 w 547"/>
                <a:gd name="T31" fmla="*/ 434 h 547"/>
                <a:gd name="T32" fmla="*/ 451 w 547"/>
                <a:gd name="T33" fmla="*/ 408 h 547"/>
                <a:gd name="T34" fmla="*/ 528 w 547"/>
                <a:gd name="T35" fmla="*/ 376 h 547"/>
                <a:gd name="T36" fmla="*/ 484 w 547"/>
                <a:gd name="T37" fmla="*/ 341 h 547"/>
                <a:gd name="T38" fmla="*/ 494 w 547"/>
                <a:gd name="T39" fmla="*/ 306 h 547"/>
                <a:gd name="T40" fmla="*/ 546 w 547"/>
                <a:gd name="T41" fmla="*/ 240 h 547"/>
                <a:gd name="T42" fmla="*/ 491 w 547"/>
                <a:gd name="T43" fmla="*/ 231 h 547"/>
                <a:gd name="T44" fmla="*/ 483 w 547"/>
                <a:gd name="T45" fmla="*/ 196 h 547"/>
                <a:gd name="T46" fmla="*/ 497 w 547"/>
                <a:gd name="T47" fmla="*/ 113 h 547"/>
                <a:gd name="T48" fmla="*/ 440 w 547"/>
                <a:gd name="T49" fmla="*/ 130 h 547"/>
                <a:gd name="T50" fmla="*/ 413 w 547"/>
                <a:gd name="T51" fmla="*/ 101 h 547"/>
                <a:gd name="T52" fmla="*/ 389 w 547"/>
                <a:gd name="T53" fmla="*/ 32 h 547"/>
                <a:gd name="T54" fmla="*/ 353 w 547"/>
                <a:gd name="T55" fmla="*/ 69 h 547"/>
                <a:gd name="T56" fmla="*/ 310 w 547"/>
                <a:gd name="T57" fmla="*/ 53 h 547"/>
                <a:gd name="T58" fmla="*/ 245 w 547"/>
                <a:gd name="T59" fmla="*/ 0 h 547"/>
                <a:gd name="T60" fmla="*/ 235 w 547"/>
                <a:gd name="T61" fmla="*/ 55 h 547"/>
                <a:gd name="T62" fmla="*/ 182 w 547"/>
                <a:gd name="T63" fmla="*/ 69 h 547"/>
                <a:gd name="T64" fmla="*/ 99 w 547"/>
                <a:gd name="T65" fmla="*/ 61 h 547"/>
                <a:gd name="T66" fmla="*/ 121 w 547"/>
                <a:gd name="T67" fmla="*/ 113 h 547"/>
                <a:gd name="T68" fmla="*/ 430 w 547"/>
                <a:gd name="T69" fmla="*/ 369 h 547"/>
                <a:gd name="T70" fmla="*/ 116 w 547"/>
                <a:gd name="T71" fmla="*/ 17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547">
                  <a:moveTo>
                    <a:pt x="121" y="113"/>
                  </a:moveTo>
                  <a:cubicBezTo>
                    <a:pt x="112" y="121"/>
                    <a:pt x="104" y="129"/>
                    <a:pt x="97" y="139"/>
                  </a:cubicBezTo>
                  <a:cubicBezTo>
                    <a:pt x="95" y="138"/>
                    <a:pt x="95" y="138"/>
                    <a:pt x="95" y="138"/>
                  </a:cubicBezTo>
                  <a:cubicBezTo>
                    <a:pt x="44" y="122"/>
                    <a:pt x="44" y="122"/>
                    <a:pt x="44" y="122"/>
                  </a:cubicBezTo>
                  <a:cubicBezTo>
                    <a:pt x="19" y="171"/>
                    <a:pt x="19" y="171"/>
                    <a:pt x="19" y="171"/>
                  </a:cubicBezTo>
                  <a:cubicBezTo>
                    <a:pt x="62" y="206"/>
                    <a:pt x="62" y="206"/>
                    <a:pt x="62" y="206"/>
                  </a:cubicBezTo>
                  <a:cubicBezTo>
                    <a:pt x="58" y="217"/>
                    <a:pt x="55" y="229"/>
                    <a:pt x="53" y="240"/>
                  </a:cubicBezTo>
                  <a:cubicBezTo>
                    <a:pt x="52" y="240"/>
                    <a:pt x="52" y="240"/>
                    <a:pt x="52" y="240"/>
                  </a:cubicBezTo>
                  <a:cubicBezTo>
                    <a:pt x="0" y="251"/>
                    <a:pt x="0" y="251"/>
                    <a:pt x="0" y="251"/>
                  </a:cubicBezTo>
                  <a:cubicBezTo>
                    <a:pt x="1" y="306"/>
                    <a:pt x="1" y="306"/>
                    <a:pt x="1" y="306"/>
                  </a:cubicBezTo>
                  <a:cubicBezTo>
                    <a:pt x="55" y="316"/>
                    <a:pt x="55" y="316"/>
                    <a:pt x="55" y="316"/>
                  </a:cubicBezTo>
                  <a:cubicBezTo>
                    <a:pt x="57" y="328"/>
                    <a:pt x="61" y="339"/>
                    <a:pt x="65" y="350"/>
                  </a:cubicBezTo>
                  <a:cubicBezTo>
                    <a:pt x="64" y="351"/>
                    <a:pt x="64" y="351"/>
                    <a:pt x="64" y="351"/>
                  </a:cubicBezTo>
                  <a:cubicBezTo>
                    <a:pt x="23" y="385"/>
                    <a:pt x="23" y="385"/>
                    <a:pt x="23" y="385"/>
                  </a:cubicBezTo>
                  <a:cubicBezTo>
                    <a:pt x="50" y="433"/>
                    <a:pt x="50" y="433"/>
                    <a:pt x="50" y="433"/>
                  </a:cubicBezTo>
                  <a:cubicBezTo>
                    <a:pt x="103" y="416"/>
                    <a:pt x="103" y="416"/>
                    <a:pt x="103" y="416"/>
                  </a:cubicBezTo>
                  <a:cubicBezTo>
                    <a:pt x="110" y="425"/>
                    <a:pt x="114" y="431"/>
                    <a:pt x="128" y="442"/>
                  </a:cubicBezTo>
                  <a:cubicBezTo>
                    <a:pt x="128" y="442"/>
                    <a:pt x="128" y="442"/>
                    <a:pt x="128" y="442"/>
                  </a:cubicBezTo>
                  <a:cubicBezTo>
                    <a:pt x="108" y="491"/>
                    <a:pt x="108" y="491"/>
                    <a:pt x="108" y="491"/>
                  </a:cubicBezTo>
                  <a:cubicBezTo>
                    <a:pt x="155" y="520"/>
                    <a:pt x="155" y="520"/>
                    <a:pt x="155" y="520"/>
                  </a:cubicBezTo>
                  <a:cubicBezTo>
                    <a:pt x="192" y="480"/>
                    <a:pt x="192" y="480"/>
                    <a:pt x="192" y="480"/>
                  </a:cubicBezTo>
                  <a:cubicBezTo>
                    <a:pt x="207" y="485"/>
                    <a:pt x="222" y="490"/>
                    <a:pt x="237" y="492"/>
                  </a:cubicBezTo>
                  <a:cubicBezTo>
                    <a:pt x="237" y="494"/>
                    <a:pt x="237" y="494"/>
                    <a:pt x="237" y="494"/>
                  </a:cubicBezTo>
                  <a:cubicBezTo>
                    <a:pt x="247" y="547"/>
                    <a:pt x="247" y="547"/>
                    <a:pt x="247" y="547"/>
                  </a:cubicBezTo>
                  <a:cubicBezTo>
                    <a:pt x="302" y="546"/>
                    <a:pt x="302" y="546"/>
                    <a:pt x="302" y="546"/>
                  </a:cubicBezTo>
                  <a:cubicBezTo>
                    <a:pt x="312" y="492"/>
                    <a:pt x="312" y="492"/>
                    <a:pt x="312" y="492"/>
                  </a:cubicBezTo>
                  <a:cubicBezTo>
                    <a:pt x="330" y="489"/>
                    <a:pt x="347" y="484"/>
                    <a:pt x="364" y="476"/>
                  </a:cubicBezTo>
                  <a:cubicBezTo>
                    <a:pt x="364" y="477"/>
                    <a:pt x="364" y="477"/>
                    <a:pt x="364" y="477"/>
                  </a:cubicBezTo>
                  <a:cubicBezTo>
                    <a:pt x="402" y="516"/>
                    <a:pt x="402" y="516"/>
                    <a:pt x="402" y="516"/>
                  </a:cubicBezTo>
                  <a:cubicBezTo>
                    <a:pt x="448" y="486"/>
                    <a:pt x="448" y="486"/>
                    <a:pt x="448" y="486"/>
                  </a:cubicBezTo>
                  <a:cubicBezTo>
                    <a:pt x="426" y="434"/>
                    <a:pt x="426" y="434"/>
                    <a:pt x="426" y="434"/>
                  </a:cubicBezTo>
                  <a:cubicBezTo>
                    <a:pt x="426" y="434"/>
                    <a:pt x="426" y="434"/>
                    <a:pt x="426" y="434"/>
                  </a:cubicBezTo>
                  <a:cubicBezTo>
                    <a:pt x="435" y="426"/>
                    <a:pt x="443" y="417"/>
                    <a:pt x="450" y="408"/>
                  </a:cubicBezTo>
                  <a:cubicBezTo>
                    <a:pt x="451" y="408"/>
                    <a:pt x="451" y="408"/>
                    <a:pt x="451" y="408"/>
                  </a:cubicBezTo>
                  <a:cubicBezTo>
                    <a:pt x="503" y="425"/>
                    <a:pt x="503" y="425"/>
                    <a:pt x="503" y="425"/>
                  </a:cubicBezTo>
                  <a:cubicBezTo>
                    <a:pt x="528" y="376"/>
                    <a:pt x="528" y="376"/>
                    <a:pt x="528" y="376"/>
                  </a:cubicBezTo>
                  <a:cubicBezTo>
                    <a:pt x="485" y="341"/>
                    <a:pt x="485" y="341"/>
                    <a:pt x="485" y="341"/>
                  </a:cubicBezTo>
                  <a:cubicBezTo>
                    <a:pt x="484" y="341"/>
                    <a:pt x="484" y="341"/>
                    <a:pt x="484" y="341"/>
                  </a:cubicBezTo>
                  <a:cubicBezTo>
                    <a:pt x="488" y="329"/>
                    <a:pt x="491" y="318"/>
                    <a:pt x="493" y="306"/>
                  </a:cubicBezTo>
                  <a:cubicBezTo>
                    <a:pt x="494" y="306"/>
                    <a:pt x="494" y="306"/>
                    <a:pt x="494" y="306"/>
                  </a:cubicBezTo>
                  <a:cubicBezTo>
                    <a:pt x="547" y="296"/>
                    <a:pt x="547" y="296"/>
                    <a:pt x="547" y="296"/>
                  </a:cubicBezTo>
                  <a:cubicBezTo>
                    <a:pt x="546" y="240"/>
                    <a:pt x="546" y="240"/>
                    <a:pt x="546" y="240"/>
                  </a:cubicBezTo>
                  <a:cubicBezTo>
                    <a:pt x="491" y="231"/>
                    <a:pt x="491" y="231"/>
                    <a:pt x="491" y="231"/>
                  </a:cubicBezTo>
                  <a:cubicBezTo>
                    <a:pt x="491" y="231"/>
                    <a:pt x="491" y="231"/>
                    <a:pt x="491" y="231"/>
                  </a:cubicBezTo>
                  <a:cubicBezTo>
                    <a:pt x="488" y="219"/>
                    <a:pt x="485" y="208"/>
                    <a:pt x="481" y="197"/>
                  </a:cubicBezTo>
                  <a:cubicBezTo>
                    <a:pt x="483" y="196"/>
                    <a:pt x="483" y="196"/>
                    <a:pt x="483" y="196"/>
                  </a:cubicBezTo>
                  <a:cubicBezTo>
                    <a:pt x="524" y="161"/>
                    <a:pt x="524" y="161"/>
                    <a:pt x="524" y="161"/>
                  </a:cubicBezTo>
                  <a:cubicBezTo>
                    <a:pt x="497" y="113"/>
                    <a:pt x="497" y="113"/>
                    <a:pt x="497" y="113"/>
                  </a:cubicBezTo>
                  <a:cubicBezTo>
                    <a:pt x="444" y="131"/>
                    <a:pt x="444" y="131"/>
                    <a:pt x="444" y="131"/>
                  </a:cubicBezTo>
                  <a:cubicBezTo>
                    <a:pt x="440" y="130"/>
                    <a:pt x="440" y="130"/>
                    <a:pt x="440" y="130"/>
                  </a:cubicBezTo>
                  <a:cubicBezTo>
                    <a:pt x="433" y="121"/>
                    <a:pt x="426" y="113"/>
                    <a:pt x="412" y="102"/>
                  </a:cubicBezTo>
                  <a:cubicBezTo>
                    <a:pt x="413" y="101"/>
                    <a:pt x="413" y="101"/>
                    <a:pt x="413" y="101"/>
                  </a:cubicBezTo>
                  <a:cubicBezTo>
                    <a:pt x="436" y="60"/>
                    <a:pt x="436" y="60"/>
                    <a:pt x="436" y="60"/>
                  </a:cubicBezTo>
                  <a:cubicBezTo>
                    <a:pt x="389" y="32"/>
                    <a:pt x="389" y="32"/>
                    <a:pt x="389" y="32"/>
                  </a:cubicBezTo>
                  <a:cubicBezTo>
                    <a:pt x="353" y="70"/>
                    <a:pt x="353" y="70"/>
                    <a:pt x="353" y="70"/>
                  </a:cubicBezTo>
                  <a:cubicBezTo>
                    <a:pt x="353" y="69"/>
                    <a:pt x="353" y="69"/>
                    <a:pt x="353" y="69"/>
                  </a:cubicBezTo>
                  <a:cubicBezTo>
                    <a:pt x="339" y="63"/>
                    <a:pt x="324" y="58"/>
                    <a:pt x="309" y="56"/>
                  </a:cubicBezTo>
                  <a:cubicBezTo>
                    <a:pt x="310" y="53"/>
                    <a:pt x="310" y="53"/>
                    <a:pt x="310" y="53"/>
                  </a:cubicBezTo>
                  <a:cubicBezTo>
                    <a:pt x="300" y="0"/>
                    <a:pt x="300" y="0"/>
                    <a:pt x="300" y="0"/>
                  </a:cubicBezTo>
                  <a:cubicBezTo>
                    <a:pt x="245" y="0"/>
                    <a:pt x="245" y="0"/>
                    <a:pt x="245" y="0"/>
                  </a:cubicBezTo>
                  <a:cubicBezTo>
                    <a:pt x="234" y="55"/>
                    <a:pt x="234" y="55"/>
                    <a:pt x="234" y="55"/>
                  </a:cubicBezTo>
                  <a:cubicBezTo>
                    <a:pt x="235" y="55"/>
                    <a:pt x="235" y="55"/>
                    <a:pt x="235" y="55"/>
                  </a:cubicBezTo>
                  <a:cubicBezTo>
                    <a:pt x="217" y="58"/>
                    <a:pt x="200" y="64"/>
                    <a:pt x="183" y="71"/>
                  </a:cubicBezTo>
                  <a:cubicBezTo>
                    <a:pt x="182" y="69"/>
                    <a:pt x="182" y="69"/>
                    <a:pt x="182" y="69"/>
                  </a:cubicBezTo>
                  <a:cubicBezTo>
                    <a:pt x="145" y="30"/>
                    <a:pt x="145" y="30"/>
                    <a:pt x="145" y="30"/>
                  </a:cubicBezTo>
                  <a:cubicBezTo>
                    <a:pt x="99" y="61"/>
                    <a:pt x="99" y="61"/>
                    <a:pt x="99" y="61"/>
                  </a:cubicBezTo>
                  <a:cubicBezTo>
                    <a:pt x="121" y="112"/>
                    <a:pt x="121" y="112"/>
                    <a:pt x="121" y="112"/>
                  </a:cubicBezTo>
                  <a:lnTo>
                    <a:pt x="121" y="113"/>
                  </a:lnTo>
                  <a:close/>
                  <a:moveTo>
                    <a:pt x="369" y="116"/>
                  </a:moveTo>
                  <a:cubicBezTo>
                    <a:pt x="455" y="169"/>
                    <a:pt x="483" y="282"/>
                    <a:pt x="430" y="369"/>
                  </a:cubicBezTo>
                  <a:cubicBezTo>
                    <a:pt x="378" y="456"/>
                    <a:pt x="264" y="484"/>
                    <a:pt x="177" y="431"/>
                  </a:cubicBezTo>
                  <a:cubicBezTo>
                    <a:pt x="91" y="378"/>
                    <a:pt x="63" y="265"/>
                    <a:pt x="116" y="178"/>
                  </a:cubicBezTo>
                  <a:cubicBezTo>
                    <a:pt x="168" y="91"/>
                    <a:pt x="282" y="64"/>
                    <a:pt x="369" y="116"/>
                  </a:cubicBezTo>
                  <a:close/>
                </a:path>
              </a:pathLst>
            </a:custGeom>
            <a:solidFill>
              <a:schemeClr val="accent1"/>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13" name="Freeform 14"/>
            <p:cNvSpPr/>
            <p:nvPr/>
          </p:nvSpPr>
          <p:spPr bwMode="auto">
            <a:xfrm>
              <a:off x="9677051" y="3367315"/>
              <a:ext cx="661830" cy="666970"/>
            </a:xfrm>
            <a:custGeom>
              <a:avLst/>
              <a:gdLst>
                <a:gd name="T0" fmla="*/ 28 w 218"/>
                <a:gd name="T1" fmla="*/ 60 h 219"/>
                <a:gd name="T2" fmla="*/ 60 w 218"/>
                <a:gd name="T3" fmla="*/ 191 h 219"/>
                <a:gd name="T4" fmla="*/ 191 w 218"/>
                <a:gd name="T5" fmla="*/ 159 h 219"/>
                <a:gd name="T6" fmla="*/ 159 w 218"/>
                <a:gd name="T7" fmla="*/ 28 h 219"/>
                <a:gd name="T8" fmla="*/ 28 w 218"/>
                <a:gd name="T9" fmla="*/ 60 h 219"/>
              </a:gdLst>
              <a:ahLst/>
              <a:cxnLst>
                <a:cxn ang="0">
                  <a:pos x="T0" y="T1"/>
                </a:cxn>
                <a:cxn ang="0">
                  <a:pos x="T2" y="T3"/>
                </a:cxn>
                <a:cxn ang="0">
                  <a:pos x="T4" y="T5"/>
                </a:cxn>
                <a:cxn ang="0">
                  <a:pos x="T6" y="T7"/>
                </a:cxn>
                <a:cxn ang="0">
                  <a:pos x="T8" y="T9"/>
                </a:cxn>
              </a:cxnLst>
              <a:rect l="0" t="0" r="r" b="b"/>
              <a:pathLst>
                <a:path w="218" h="219">
                  <a:moveTo>
                    <a:pt x="28" y="60"/>
                  </a:moveTo>
                  <a:cubicBezTo>
                    <a:pt x="0" y="105"/>
                    <a:pt x="15" y="164"/>
                    <a:pt x="60" y="191"/>
                  </a:cubicBezTo>
                  <a:cubicBezTo>
                    <a:pt x="105" y="219"/>
                    <a:pt x="164" y="204"/>
                    <a:pt x="191" y="159"/>
                  </a:cubicBezTo>
                  <a:cubicBezTo>
                    <a:pt x="218" y="114"/>
                    <a:pt x="204" y="55"/>
                    <a:pt x="159" y="28"/>
                  </a:cubicBezTo>
                  <a:cubicBezTo>
                    <a:pt x="114" y="0"/>
                    <a:pt x="55" y="15"/>
                    <a:pt x="28" y="60"/>
                  </a:cubicBezTo>
                </a:path>
              </a:pathLst>
            </a:custGeom>
            <a:solidFill>
              <a:schemeClr val="accent2"/>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14" name="Freeform 15"/>
            <p:cNvSpPr>
              <a:spLocks noEditPoints="1"/>
            </p:cNvSpPr>
            <p:nvPr/>
          </p:nvSpPr>
          <p:spPr bwMode="auto">
            <a:xfrm>
              <a:off x="9515128" y="3206677"/>
              <a:ext cx="988247" cy="988247"/>
            </a:xfrm>
            <a:custGeom>
              <a:avLst/>
              <a:gdLst>
                <a:gd name="T0" fmla="*/ 57 w 325"/>
                <a:gd name="T1" fmla="*/ 82 h 325"/>
                <a:gd name="T2" fmla="*/ 26 w 325"/>
                <a:gd name="T3" fmla="*/ 72 h 325"/>
                <a:gd name="T4" fmla="*/ 37 w 325"/>
                <a:gd name="T5" fmla="*/ 122 h 325"/>
                <a:gd name="T6" fmla="*/ 31 w 325"/>
                <a:gd name="T7" fmla="*/ 143 h 325"/>
                <a:gd name="T8" fmla="*/ 0 w 325"/>
                <a:gd name="T9" fmla="*/ 182 h 325"/>
                <a:gd name="T10" fmla="*/ 38 w 325"/>
                <a:gd name="T11" fmla="*/ 208 h 325"/>
                <a:gd name="T12" fmla="*/ 13 w 325"/>
                <a:gd name="T13" fmla="*/ 229 h 325"/>
                <a:gd name="T14" fmla="*/ 61 w 325"/>
                <a:gd name="T15" fmla="*/ 247 h 325"/>
                <a:gd name="T16" fmla="*/ 76 w 325"/>
                <a:gd name="T17" fmla="*/ 263 h 325"/>
                <a:gd name="T18" fmla="*/ 92 w 325"/>
                <a:gd name="T19" fmla="*/ 309 h 325"/>
                <a:gd name="T20" fmla="*/ 141 w 325"/>
                <a:gd name="T21" fmla="*/ 292 h 325"/>
                <a:gd name="T22" fmla="*/ 147 w 325"/>
                <a:gd name="T23" fmla="*/ 325 h 325"/>
                <a:gd name="T24" fmla="*/ 186 w 325"/>
                <a:gd name="T25" fmla="*/ 292 h 325"/>
                <a:gd name="T26" fmla="*/ 217 w 325"/>
                <a:gd name="T27" fmla="*/ 283 h 325"/>
                <a:gd name="T28" fmla="*/ 266 w 325"/>
                <a:gd name="T29" fmla="*/ 288 h 325"/>
                <a:gd name="T30" fmla="*/ 253 w 325"/>
                <a:gd name="T31" fmla="*/ 258 h 325"/>
                <a:gd name="T32" fmla="*/ 268 w 325"/>
                <a:gd name="T33" fmla="*/ 242 h 325"/>
                <a:gd name="T34" fmla="*/ 314 w 325"/>
                <a:gd name="T35" fmla="*/ 223 h 325"/>
                <a:gd name="T36" fmla="*/ 288 w 325"/>
                <a:gd name="T37" fmla="*/ 202 h 325"/>
                <a:gd name="T38" fmla="*/ 294 w 325"/>
                <a:gd name="T39" fmla="*/ 182 h 325"/>
                <a:gd name="T40" fmla="*/ 325 w 325"/>
                <a:gd name="T41" fmla="*/ 143 h 325"/>
                <a:gd name="T42" fmla="*/ 292 w 325"/>
                <a:gd name="T43" fmla="*/ 137 h 325"/>
                <a:gd name="T44" fmla="*/ 287 w 325"/>
                <a:gd name="T45" fmla="*/ 116 h 325"/>
                <a:gd name="T46" fmla="*/ 295 w 325"/>
                <a:gd name="T47" fmla="*/ 67 h 325"/>
                <a:gd name="T48" fmla="*/ 262 w 325"/>
                <a:gd name="T49" fmla="*/ 77 h 325"/>
                <a:gd name="T50" fmla="*/ 246 w 325"/>
                <a:gd name="T51" fmla="*/ 59 h 325"/>
                <a:gd name="T52" fmla="*/ 231 w 325"/>
                <a:gd name="T53" fmla="*/ 18 h 325"/>
                <a:gd name="T54" fmla="*/ 210 w 325"/>
                <a:gd name="T55" fmla="*/ 41 h 325"/>
                <a:gd name="T56" fmla="*/ 184 w 325"/>
                <a:gd name="T57" fmla="*/ 31 h 325"/>
                <a:gd name="T58" fmla="*/ 146 w 325"/>
                <a:gd name="T59" fmla="*/ 0 h 325"/>
                <a:gd name="T60" fmla="*/ 139 w 325"/>
                <a:gd name="T61" fmla="*/ 33 h 325"/>
                <a:gd name="T62" fmla="*/ 108 w 325"/>
                <a:gd name="T63" fmla="*/ 41 h 325"/>
                <a:gd name="T64" fmla="*/ 59 w 325"/>
                <a:gd name="T65" fmla="*/ 36 h 325"/>
                <a:gd name="T66" fmla="*/ 72 w 325"/>
                <a:gd name="T67" fmla="*/ 67 h 325"/>
                <a:gd name="T68" fmla="*/ 256 w 325"/>
                <a:gd name="T69" fmla="*/ 219 h 325"/>
                <a:gd name="T70" fmla="*/ 69 w 325"/>
                <a:gd name="T71" fmla="*/ 10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5" h="325">
                  <a:moveTo>
                    <a:pt x="72" y="67"/>
                  </a:moveTo>
                  <a:cubicBezTo>
                    <a:pt x="67" y="71"/>
                    <a:pt x="62" y="77"/>
                    <a:pt x="57" y="82"/>
                  </a:cubicBezTo>
                  <a:cubicBezTo>
                    <a:pt x="57" y="82"/>
                    <a:pt x="57" y="82"/>
                    <a:pt x="57" y="82"/>
                  </a:cubicBezTo>
                  <a:cubicBezTo>
                    <a:pt x="26" y="72"/>
                    <a:pt x="26" y="72"/>
                    <a:pt x="26" y="72"/>
                  </a:cubicBezTo>
                  <a:cubicBezTo>
                    <a:pt x="11" y="101"/>
                    <a:pt x="11" y="101"/>
                    <a:pt x="11" y="101"/>
                  </a:cubicBezTo>
                  <a:cubicBezTo>
                    <a:pt x="37" y="122"/>
                    <a:pt x="37" y="122"/>
                    <a:pt x="37" y="122"/>
                  </a:cubicBezTo>
                  <a:cubicBezTo>
                    <a:pt x="35" y="129"/>
                    <a:pt x="33" y="136"/>
                    <a:pt x="32" y="143"/>
                  </a:cubicBezTo>
                  <a:cubicBezTo>
                    <a:pt x="31" y="143"/>
                    <a:pt x="31" y="143"/>
                    <a:pt x="31" y="143"/>
                  </a:cubicBezTo>
                  <a:cubicBezTo>
                    <a:pt x="0" y="149"/>
                    <a:pt x="0" y="149"/>
                    <a:pt x="0" y="149"/>
                  </a:cubicBezTo>
                  <a:cubicBezTo>
                    <a:pt x="0" y="182"/>
                    <a:pt x="0" y="182"/>
                    <a:pt x="0" y="182"/>
                  </a:cubicBezTo>
                  <a:cubicBezTo>
                    <a:pt x="33" y="187"/>
                    <a:pt x="33" y="187"/>
                    <a:pt x="33" y="187"/>
                  </a:cubicBezTo>
                  <a:cubicBezTo>
                    <a:pt x="34" y="194"/>
                    <a:pt x="36" y="201"/>
                    <a:pt x="38" y="208"/>
                  </a:cubicBezTo>
                  <a:cubicBezTo>
                    <a:pt x="38" y="208"/>
                    <a:pt x="38" y="208"/>
                    <a:pt x="38" y="208"/>
                  </a:cubicBezTo>
                  <a:cubicBezTo>
                    <a:pt x="13" y="229"/>
                    <a:pt x="13" y="229"/>
                    <a:pt x="13" y="229"/>
                  </a:cubicBezTo>
                  <a:cubicBezTo>
                    <a:pt x="30" y="257"/>
                    <a:pt x="30" y="257"/>
                    <a:pt x="30" y="257"/>
                  </a:cubicBezTo>
                  <a:cubicBezTo>
                    <a:pt x="61" y="247"/>
                    <a:pt x="61" y="247"/>
                    <a:pt x="61" y="247"/>
                  </a:cubicBezTo>
                  <a:cubicBezTo>
                    <a:pt x="66" y="252"/>
                    <a:pt x="68" y="256"/>
                    <a:pt x="76" y="262"/>
                  </a:cubicBezTo>
                  <a:cubicBezTo>
                    <a:pt x="76" y="263"/>
                    <a:pt x="76" y="263"/>
                    <a:pt x="76" y="263"/>
                  </a:cubicBezTo>
                  <a:cubicBezTo>
                    <a:pt x="64" y="292"/>
                    <a:pt x="64" y="292"/>
                    <a:pt x="64" y="292"/>
                  </a:cubicBezTo>
                  <a:cubicBezTo>
                    <a:pt x="92" y="309"/>
                    <a:pt x="92" y="309"/>
                    <a:pt x="92" y="309"/>
                  </a:cubicBezTo>
                  <a:cubicBezTo>
                    <a:pt x="114" y="285"/>
                    <a:pt x="114" y="285"/>
                    <a:pt x="114" y="285"/>
                  </a:cubicBezTo>
                  <a:cubicBezTo>
                    <a:pt x="123" y="288"/>
                    <a:pt x="132" y="291"/>
                    <a:pt x="141" y="292"/>
                  </a:cubicBezTo>
                  <a:cubicBezTo>
                    <a:pt x="141" y="293"/>
                    <a:pt x="141" y="293"/>
                    <a:pt x="141" y="293"/>
                  </a:cubicBezTo>
                  <a:cubicBezTo>
                    <a:pt x="147" y="325"/>
                    <a:pt x="147" y="325"/>
                    <a:pt x="147" y="325"/>
                  </a:cubicBezTo>
                  <a:cubicBezTo>
                    <a:pt x="179" y="324"/>
                    <a:pt x="179" y="324"/>
                    <a:pt x="179" y="324"/>
                  </a:cubicBezTo>
                  <a:cubicBezTo>
                    <a:pt x="186" y="292"/>
                    <a:pt x="186" y="292"/>
                    <a:pt x="186" y="292"/>
                  </a:cubicBezTo>
                  <a:cubicBezTo>
                    <a:pt x="196" y="290"/>
                    <a:pt x="206" y="287"/>
                    <a:pt x="216" y="283"/>
                  </a:cubicBezTo>
                  <a:cubicBezTo>
                    <a:pt x="217" y="283"/>
                    <a:pt x="217" y="283"/>
                    <a:pt x="217" y="283"/>
                  </a:cubicBezTo>
                  <a:cubicBezTo>
                    <a:pt x="239" y="307"/>
                    <a:pt x="239" y="307"/>
                    <a:pt x="239" y="307"/>
                  </a:cubicBezTo>
                  <a:cubicBezTo>
                    <a:pt x="266" y="288"/>
                    <a:pt x="266" y="288"/>
                    <a:pt x="266" y="288"/>
                  </a:cubicBezTo>
                  <a:cubicBezTo>
                    <a:pt x="253" y="258"/>
                    <a:pt x="253" y="258"/>
                    <a:pt x="253" y="258"/>
                  </a:cubicBezTo>
                  <a:cubicBezTo>
                    <a:pt x="253" y="258"/>
                    <a:pt x="253" y="258"/>
                    <a:pt x="253" y="258"/>
                  </a:cubicBezTo>
                  <a:cubicBezTo>
                    <a:pt x="258" y="253"/>
                    <a:pt x="263" y="248"/>
                    <a:pt x="268" y="242"/>
                  </a:cubicBezTo>
                  <a:cubicBezTo>
                    <a:pt x="268" y="242"/>
                    <a:pt x="268" y="242"/>
                    <a:pt x="268" y="242"/>
                  </a:cubicBezTo>
                  <a:cubicBezTo>
                    <a:pt x="299" y="252"/>
                    <a:pt x="299" y="252"/>
                    <a:pt x="299" y="252"/>
                  </a:cubicBezTo>
                  <a:cubicBezTo>
                    <a:pt x="314" y="223"/>
                    <a:pt x="314" y="223"/>
                    <a:pt x="314" y="223"/>
                  </a:cubicBezTo>
                  <a:cubicBezTo>
                    <a:pt x="288" y="202"/>
                    <a:pt x="288" y="202"/>
                    <a:pt x="288" y="202"/>
                  </a:cubicBezTo>
                  <a:cubicBezTo>
                    <a:pt x="288" y="202"/>
                    <a:pt x="288" y="202"/>
                    <a:pt x="288" y="202"/>
                  </a:cubicBezTo>
                  <a:cubicBezTo>
                    <a:pt x="290" y="195"/>
                    <a:pt x="292" y="189"/>
                    <a:pt x="293" y="182"/>
                  </a:cubicBezTo>
                  <a:cubicBezTo>
                    <a:pt x="294" y="182"/>
                    <a:pt x="294" y="182"/>
                    <a:pt x="294" y="182"/>
                  </a:cubicBezTo>
                  <a:cubicBezTo>
                    <a:pt x="325" y="175"/>
                    <a:pt x="325" y="175"/>
                    <a:pt x="325" y="175"/>
                  </a:cubicBezTo>
                  <a:cubicBezTo>
                    <a:pt x="325" y="143"/>
                    <a:pt x="325" y="143"/>
                    <a:pt x="325" y="143"/>
                  </a:cubicBezTo>
                  <a:cubicBezTo>
                    <a:pt x="292" y="137"/>
                    <a:pt x="292" y="137"/>
                    <a:pt x="292" y="137"/>
                  </a:cubicBezTo>
                  <a:cubicBezTo>
                    <a:pt x="292" y="137"/>
                    <a:pt x="292" y="137"/>
                    <a:pt x="292" y="137"/>
                  </a:cubicBezTo>
                  <a:cubicBezTo>
                    <a:pt x="290" y="130"/>
                    <a:pt x="288" y="123"/>
                    <a:pt x="286" y="117"/>
                  </a:cubicBezTo>
                  <a:cubicBezTo>
                    <a:pt x="287" y="116"/>
                    <a:pt x="287" y="116"/>
                    <a:pt x="287" y="116"/>
                  </a:cubicBezTo>
                  <a:cubicBezTo>
                    <a:pt x="312" y="96"/>
                    <a:pt x="312" y="96"/>
                    <a:pt x="312" y="96"/>
                  </a:cubicBezTo>
                  <a:cubicBezTo>
                    <a:pt x="295" y="67"/>
                    <a:pt x="295" y="67"/>
                    <a:pt x="295" y="67"/>
                  </a:cubicBezTo>
                  <a:cubicBezTo>
                    <a:pt x="264" y="78"/>
                    <a:pt x="264" y="78"/>
                    <a:pt x="264" y="78"/>
                  </a:cubicBezTo>
                  <a:cubicBezTo>
                    <a:pt x="262" y="77"/>
                    <a:pt x="262" y="77"/>
                    <a:pt x="262" y="77"/>
                  </a:cubicBezTo>
                  <a:cubicBezTo>
                    <a:pt x="257" y="71"/>
                    <a:pt x="253" y="67"/>
                    <a:pt x="245" y="61"/>
                  </a:cubicBezTo>
                  <a:cubicBezTo>
                    <a:pt x="246" y="59"/>
                    <a:pt x="246" y="59"/>
                    <a:pt x="246" y="59"/>
                  </a:cubicBezTo>
                  <a:cubicBezTo>
                    <a:pt x="259" y="36"/>
                    <a:pt x="259" y="36"/>
                    <a:pt x="259" y="36"/>
                  </a:cubicBezTo>
                  <a:cubicBezTo>
                    <a:pt x="231" y="18"/>
                    <a:pt x="231" y="18"/>
                    <a:pt x="231" y="18"/>
                  </a:cubicBezTo>
                  <a:cubicBezTo>
                    <a:pt x="210" y="41"/>
                    <a:pt x="210" y="41"/>
                    <a:pt x="210" y="41"/>
                  </a:cubicBezTo>
                  <a:cubicBezTo>
                    <a:pt x="210" y="41"/>
                    <a:pt x="210" y="41"/>
                    <a:pt x="210" y="41"/>
                  </a:cubicBezTo>
                  <a:cubicBezTo>
                    <a:pt x="201" y="37"/>
                    <a:pt x="193" y="34"/>
                    <a:pt x="184" y="33"/>
                  </a:cubicBezTo>
                  <a:cubicBezTo>
                    <a:pt x="184" y="31"/>
                    <a:pt x="184" y="31"/>
                    <a:pt x="184" y="31"/>
                  </a:cubicBezTo>
                  <a:cubicBezTo>
                    <a:pt x="178" y="0"/>
                    <a:pt x="178" y="0"/>
                    <a:pt x="178" y="0"/>
                  </a:cubicBezTo>
                  <a:cubicBezTo>
                    <a:pt x="146" y="0"/>
                    <a:pt x="146" y="0"/>
                    <a:pt x="146" y="0"/>
                  </a:cubicBezTo>
                  <a:cubicBezTo>
                    <a:pt x="139" y="32"/>
                    <a:pt x="139" y="32"/>
                    <a:pt x="139" y="32"/>
                  </a:cubicBezTo>
                  <a:cubicBezTo>
                    <a:pt x="139" y="33"/>
                    <a:pt x="139" y="33"/>
                    <a:pt x="139" y="33"/>
                  </a:cubicBezTo>
                  <a:cubicBezTo>
                    <a:pt x="129" y="34"/>
                    <a:pt x="119" y="37"/>
                    <a:pt x="109" y="42"/>
                  </a:cubicBezTo>
                  <a:cubicBezTo>
                    <a:pt x="108" y="41"/>
                    <a:pt x="108" y="41"/>
                    <a:pt x="108" y="41"/>
                  </a:cubicBezTo>
                  <a:cubicBezTo>
                    <a:pt x="86" y="18"/>
                    <a:pt x="86" y="18"/>
                    <a:pt x="86" y="18"/>
                  </a:cubicBezTo>
                  <a:cubicBezTo>
                    <a:pt x="59" y="36"/>
                    <a:pt x="59" y="36"/>
                    <a:pt x="59" y="36"/>
                  </a:cubicBezTo>
                  <a:cubicBezTo>
                    <a:pt x="72" y="66"/>
                    <a:pt x="72" y="66"/>
                    <a:pt x="72" y="66"/>
                  </a:cubicBezTo>
                  <a:lnTo>
                    <a:pt x="72" y="67"/>
                  </a:lnTo>
                  <a:close/>
                  <a:moveTo>
                    <a:pt x="219" y="69"/>
                  </a:moveTo>
                  <a:cubicBezTo>
                    <a:pt x="271" y="100"/>
                    <a:pt x="287" y="167"/>
                    <a:pt x="256" y="219"/>
                  </a:cubicBezTo>
                  <a:cubicBezTo>
                    <a:pt x="224" y="271"/>
                    <a:pt x="157" y="287"/>
                    <a:pt x="106" y="256"/>
                  </a:cubicBezTo>
                  <a:cubicBezTo>
                    <a:pt x="54" y="225"/>
                    <a:pt x="37" y="157"/>
                    <a:pt x="69" y="106"/>
                  </a:cubicBezTo>
                  <a:cubicBezTo>
                    <a:pt x="100" y="54"/>
                    <a:pt x="167" y="38"/>
                    <a:pt x="219" y="69"/>
                  </a:cubicBezTo>
                  <a:close/>
                </a:path>
              </a:pathLst>
            </a:custGeom>
            <a:solidFill>
              <a:schemeClr val="accent2"/>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15" name="Freeform 16"/>
            <p:cNvSpPr/>
            <p:nvPr/>
          </p:nvSpPr>
          <p:spPr bwMode="auto">
            <a:xfrm>
              <a:off x="7126114" y="3091017"/>
              <a:ext cx="379106" cy="334127"/>
            </a:xfrm>
            <a:custGeom>
              <a:avLst/>
              <a:gdLst>
                <a:gd name="T0" fmla="*/ 113 w 125"/>
                <a:gd name="T1" fmla="*/ 62 h 110"/>
                <a:gd name="T2" fmla="*/ 117 w 125"/>
                <a:gd name="T3" fmla="*/ 97 h 110"/>
                <a:gd name="T4" fmla="*/ 82 w 125"/>
                <a:gd name="T5" fmla="*/ 102 h 110"/>
                <a:gd name="T6" fmla="*/ 13 w 125"/>
                <a:gd name="T7" fmla="*/ 49 h 110"/>
                <a:gd name="T8" fmla="*/ 9 w 125"/>
                <a:gd name="T9" fmla="*/ 14 h 110"/>
                <a:gd name="T10" fmla="*/ 44 w 125"/>
                <a:gd name="T11" fmla="*/ 9 h 110"/>
                <a:gd name="T12" fmla="*/ 113 w 125"/>
                <a:gd name="T13" fmla="*/ 62 h 110"/>
              </a:gdLst>
              <a:ahLst/>
              <a:cxnLst>
                <a:cxn ang="0">
                  <a:pos x="T0" y="T1"/>
                </a:cxn>
                <a:cxn ang="0">
                  <a:pos x="T2" y="T3"/>
                </a:cxn>
                <a:cxn ang="0">
                  <a:pos x="T4" y="T5"/>
                </a:cxn>
                <a:cxn ang="0">
                  <a:pos x="T6" y="T7"/>
                </a:cxn>
                <a:cxn ang="0">
                  <a:pos x="T8" y="T9"/>
                </a:cxn>
                <a:cxn ang="0">
                  <a:pos x="T10" y="T11"/>
                </a:cxn>
                <a:cxn ang="0">
                  <a:pos x="T12" y="T13"/>
                </a:cxn>
              </a:cxnLst>
              <a:rect l="0" t="0" r="r" b="b"/>
              <a:pathLst>
                <a:path w="125" h="110">
                  <a:moveTo>
                    <a:pt x="113" y="62"/>
                  </a:moveTo>
                  <a:cubicBezTo>
                    <a:pt x="124" y="70"/>
                    <a:pt x="125" y="86"/>
                    <a:pt x="117" y="97"/>
                  </a:cubicBezTo>
                  <a:cubicBezTo>
                    <a:pt x="109" y="108"/>
                    <a:pt x="93" y="110"/>
                    <a:pt x="82" y="102"/>
                  </a:cubicBezTo>
                  <a:cubicBezTo>
                    <a:pt x="13" y="49"/>
                    <a:pt x="13" y="49"/>
                    <a:pt x="13" y="49"/>
                  </a:cubicBezTo>
                  <a:cubicBezTo>
                    <a:pt x="2" y="41"/>
                    <a:pt x="0" y="25"/>
                    <a:pt x="9" y="14"/>
                  </a:cubicBezTo>
                  <a:cubicBezTo>
                    <a:pt x="17" y="3"/>
                    <a:pt x="33" y="0"/>
                    <a:pt x="44" y="9"/>
                  </a:cubicBezTo>
                  <a:lnTo>
                    <a:pt x="113" y="62"/>
                  </a:lnTo>
                  <a:close/>
                </a:path>
              </a:pathLst>
            </a:custGeom>
            <a:solidFill>
              <a:schemeClr val="accent3"/>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16" name="Freeform 17"/>
            <p:cNvSpPr/>
            <p:nvPr/>
          </p:nvSpPr>
          <p:spPr bwMode="auto">
            <a:xfrm>
              <a:off x="6872948" y="3827383"/>
              <a:ext cx="426656" cy="218468"/>
            </a:xfrm>
            <a:custGeom>
              <a:avLst/>
              <a:gdLst>
                <a:gd name="T0" fmla="*/ 117 w 140"/>
                <a:gd name="T1" fmla="*/ 20 h 72"/>
                <a:gd name="T2" fmla="*/ 137 w 140"/>
                <a:gd name="T3" fmla="*/ 49 h 72"/>
                <a:gd name="T4" fmla="*/ 108 w 140"/>
                <a:gd name="T5" fmla="*/ 69 h 72"/>
                <a:gd name="T6" fmla="*/ 22 w 140"/>
                <a:gd name="T7" fmla="*/ 52 h 72"/>
                <a:gd name="T8" fmla="*/ 3 w 140"/>
                <a:gd name="T9" fmla="*/ 23 h 72"/>
                <a:gd name="T10" fmla="*/ 32 w 140"/>
                <a:gd name="T11" fmla="*/ 3 h 72"/>
                <a:gd name="T12" fmla="*/ 117 w 140"/>
                <a:gd name="T13" fmla="*/ 20 h 72"/>
              </a:gdLst>
              <a:ahLst/>
              <a:cxnLst>
                <a:cxn ang="0">
                  <a:pos x="T0" y="T1"/>
                </a:cxn>
                <a:cxn ang="0">
                  <a:pos x="T2" y="T3"/>
                </a:cxn>
                <a:cxn ang="0">
                  <a:pos x="T4" y="T5"/>
                </a:cxn>
                <a:cxn ang="0">
                  <a:pos x="T6" y="T7"/>
                </a:cxn>
                <a:cxn ang="0">
                  <a:pos x="T8" y="T9"/>
                </a:cxn>
                <a:cxn ang="0">
                  <a:pos x="T10" y="T11"/>
                </a:cxn>
                <a:cxn ang="0">
                  <a:pos x="T12" y="T13"/>
                </a:cxn>
              </a:cxnLst>
              <a:rect l="0" t="0" r="r" b="b"/>
              <a:pathLst>
                <a:path w="140" h="72">
                  <a:moveTo>
                    <a:pt x="117" y="20"/>
                  </a:moveTo>
                  <a:cubicBezTo>
                    <a:pt x="131" y="22"/>
                    <a:pt x="140" y="36"/>
                    <a:pt x="137" y="49"/>
                  </a:cubicBezTo>
                  <a:cubicBezTo>
                    <a:pt x="134" y="63"/>
                    <a:pt x="121" y="72"/>
                    <a:pt x="108" y="69"/>
                  </a:cubicBezTo>
                  <a:cubicBezTo>
                    <a:pt x="22" y="52"/>
                    <a:pt x="22" y="52"/>
                    <a:pt x="22" y="52"/>
                  </a:cubicBezTo>
                  <a:cubicBezTo>
                    <a:pt x="9" y="50"/>
                    <a:pt x="0" y="37"/>
                    <a:pt x="3" y="23"/>
                  </a:cubicBezTo>
                  <a:cubicBezTo>
                    <a:pt x="6" y="9"/>
                    <a:pt x="19" y="0"/>
                    <a:pt x="32" y="3"/>
                  </a:cubicBezTo>
                  <a:lnTo>
                    <a:pt x="117" y="20"/>
                  </a:lnTo>
                  <a:close/>
                </a:path>
              </a:pathLst>
            </a:custGeom>
            <a:solidFill>
              <a:schemeClr val="accent2"/>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17" name="Freeform 18"/>
            <p:cNvSpPr/>
            <p:nvPr/>
          </p:nvSpPr>
          <p:spPr bwMode="auto">
            <a:xfrm>
              <a:off x="7059289" y="4532907"/>
              <a:ext cx="422800" cy="240315"/>
            </a:xfrm>
            <a:custGeom>
              <a:avLst/>
              <a:gdLst>
                <a:gd name="T0" fmla="*/ 105 w 139"/>
                <a:gd name="T1" fmla="*/ 4 h 79"/>
                <a:gd name="T2" fmla="*/ 136 w 139"/>
                <a:gd name="T3" fmla="*/ 22 h 79"/>
                <a:gd name="T4" fmla="*/ 118 w 139"/>
                <a:gd name="T5" fmla="*/ 52 h 79"/>
                <a:gd name="T6" fmla="*/ 34 w 139"/>
                <a:gd name="T7" fmla="*/ 75 h 79"/>
                <a:gd name="T8" fmla="*/ 4 w 139"/>
                <a:gd name="T9" fmla="*/ 57 h 79"/>
                <a:gd name="T10" fmla="*/ 21 w 139"/>
                <a:gd name="T11" fmla="*/ 26 h 79"/>
                <a:gd name="T12" fmla="*/ 105 w 139"/>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39" h="79">
                  <a:moveTo>
                    <a:pt x="105" y="4"/>
                  </a:moveTo>
                  <a:cubicBezTo>
                    <a:pt x="118" y="0"/>
                    <a:pt x="132" y="8"/>
                    <a:pt x="136" y="22"/>
                  </a:cubicBezTo>
                  <a:cubicBezTo>
                    <a:pt x="139" y="35"/>
                    <a:pt x="131" y="49"/>
                    <a:pt x="118" y="52"/>
                  </a:cubicBezTo>
                  <a:cubicBezTo>
                    <a:pt x="34" y="75"/>
                    <a:pt x="34" y="75"/>
                    <a:pt x="34" y="75"/>
                  </a:cubicBezTo>
                  <a:cubicBezTo>
                    <a:pt x="21" y="79"/>
                    <a:pt x="7" y="71"/>
                    <a:pt x="4" y="57"/>
                  </a:cubicBezTo>
                  <a:cubicBezTo>
                    <a:pt x="0" y="44"/>
                    <a:pt x="8" y="30"/>
                    <a:pt x="21" y="26"/>
                  </a:cubicBezTo>
                  <a:lnTo>
                    <a:pt x="105" y="4"/>
                  </a:lnTo>
                  <a:close/>
                </a:path>
              </a:pathLst>
            </a:custGeom>
            <a:solidFill>
              <a:schemeClr val="accent1"/>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18" name="Freeform 19"/>
            <p:cNvSpPr/>
            <p:nvPr/>
          </p:nvSpPr>
          <p:spPr bwMode="auto">
            <a:xfrm>
              <a:off x="9846685" y="4532907"/>
              <a:ext cx="425371" cy="240315"/>
            </a:xfrm>
            <a:custGeom>
              <a:avLst/>
              <a:gdLst>
                <a:gd name="T0" fmla="*/ 35 w 140"/>
                <a:gd name="T1" fmla="*/ 4 h 79"/>
                <a:gd name="T2" fmla="*/ 4 w 140"/>
                <a:gd name="T3" fmla="*/ 22 h 79"/>
                <a:gd name="T4" fmla="*/ 21 w 140"/>
                <a:gd name="T5" fmla="*/ 52 h 79"/>
                <a:gd name="T6" fmla="*/ 105 w 140"/>
                <a:gd name="T7" fmla="*/ 75 h 79"/>
                <a:gd name="T8" fmla="*/ 136 w 140"/>
                <a:gd name="T9" fmla="*/ 57 h 79"/>
                <a:gd name="T10" fmla="*/ 119 w 140"/>
                <a:gd name="T11" fmla="*/ 26 h 79"/>
                <a:gd name="T12" fmla="*/ 35 w 140"/>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40" h="79">
                  <a:moveTo>
                    <a:pt x="35" y="4"/>
                  </a:moveTo>
                  <a:cubicBezTo>
                    <a:pt x="21" y="0"/>
                    <a:pt x="8" y="8"/>
                    <a:pt x="4" y="22"/>
                  </a:cubicBezTo>
                  <a:cubicBezTo>
                    <a:pt x="0" y="35"/>
                    <a:pt x="8" y="49"/>
                    <a:pt x="21" y="52"/>
                  </a:cubicBezTo>
                  <a:cubicBezTo>
                    <a:pt x="105" y="75"/>
                    <a:pt x="105" y="75"/>
                    <a:pt x="105" y="75"/>
                  </a:cubicBezTo>
                  <a:cubicBezTo>
                    <a:pt x="119" y="79"/>
                    <a:pt x="132" y="71"/>
                    <a:pt x="136" y="57"/>
                  </a:cubicBezTo>
                  <a:cubicBezTo>
                    <a:pt x="140" y="44"/>
                    <a:pt x="132" y="30"/>
                    <a:pt x="119" y="26"/>
                  </a:cubicBezTo>
                  <a:lnTo>
                    <a:pt x="35" y="4"/>
                  </a:lnTo>
                  <a:close/>
                </a:path>
              </a:pathLst>
            </a:custGeom>
            <a:solidFill>
              <a:schemeClr val="accent4"/>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19" name="Freeform 20"/>
            <p:cNvSpPr/>
            <p:nvPr/>
          </p:nvSpPr>
          <p:spPr bwMode="auto">
            <a:xfrm>
              <a:off x="7442251" y="2848132"/>
              <a:ext cx="2335039" cy="2748843"/>
            </a:xfrm>
            <a:custGeom>
              <a:avLst/>
              <a:gdLst>
                <a:gd name="T0" fmla="*/ 702 w 768"/>
                <a:gd name="T1" fmla="*/ 412 h 904"/>
                <a:gd name="T2" fmla="*/ 611 w 768"/>
                <a:gd name="T3" fmla="*/ 601 h 904"/>
                <a:gd name="T4" fmla="*/ 611 w 768"/>
                <a:gd name="T5" fmla="*/ 602 h 904"/>
                <a:gd name="T6" fmla="*/ 609 w 768"/>
                <a:gd name="T7" fmla="*/ 604 h 904"/>
                <a:gd name="T8" fmla="*/ 606 w 768"/>
                <a:gd name="T9" fmla="*/ 606 h 904"/>
                <a:gd name="T10" fmla="*/ 606 w 768"/>
                <a:gd name="T11" fmla="*/ 607 h 904"/>
                <a:gd name="T12" fmla="*/ 536 w 768"/>
                <a:gd name="T13" fmla="*/ 735 h 904"/>
                <a:gd name="T14" fmla="*/ 523 w 768"/>
                <a:gd name="T15" fmla="*/ 827 h 904"/>
                <a:gd name="T16" fmla="*/ 523 w 768"/>
                <a:gd name="T17" fmla="*/ 833 h 904"/>
                <a:gd name="T18" fmla="*/ 521 w 768"/>
                <a:gd name="T19" fmla="*/ 837 h 904"/>
                <a:gd name="T20" fmla="*/ 504 w 768"/>
                <a:gd name="T21" fmla="*/ 844 h 904"/>
                <a:gd name="T22" fmla="*/ 274 w 768"/>
                <a:gd name="T23" fmla="*/ 844 h 904"/>
                <a:gd name="T24" fmla="*/ 257 w 768"/>
                <a:gd name="T25" fmla="*/ 837 h 904"/>
                <a:gd name="T26" fmla="*/ 255 w 768"/>
                <a:gd name="T27" fmla="*/ 832 h 904"/>
                <a:gd name="T28" fmla="*/ 256 w 768"/>
                <a:gd name="T29" fmla="*/ 827 h 904"/>
                <a:gd name="T30" fmla="*/ 243 w 768"/>
                <a:gd name="T31" fmla="*/ 737 h 904"/>
                <a:gd name="T32" fmla="*/ 185 w 768"/>
                <a:gd name="T33" fmla="*/ 622 h 904"/>
                <a:gd name="T34" fmla="*/ 170 w 768"/>
                <a:gd name="T35" fmla="*/ 604 h 904"/>
                <a:gd name="T36" fmla="*/ 136 w 768"/>
                <a:gd name="T37" fmla="*/ 571 h 904"/>
                <a:gd name="T38" fmla="*/ 109 w 768"/>
                <a:gd name="T39" fmla="*/ 530 h 904"/>
                <a:gd name="T40" fmla="*/ 75 w 768"/>
                <a:gd name="T41" fmla="*/ 436 h 904"/>
                <a:gd name="T42" fmla="*/ 70 w 768"/>
                <a:gd name="T43" fmla="*/ 378 h 904"/>
                <a:gd name="T44" fmla="*/ 342 w 768"/>
                <a:gd name="T45" fmla="*/ 65 h 904"/>
                <a:gd name="T46" fmla="*/ 305 w 768"/>
                <a:gd name="T47" fmla="*/ 0 h 904"/>
                <a:gd name="T48" fmla="*/ 0 w 768"/>
                <a:gd name="T49" fmla="*/ 378 h 904"/>
                <a:gd name="T50" fmla="*/ 132 w 768"/>
                <a:gd name="T51" fmla="*/ 669 h 904"/>
                <a:gd name="T52" fmla="*/ 186 w 768"/>
                <a:gd name="T53" fmla="*/ 825 h 904"/>
                <a:gd name="T54" fmla="*/ 204 w 768"/>
                <a:gd name="T55" fmla="*/ 883 h 904"/>
                <a:gd name="T56" fmla="*/ 226 w 768"/>
                <a:gd name="T57" fmla="*/ 902 h 904"/>
                <a:gd name="T58" fmla="*/ 380 w 768"/>
                <a:gd name="T59" fmla="*/ 903 h 904"/>
                <a:gd name="T60" fmla="*/ 547 w 768"/>
                <a:gd name="T61" fmla="*/ 904 h 904"/>
                <a:gd name="T62" fmla="*/ 575 w 768"/>
                <a:gd name="T63" fmla="*/ 883 h 904"/>
                <a:gd name="T64" fmla="*/ 593 w 768"/>
                <a:gd name="T65" fmla="*/ 825 h 904"/>
                <a:gd name="T66" fmla="*/ 658 w 768"/>
                <a:gd name="T67" fmla="*/ 654 h 904"/>
                <a:gd name="T68" fmla="*/ 662 w 768"/>
                <a:gd name="T69" fmla="*/ 650 h 904"/>
                <a:gd name="T70" fmla="*/ 768 w 768"/>
                <a:gd name="T71" fmla="*/ 442 h 904"/>
                <a:gd name="T72" fmla="*/ 702 w 768"/>
                <a:gd name="T73" fmla="*/ 41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904">
                  <a:moveTo>
                    <a:pt x="702" y="412"/>
                  </a:moveTo>
                  <a:cubicBezTo>
                    <a:pt x="694" y="485"/>
                    <a:pt x="661" y="552"/>
                    <a:pt x="611" y="601"/>
                  </a:cubicBezTo>
                  <a:cubicBezTo>
                    <a:pt x="611" y="602"/>
                    <a:pt x="611" y="602"/>
                    <a:pt x="611" y="602"/>
                  </a:cubicBezTo>
                  <a:cubicBezTo>
                    <a:pt x="610" y="603"/>
                    <a:pt x="609" y="603"/>
                    <a:pt x="609" y="604"/>
                  </a:cubicBezTo>
                  <a:cubicBezTo>
                    <a:pt x="609" y="604"/>
                    <a:pt x="608" y="605"/>
                    <a:pt x="606" y="606"/>
                  </a:cubicBezTo>
                  <a:cubicBezTo>
                    <a:pt x="606" y="607"/>
                    <a:pt x="606" y="607"/>
                    <a:pt x="606" y="607"/>
                  </a:cubicBezTo>
                  <a:cubicBezTo>
                    <a:pt x="595" y="619"/>
                    <a:pt x="556" y="665"/>
                    <a:pt x="536" y="735"/>
                  </a:cubicBezTo>
                  <a:cubicBezTo>
                    <a:pt x="528" y="762"/>
                    <a:pt x="523" y="793"/>
                    <a:pt x="523" y="827"/>
                  </a:cubicBezTo>
                  <a:cubicBezTo>
                    <a:pt x="523" y="829"/>
                    <a:pt x="523" y="831"/>
                    <a:pt x="523" y="833"/>
                  </a:cubicBezTo>
                  <a:cubicBezTo>
                    <a:pt x="523" y="833"/>
                    <a:pt x="522" y="835"/>
                    <a:pt x="521" y="837"/>
                  </a:cubicBezTo>
                  <a:cubicBezTo>
                    <a:pt x="519" y="839"/>
                    <a:pt x="514" y="842"/>
                    <a:pt x="504" y="844"/>
                  </a:cubicBezTo>
                  <a:cubicBezTo>
                    <a:pt x="274" y="844"/>
                    <a:pt x="274" y="844"/>
                    <a:pt x="274" y="844"/>
                  </a:cubicBezTo>
                  <a:cubicBezTo>
                    <a:pt x="265" y="842"/>
                    <a:pt x="260" y="840"/>
                    <a:pt x="257" y="837"/>
                  </a:cubicBezTo>
                  <a:cubicBezTo>
                    <a:pt x="256" y="836"/>
                    <a:pt x="255" y="833"/>
                    <a:pt x="255" y="832"/>
                  </a:cubicBezTo>
                  <a:cubicBezTo>
                    <a:pt x="256" y="830"/>
                    <a:pt x="256" y="830"/>
                    <a:pt x="256" y="827"/>
                  </a:cubicBezTo>
                  <a:cubicBezTo>
                    <a:pt x="256" y="794"/>
                    <a:pt x="251" y="764"/>
                    <a:pt x="243" y="737"/>
                  </a:cubicBezTo>
                  <a:cubicBezTo>
                    <a:pt x="227" y="683"/>
                    <a:pt x="201" y="643"/>
                    <a:pt x="185" y="622"/>
                  </a:cubicBezTo>
                  <a:cubicBezTo>
                    <a:pt x="180" y="616"/>
                    <a:pt x="175" y="610"/>
                    <a:pt x="170" y="604"/>
                  </a:cubicBezTo>
                  <a:cubicBezTo>
                    <a:pt x="159" y="593"/>
                    <a:pt x="146" y="583"/>
                    <a:pt x="136" y="571"/>
                  </a:cubicBezTo>
                  <a:cubicBezTo>
                    <a:pt x="125" y="558"/>
                    <a:pt x="116" y="544"/>
                    <a:pt x="109" y="530"/>
                  </a:cubicBezTo>
                  <a:cubicBezTo>
                    <a:pt x="94" y="501"/>
                    <a:pt x="81" y="469"/>
                    <a:pt x="75" y="436"/>
                  </a:cubicBezTo>
                  <a:cubicBezTo>
                    <a:pt x="72" y="417"/>
                    <a:pt x="70" y="397"/>
                    <a:pt x="70" y="378"/>
                  </a:cubicBezTo>
                  <a:cubicBezTo>
                    <a:pt x="70" y="219"/>
                    <a:pt x="189" y="87"/>
                    <a:pt x="342" y="65"/>
                  </a:cubicBezTo>
                  <a:cubicBezTo>
                    <a:pt x="305" y="0"/>
                    <a:pt x="305" y="0"/>
                    <a:pt x="305" y="0"/>
                  </a:cubicBezTo>
                  <a:cubicBezTo>
                    <a:pt x="131" y="38"/>
                    <a:pt x="0" y="193"/>
                    <a:pt x="0" y="378"/>
                  </a:cubicBezTo>
                  <a:cubicBezTo>
                    <a:pt x="0" y="494"/>
                    <a:pt x="51" y="598"/>
                    <a:pt x="132" y="669"/>
                  </a:cubicBezTo>
                  <a:cubicBezTo>
                    <a:pt x="151" y="694"/>
                    <a:pt x="185" y="750"/>
                    <a:pt x="186" y="825"/>
                  </a:cubicBezTo>
                  <a:cubicBezTo>
                    <a:pt x="184" y="841"/>
                    <a:pt x="188" y="864"/>
                    <a:pt x="204" y="883"/>
                  </a:cubicBezTo>
                  <a:cubicBezTo>
                    <a:pt x="210" y="890"/>
                    <a:pt x="218" y="897"/>
                    <a:pt x="226" y="902"/>
                  </a:cubicBezTo>
                  <a:cubicBezTo>
                    <a:pt x="380" y="903"/>
                    <a:pt x="380" y="903"/>
                    <a:pt x="380" y="903"/>
                  </a:cubicBezTo>
                  <a:cubicBezTo>
                    <a:pt x="547" y="904"/>
                    <a:pt x="547" y="904"/>
                    <a:pt x="547" y="904"/>
                  </a:cubicBezTo>
                  <a:cubicBezTo>
                    <a:pt x="558" y="899"/>
                    <a:pt x="567" y="892"/>
                    <a:pt x="575" y="883"/>
                  </a:cubicBezTo>
                  <a:cubicBezTo>
                    <a:pt x="590" y="864"/>
                    <a:pt x="594" y="841"/>
                    <a:pt x="593" y="825"/>
                  </a:cubicBezTo>
                  <a:cubicBezTo>
                    <a:pt x="594" y="723"/>
                    <a:pt x="657" y="655"/>
                    <a:pt x="658" y="654"/>
                  </a:cubicBezTo>
                  <a:cubicBezTo>
                    <a:pt x="660" y="653"/>
                    <a:pt x="661" y="652"/>
                    <a:pt x="662" y="650"/>
                  </a:cubicBezTo>
                  <a:cubicBezTo>
                    <a:pt x="717" y="595"/>
                    <a:pt x="755" y="522"/>
                    <a:pt x="768" y="442"/>
                  </a:cubicBezTo>
                  <a:cubicBezTo>
                    <a:pt x="750" y="433"/>
                    <a:pt x="720" y="420"/>
                    <a:pt x="702" y="412"/>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20" name="Freeform 33"/>
            <p:cNvSpPr/>
            <p:nvPr/>
          </p:nvSpPr>
          <p:spPr bwMode="auto">
            <a:xfrm>
              <a:off x="7448677" y="2303247"/>
              <a:ext cx="704238" cy="298145"/>
            </a:xfrm>
            <a:custGeom>
              <a:avLst/>
              <a:gdLst>
                <a:gd name="T0" fmla="*/ 232 w 232"/>
                <a:gd name="T1" fmla="*/ 44 h 98"/>
                <a:gd name="T2" fmla="*/ 225 w 232"/>
                <a:gd name="T3" fmla="*/ 34 h 98"/>
                <a:gd name="T4" fmla="*/ 10 w 232"/>
                <a:gd name="T5" fmla="*/ 0 h 98"/>
                <a:gd name="T6" fmla="*/ 0 w 232"/>
                <a:gd name="T7" fmla="*/ 7 h 98"/>
                <a:gd name="T8" fmla="*/ 232 w 232"/>
                <a:gd name="T9" fmla="*/ 44 h 98"/>
              </a:gdLst>
              <a:ahLst/>
              <a:cxnLst>
                <a:cxn ang="0">
                  <a:pos x="T0" y="T1"/>
                </a:cxn>
                <a:cxn ang="0">
                  <a:pos x="T2" y="T3"/>
                </a:cxn>
                <a:cxn ang="0">
                  <a:pos x="T4" y="T5"/>
                </a:cxn>
                <a:cxn ang="0">
                  <a:pos x="T6" y="T7"/>
                </a:cxn>
                <a:cxn ang="0">
                  <a:pos x="T8" y="T9"/>
                </a:cxn>
              </a:cxnLst>
              <a:rect l="0" t="0" r="r" b="b"/>
              <a:pathLst>
                <a:path w="232" h="98">
                  <a:moveTo>
                    <a:pt x="232" y="44"/>
                  </a:moveTo>
                  <a:cubicBezTo>
                    <a:pt x="225" y="34"/>
                    <a:pt x="225" y="34"/>
                    <a:pt x="225" y="34"/>
                  </a:cubicBezTo>
                  <a:cubicBezTo>
                    <a:pt x="157" y="84"/>
                    <a:pt x="60" y="69"/>
                    <a:pt x="10" y="0"/>
                  </a:cubicBezTo>
                  <a:cubicBezTo>
                    <a:pt x="0" y="7"/>
                    <a:pt x="0" y="7"/>
                    <a:pt x="0" y="7"/>
                  </a:cubicBezTo>
                  <a:cubicBezTo>
                    <a:pt x="54" y="81"/>
                    <a:pt x="158" y="98"/>
                    <a:pt x="232" y="44"/>
                  </a:cubicBezTo>
                  <a:close/>
                </a:path>
              </a:pathLst>
            </a:custGeom>
            <a:solidFill>
              <a:schemeClr val="accent4"/>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21" name="Freeform 34"/>
            <p:cNvSpPr/>
            <p:nvPr/>
          </p:nvSpPr>
          <p:spPr bwMode="auto">
            <a:xfrm>
              <a:off x="7438396" y="2287826"/>
              <a:ext cx="57830" cy="57830"/>
            </a:xfrm>
            <a:custGeom>
              <a:avLst/>
              <a:gdLst>
                <a:gd name="T0" fmla="*/ 45 w 45"/>
                <a:gd name="T1" fmla="*/ 12 h 45"/>
                <a:gd name="T2" fmla="*/ 3 w 45"/>
                <a:gd name="T3" fmla="*/ 0 h 45"/>
                <a:gd name="T4" fmla="*/ 0 w 45"/>
                <a:gd name="T5" fmla="*/ 45 h 45"/>
                <a:gd name="T6" fmla="*/ 45 w 45"/>
                <a:gd name="T7" fmla="*/ 12 h 45"/>
              </a:gdLst>
              <a:ahLst/>
              <a:cxnLst>
                <a:cxn ang="0">
                  <a:pos x="T0" y="T1"/>
                </a:cxn>
                <a:cxn ang="0">
                  <a:pos x="T2" y="T3"/>
                </a:cxn>
                <a:cxn ang="0">
                  <a:pos x="T4" y="T5"/>
                </a:cxn>
                <a:cxn ang="0">
                  <a:pos x="T6" y="T7"/>
                </a:cxn>
              </a:cxnLst>
              <a:rect l="0" t="0" r="r" b="b"/>
              <a:pathLst>
                <a:path w="45" h="45">
                  <a:moveTo>
                    <a:pt x="45" y="12"/>
                  </a:moveTo>
                  <a:lnTo>
                    <a:pt x="3" y="0"/>
                  </a:lnTo>
                  <a:lnTo>
                    <a:pt x="0" y="45"/>
                  </a:lnTo>
                  <a:lnTo>
                    <a:pt x="45" y="12"/>
                  </a:lnTo>
                  <a:close/>
                </a:path>
              </a:pathLst>
            </a:custGeom>
            <a:solidFill>
              <a:schemeClr val="accent4"/>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22" name="Freeform 35"/>
            <p:cNvSpPr/>
            <p:nvPr/>
          </p:nvSpPr>
          <p:spPr bwMode="auto">
            <a:xfrm>
              <a:off x="9980336" y="3921196"/>
              <a:ext cx="602715" cy="449787"/>
            </a:xfrm>
            <a:custGeom>
              <a:avLst/>
              <a:gdLst>
                <a:gd name="T0" fmla="*/ 0 w 198"/>
                <a:gd name="T1" fmla="*/ 129 h 148"/>
                <a:gd name="T2" fmla="*/ 3 w 198"/>
                <a:gd name="T3" fmla="*/ 117 h 148"/>
                <a:gd name="T4" fmla="*/ 186 w 198"/>
                <a:gd name="T5" fmla="*/ 0 h 148"/>
                <a:gd name="T6" fmla="*/ 198 w 198"/>
                <a:gd name="T7" fmla="*/ 2 h 148"/>
                <a:gd name="T8" fmla="*/ 0 w 198"/>
                <a:gd name="T9" fmla="*/ 129 h 148"/>
              </a:gdLst>
              <a:ahLst/>
              <a:cxnLst>
                <a:cxn ang="0">
                  <a:pos x="T0" y="T1"/>
                </a:cxn>
                <a:cxn ang="0">
                  <a:pos x="T2" y="T3"/>
                </a:cxn>
                <a:cxn ang="0">
                  <a:pos x="T4" y="T5"/>
                </a:cxn>
                <a:cxn ang="0">
                  <a:pos x="T6" y="T7"/>
                </a:cxn>
                <a:cxn ang="0">
                  <a:pos x="T8" y="T9"/>
                </a:cxn>
              </a:cxnLst>
              <a:rect l="0" t="0" r="r" b="b"/>
              <a:pathLst>
                <a:path w="198" h="148">
                  <a:moveTo>
                    <a:pt x="0" y="129"/>
                  </a:moveTo>
                  <a:cubicBezTo>
                    <a:pt x="3" y="117"/>
                    <a:pt x="3" y="117"/>
                    <a:pt x="3" y="117"/>
                  </a:cubicBezTo>
                  <a:cubicBezTo>
                    <a:pt x="86" y="135"/>
                    <a:pt x="168" y="83"/>
                    <a:pt x="186" y="0"/>
                  </a:cubicBezTo>
                  <a:cubicBezTo>
                    <a:pt x="198" y="2"/>
                    <a:pt x="198" y="2"/>
                    <a:pt x="198" y="2"/>
                  </a:cubicBezTo>
                  <a:cubicBezTo>
                    <a:pt x="178" y="92"/>
                    <a:pt x="90" y="148"/>
                    <a:pt x="0" y="129"/>
                  </a:cubicBezTo>
                  <a:close/>
                </a:path>
              </a:pathLst>
            </a:custGeom>
            <a:solidFill>
              <a:schemeClr val="accent2"/>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23" name="Freeform 36"/>
            <p:cNvSpPr/>
            <p:nvPr/>
          </p:nvSpPr>
          <p:spPr bwMode="auto">
            <a:xfrm>
              <a:off x="10530362" y="3890354"/>
              <a:ext cx="70681" cy="52689"/>
            </a:xfrm>
            <a:custGeom>
              <a:avLst/>
              <a:gdLst>
                <a:gd name="T0" fmla="*/ 0 w 55"/>
                <a:gd name="T1" fmla="*/ 29 h 41"/>
                <a:gd name="T2" fmla="*/ 34 w 55"/>
                <a:gd name="T3" fmla="*/ 0 h 41"/>
                <a:gd name="T4" fmla="*/ 55 w 55"/>
                <a:gd name="T5" fmla="*/ 41 h 41"/>
                <a:gd name="T6" fmla="*/ 0 w 55"/>
                <a:gd name="T7" fmla="*/ 29 h 41"/>
              </a:gdLst>
              <a:ahLst/>
              <a:cxnLst>
                <a:cxn ang="0">
                  <a:pos x="T0" y="T1"/>
                </a:cxn>
                <a:cxn ang="0">
                  <a:pos x="T2" y="T3"/>
                </a:cxn>
                <a:cxn ang="0">
                  <a:pos x="T4" y="T5"/>
                </a:cxn>
                <a:cxn ang="0">
                  <a:pos x="T6" y="T7"/>
                </a:cxn>
              </a:cxnLst>
              <a:rect l="0" t="0" r="r" b="b"/>
              <a:pathLst>
                <a:path w="55" h="41">
                  <a:moveTo>
                    <a:pt x="0" y="29"/>
                  </a:moveTo>
                  <a:lnTo>
                    <a:pt x="34" y="0"/>
                  </a:lnTo>
                  <a:lnTo>
                    <a:pt x="55" y="41"/>
                  </a:lnTo>
                  <a:lnTo>
                    <a:pt x="0" y="29"/>
                  </a:lnTo>
                  <a:close/>
                </a:path>
              </a:pathLst>
            </a:custGeom>
            <a:solidFill>
              <a:schemeClr val="accent2"/>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24" name="Oval 37"/>
            <p:cNvSpPr>
              <a:spLocks noChangeArrowheads="1"/>
            </p:cNvSpPr>
            <p:nvPr/>
          </p:nvSpPr>
          <p:spPr bwMode="auto">
            <a:xfrm>
              <a:off x="10156396" y="4137094"/>
              <a:ext cx="244171" cy="242885"/>
            </a:xfrm>
            <a:prstGeom prst="ellipse">
              <a:avLst/>
            </a:prstGeom>
            <a:solidFill>
              <a:schemeClr val="accent2"/>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25" name="Freeform 40"/>
            <p:cNvSpPr/>
            <p:nvPr/>
          </p:nvSpPr>
          <p:spPr bwMode="auto">
            <a:xfrm>
              <a:off x="7578472" y="2370072"/>
              <a:ext cx="277583" cy="280153"/>
            </a:xfrm>
            <a:custGeom>
              <a:avLst/>
              <a:gdLst>
                <a:gd name="T0" fmla="*/ 10 w 91"/>
                <a:gd name="T1" fmla="*/ 65 h 92"/>
                <a:gd name="T2" fmla="*/ 64 w 91"/>
                <a:gd name="T3" fmla="*/ 81 h 92"/>
                <a:gd name="T4" fmla="*/ 81 w 91"/>
                <a:gd name="T5" fmla="*/ 27 h 92"/>
                <a:gd name="T6" fmla="*/ 27 w 91"/>
                <a:gd name="T7" fmla="*/ 10 h 92"/>
                <a:gd name="T8" fmla="*/ 10 w 91"/>
                <a:gd name="T9" fmla="*/ 65 h 92"/>
              </a:gdLst>
              <a:ahLst/>
              <a:cxnLst>
                <a:cxn ang="0">
                  <a:pos x="T0" y="T1"/>
                </a:cxn>
                <a:cxn ang="0">
                  <a:pos x="T2" y="T3"/>
                </a:cxn>
                <a:cxn ang="0">
                  <a:pos x="T4" y="T5"/>
                </a:cxn>
                <a:cxn ang="0">
                  <a:pos x="T6" y="T7"/>
                </a:cxn>
                <a:cxn ang="0">
                  <a:pos x="T8" y="T9"/>
                </a:cxn>
              </a:cxnLst>
              <a:rect l="0" t="0" r="r" b="b"/>
              <a:pathLst>
                <a:path w="91" h="92">
                  <a:moveTo>
                    <a:pt x="10" y="65"/>
                  </a:moveTo>
                  <a:cubicBezTo>
                    <a:pt x="20" y="84"/>
                    <a:pt x="45" y="92"/>
                    <a:pt x="64" y="81"/>
                  </a:cubicBezTo>
                  <a:cubicBezTo>
                    <a:pt x="84" y="71"/>
                    <a:pt x="91" y="47"/>
                    <a:pt x="81" y="27"/>
                  </a:cubicBezTo>
                  <a:cubicBezTo>
                    <a:pt x="70" y="8"/>
                    <a:pt x="46" y="0"/>
                    <a:pt x="27" y="10"/>
                  </a:cubicBezTo>
                  <a:cubicBezTo>
                    <a:pt x="7" y="21"/>
                    <a:pt x="0" y="45"/>
                    <a:pt x="10" y="65"/>
                  </a:cubicBezTo>
                  <a:close/>
                </a:path>
              </a:pathLst>
            </a:custGeom>
            <a:solidFill>
              <a:schemeClr val="accent4"/>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26" name="Freeform 41"/>
            <p:cNvSpPr/>
            <p:nvPr/>
          </p:nvSpPr>
          <p:spPr bwMode="auto">
            <a:xfrm>
              <a:off x="9278669" y="1314999"/>
              <a:ext cx="1100051" cy="1101336"/>
            </a:xfrm>
            <a:custGeom>
              <a:avLst/>
              <a:gdLst>
                <a:gd name="T0" fmla="*/ 362 w 362"/>
                <a:gd name="T1" fmla="*/ 362 h 362"/>
                <a:gd name="T2" fmla="*/ 346 w 362"/>
                <a:gd name="T3" fmla="*/ 362 h 362"/>
                <a:gd name="T4" fmla="*/ 0 w 362"/>
                <a:gd name="T5" fmla="*/ 16 h 362"/>
                <a:gd name="T6" fmla="*/ 0 w 362"/>
                <a:gd name="T7" fmla="*/ 0 h 362"/>
                <a:gd name="T8" fmla="*/ 362 w 362"/>
                <a:gd name="T9" fmla="*/ 362 h 362"/>
              </a:gdLst>
              <a:ahLst/>
              <a:cxnLst>
                <a:cxn ang="0">
                  <a:pos x="T0" y="T1"/>
                </a:cxn>
                <a:cxn ang="0">
                  <a:pos x="T2" y="T3"/>
                </a:cxn>
                <a:cxn ang="0">
                  <a:pos x="T4" y="T5"/>
                </a:cxn>
                <a:cxn ang="0">
                  <a:pos x="T6" y="T7"/>
                </a:cxn>
                <a:cxn ang="0">
                  <a:pos x="T8" y="T9"/>
                </a:cxn>
              </a:cxnLst>
              <a:rect l="0" t="0" r="r" b="b"/>
              <a:pathLst>
                <a:path w="362" h="362">
                  <a:moveTo>
                    <a:pt x="362" y="362"/>
                  </a:moveTo>
                  <a:cubicBezTo>
                    <a:pt x="346" y="362"/>
                    <a:pt x="346" y="362"/>
                    <a:pt x="346" y="362"/>
                  </a:cubicBezTo>
                  <a:cubicBezTo>
                    <a:pt x="346" y="171"/>
                    <a:pt x="191" y="16"/>
                    <a:pt x="0" y="16"/>
                  </a:cubicBezTo>
                  <a:cubicBezTo>
                    <a:pt x="0" y="0"/>
                    <a:pt x="0" y="0"/>
                    <a:pt x="0" y="0"/>
                  </a:cubicBezTo>
                  <a:cubicBezTo>
                    <a:pt x="200" y="0"/>
                    <a:pt x="362" y="162"/>
                    <a:pt x="362" y="362"/>
                  </a:cubicBezTo>
                  <a:close/>
                </a:path>
              </a:pathLst>
            </a:custGeom>
            <a:solidFill>
              <a:schemeClr val="accent3"/>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27" name="Freeform 42"/>
            <p:cNvSpPr/>
            <p:nvPr/>
          </p:nvSpPr>
          <p:spPr bwMode="auto">
            <a:xfrm>
              <a:off x="9216984" y="1261025"/>
              <a:ext cx="100239" cy="154213"/>
            </a:xfrm>
            <a:custGeom>
              <a:avLst/>
              <a:gdLst>
                <a:gd name="T0" fmla="*/ 78 w 78"/>
                <a:gd name="T1" fmla="*/ 0 h 120"/>
                <a:gd name="T2" fmla="*/ 0 w 78"/>
                <a:gd name="T3" fmla="*/ 56 h 120"/>
                <a:gd name="T4" fmla="*/ 74 w 78"/>
                <a:gd name="T5" fmla="*/ 120 h 120"/>
                <a:gd name="T6" fmla="*/ 78 w 78"/>
                <a:gd name="T7" fmla="*/ 0 h 120"/>
              </a:gdLst>
              <a:ahLst/>
              <a:cxnLst>
                <a:cxn ang="0">
                  <a:pos x="T0" y="T1"/>
                </a:cxn>
                <a:cxn ang="0">
                  <a:pos x="T2" y="T3"/>
                </a:cxn>
                <a:cxn ang="0">
                  <a:pos x="T4" y="T5"/>
                </a:cxn>
                <a:cxn ang="0">
                  <a:pos x="T6" y="T7"/>
                </a:cxn>
              </a:cxnLst>
              <a:rect l="0" t="0" r="r" b="b"/>
              <a:pathLst>
                <a:path w="78" h="120">
                  <a:moveTo>
                    <a:pt x="78" y="0"/>
                  </a:moveTo>
                  <a:lnTo>
                    <a:pt x="0" y="56"/>
                  </a:lnTo>
                  <a:lnTo>
                    <a:pt x="74" y="120"/>
                  </a:lnTo>
                  <a:lnTo>
                    <a:pt x="78" y="0"/>
                  </a:lnTo>
                  <a:close/>
                </a:path>
              </a:pathLst>
            </a:custGeom>
            <a:solidFill>
              <a:schemeClr val="accent3"/>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28" name="Oval 43"/>
            <p:cNvSpPr>
              <a:spLocks noChangeArrowheads="1"/>
            </p:cNvSpPr>
            <p:nvPr/>
          </p:nvSpPr>
          <p:spPr bwMode="auto">
            <a:xfrm>
              <a:off x="9886524" y="1501340"/>
              <a:ext cx="355974" cy="358545"/>
            </a:xfrm>
            <a:prstGeom prst="ellipse">
              <a:avLst/>
            </a:prstGeom>
            <a:solidFill>
              <a:schemeClr val="accent3"/>
            </a:solidFill>
            <a:ln>
              <a:noFill/>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29" name="TextBox 28"/>
            <p:cNvSpPr txBox="1"/>
            <p:nvPr/>
          </p:nvSpPr>
          <p:spPr>
            <a:xfrm>
              <a:off x="10076476" y="4126875"/>
              <a:ext cx="404013" cy="301207"/>
            </a:xfrm>
            <a:prstGeom prst="rect">
              <a:avLst/>
            </a:prstGeom>
            <a:noFill/>
          </p:spPr>
          <p:txBody>
            <a:bodyPr wrap="none" rtlCol="0">
              <a:spAutoFit/>
            </a:bodyPr>
            <a:lstStyle/>
            <a:p>
              <a:pPr algn="ctr"/>
              <a:r>
                <a:rPr lang="en-US" sz="790" b="1">
                  <a:solidFill>
                    <a:schemeClr val="bg1"/>
                  </a:solidFill>
                  <a:latin typeface="Noto Sans S Chinese Regular" panose="020B0500000000000000" pitchFamily="34" charset="-122"/>
                  <a:ea typeface="Noto Sans S Chinese Regular" panose="020B0500000000000000" pitchFamily="34" charset="-122"/>
                </a:rPr>
                <a:t>02</a:t>
              </a:r>
              <a:endParaRPr lang="en-US" sz="790" b="1">
                <a:solidFill>
                  <a:schemeClr val="bg1"/>
                </a:solidFill>
                <a:latin typeface="Noto Sans S Chinese Regular" panose="020B0500000000000000" pitchFamily="34" charset="-122"/>
                <a:ea typeface="Noto Sans S Chinese Regular" panose="020B0500000000000000" pitchFamily="34" charset="-122"/>
              </a:endParaRPr>
            </a:p>
          </p:txBody>
        </p:sp>
        <p:sp>
          <p:nvSpPr>
            <p:cNvPr id="30" name="TextBox 29"/>
            <p:cNvSpPr txBox="1"/>
            <p:nvPr/>
          </p:nvSpPr>
          <p:spPr>
            <a:xfrm>
              <a:off x="9847444" y="1521285"/>
              <a:ext cx="423853" cy="326457"/>
            </a:xfrm>
            <a:prstGeom prst="rect">
              <a:avLst/>
            </a:prstGeom>
            <a:noFill/>
          </p:spPr>
          <p:txBody>
            <a:bodyPr wrap="none" rtlCol="0">
              <a:spAutoFit/>
            </a:bodyPr>
            <a:lstStyle/>
            <a:p>
              <a:pPr algn="ctr"/>
              <a:r>
                <a:rPr lang="en-US" sz="900" b="1">
                  <a:solidFill>
                    <a:schemeClr val="bg1"/>
                  </a:solidFill>
                  <a:latin typeface="Noto Sans S Chinese Regular" panose="020B0500000000000000" pitchFamily="34" charset="-122"/>
                  <a:ea typeface="Noto Sans S Chinese Regular" panose="020B0500000000000000" pitchFamily="34" charset="-122"/>
                </a:rPr>
                <a:t>03</a:t>
              </a:r>
              <a:endParaRPr lang="en-US" sz="900" b="1">
                <a:solidFill>
                  <a:schemeClr val="bg1"/>
                </a:solidFill>
                <a:latin typeface="Noto Sans S Chinese Regular" panose="020B0500000000000000" pitchFamily="34" charset="-122"/>
                <a:ea typeface="Noto Sans S Chinese Regular" panose="020B0500000000000000" pitchFamily="34" charset="-122"/>
              </a:endParaRPr>
            </a:p>
          </p:txBody>
        </p:sp>
        <p:sp>
          <p:nvSpPr>
            <p:cNvPr id="31" name="TextBox 30"/>
            <p:cNvSpPr txBox="1"/>
            <p:nvPr/>
          </p:nvSpPr>
          <p:spPr>
            <a:xfrm>
              <a:off x="7515258" y="2372568"/>
              <a:ext cx="404013" cy="301207"/>
            </a:xfrm>
            <a:prstGeom prst="rect">
              <a:avLst/>
            </a:prstGeom>
            <a:noFill/>
          </p:spPr>
          <p:txBody>
            <a:bodyPr wrap="none" rtlCol="0">
              <a:spAutoFit/>
            </a:bodyPr>
            <a:lstStyle/>
            <a:p>
              <a:pPr algn="ctr"/>
              <a:r>
                <a:rPr lang="en-US" sz="790" b="1">
                  <a:solidFill>
                    <a:schemeClr val="bg1"/>
                  </a:solidFill>
                  <a:latin typeface="Noto Sans S Chinese Regular" panose="020B0500000000000000" pitchFamily="34" charset="-122"/>
                  <a:ea typeface="Noto Sans S Chinese Regular" panose="020B0500000000000000" pitchFamily="34" charset="-122"/>
                </a:rPr>
                <a:t>04</a:t>
              </a:r>
              <a:endParaRPr lang="en-US" sz="790" b="1">
                <a:solidFill>
                  <a:schemeClr val="bg1"/>
                </a:solidFill>
                <a:latin typeface="Noto Sans S Chinese Regular" panose="020B0500000000000000" pitchFamily="34" charset="-122"/>
                <a:ea typeface="Noto Sans S Chinese Regular" panose="020B0500000000000000" pitchFamily="34" charset="-122"/>
              </a:endParaRPr>
            </a:p>
          </p:txBody>
        </p:sp>
        <p:sp>
          <p:nvSpPr>
            <p:cNvPr id="32" name="AutoShape 115"/>
            <p:cNvSpPr>
              <a:spLocks noChangeAspect="1"/>
            </p:cNvSpPr>
            <p:nvPr/>
          </p:nvSpPr>
          <p:spPr bwMode="auto">
            <a:xfrm>
              <a:off x="8370754" y="3796486"/>
              <a:ext cx="496025" cy="4961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38091" tIns="38091" rIns="38091" bIns="38091" anchor="ctr"/>
            <a:lstStyle/>
            <a:p>
              <a:pPr defTabSz="457200">
                <a:defRPr/>
              </a:pPr>
              <a:endParaRPr lang="es-ES" sz="2400" dirty="0">
                <a:solidFill>
                  <a:srgbClr val="44CEB9"/>
                </a:solidFill>
                <a:effectLst>
                  <a:outerShdw blurRad="38100" dist="38100" dir="2700000" algn="tl">
                    <a:srgbClr val="000000"/>
                  </a:outerShdw>
                </a:effectLst>
                <a:latin typeface="Noto Sans S Chinese Regular" panose="020B0500000000000000" pitchFamily="34" charset="-122"/>
                <a:ea typeface="Noto Sans S Chinese Regular" panose="020B0500000000000000" pitchFamily="34" charset="-122"/>
                <a:cs typeface="Gill Sans" charset="0"/>
                <a:sym typeface="Gill Sans" charset="0"/>
              </a:endParaRPr>
            </a:p>
          </p:txBody>
        </p:sp>
        <p:sp>
          <p:nvSpPr>
            <p:cNvPr id="33" name="Freeform 290"/>
            <p:cNvSpPr>
              <a:spLocks noChangeAspect="1" noChangeArrowheads="1"/>
            </p:cNvSpPr>
            <p:nvPr/>
          </p:nvSpPr>
          <p:spPr bwMode="auto">
            <a:xfrm>
              <a:off x="7755574" y="1904644"/>
              <a:ext cx="276540" cy="214190"/>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37132" tIns="68566" rIns="137132" bIns="68566" anchor="ctr"/>
            <a:lstStyle/>
            <a:p>
              <a:pPr>
                <a:defRPr/>
              </a:pPr>
              <a:endParaRPr lang="en-US" sz="1500" dirty="0">
                <a:latin typeface="Noto Sans S Chinese Regular" panose="020B0500000000000000" pitchFamily="34" charset="-122"/>
                <a:ea typeface="Noto Sans S Chinese Regular" panose="020B0500000000000000" pitchFamily="34" charset="-122"/>
              </a:endParaRPr>
            </a:p>
          </p:txBody>
        </p:sp>
        <p:grpSp>
          <p:nvGrpSpPr>
            <p:cNvPr id="34" name="Group 4700"/>
            <p:cNvGrpSpPr>
              <a:grpSpLocks noChangeAspect="1"/>
            </p:cNvGrpSpPr>
            <p:nvPr/>
          </p:nvGrpSpPr>
          <p:grpSpPr bwMode="auto">
            <a:xfrm>
              <a:off x="8973178" y="2120702"/>
              <a:ext cx="619319" cy="619480"/>
              <a:chOff x="3062288" y="3998912"/>
              <a:chExt cx="412750" cy="412750"/>
            </a:xfrm>
            <a:solidFill>
              <a:schemeClr val="bg1"/>
            </a:solidFill>
          </p:grpSpPr>
          <p:sp>
            <p:nvSpPr>
              <p:cNvPr id="36" name="Freeform 408"/>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p:spPr>
            <p:txBody>
              <a:bodyPr wrap="none" anchor="ctr"/>
              <a:lstStyle/>
              <a:p>
                <a:pPr>
                  <a:defRPr/>
                </a:pPr>
                <a:endParaRPr lang="en-US" sz="1500" dirty="0">
                  <a:latin typeface="Noto Sans S Chinese Regular" panose="020B0500000000000000" pitchFamily="34" charset="-122"/>
                  <a:ea typeface="Noto Sans S Chinese Regular" panose="020B0500000000000000" pitchFamily="34" charset="-122"/>
                </a:endParaRPr>
              </a:p>
            </p:txBody>
          </p:sp>
          <p:sp>
            <p:nvSpPr>
              <p:cNvPr id="37" name="Freeform 409"/>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p:spPr>
            <p:txBody>
              <a:bodyPr wrap="none" anchor="ctr"/>
              <a:lstStyle/>
              <a:p>
                <a:pPr>
                  <a:defRPr/>
                </a:pPr>
                <a:endParaRPr lang="en-US" sz="1500" dirty="0">
                  <a:latin typeface="Noto Sans S Chinese Regular" panose="020B0500000000000000" pitchFamily="34" charset="-122"/>
                  <a:ea typeface="Noto Sans S Chinese Regular" panose="020B0500000000000000" pitchFamily="34" charset="-122"/>
                </a:endParaRPr>
              </a:p>
            </p:txBody>
          </p:sp>
          <p:sp>
            <p:nvSpPr>
              <p:cNvPr id="38" name="Freeform 410"/>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p:spPr>
            <p:txBody>
              <a:bodyPr wrap="none" anchor="ctr"/>
              <a:lstStyle/>
              <a:p>
                <a:pPr>
                  <a:defRPr/>
                </a:pPr>
                <a:endParaRPr lang="en-US" sz="1500" dirty="0">
                  <a:latin typeface="Noto Sans S Chinese Regular" panose="020B0500000000000000" pitchFamily="34" charset="-122"/>
                  <a:ea typeface="Noto Sans S Chinese Regular" panose="020B0500000000000000" pitchFamily="34" charset="-122"/>
                </a:endParaRPr>
              </a:p>
            </p:txBody>
          </p:sp>
          <p:sp>
            <p:nvSpPr>
              <p:cNvPr id="39" name="Freeform 411"/>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p:spPr>
            <p:txBody>
              <a:bodyPr wrap="none" anchor="ctr"/>
              <a:lstStyle/>
              <a:p>
                <a:pPr>
                  <a:defRPr/>
                </a:pPr>
                <a:endParaRPr lang="en-US" sz="1500" dirty="0">
                  <a:latin typeface="Noto Sans S Chinese Regular" panose="020B0500000000000000" pitchFamily="34" charset="-122"/>
                  <a:ea typeface="Noto Sans S Chinese Regular" panose="020B0500000000000000" pitchFamily="34" charset="-122"/>
                </a:endParaRPr>
              </a:p>
            </p:txBody>
          </p:sp>
        </p:grpSp>
        <p:sp>
          <p:nvSpPr>
            <p:cNvPr id="35" name="Freeform 325"/>
            <p:cNvSpPr>
              <a:spLocks noChangeAspect="1" noChangeArrowheads="1"/>
            </p:cNvSpPr>
            <p:nvPr/>
          </p:nvSpPr>
          <p:spPr bwMode="auto">
            <a:xfrm>
              <a:off x="9873466" y="3519717"/>
              <a:ext cx="269000" cy="362166"/>
            </a:xfrm>
            <a:custGeom>
              <a:avLst/>
              <a:gdLst>
                <a:gd name="T0" fmla="*/ 694 w 1046"/>
                <a:gd name="T1" fmla="*/ 1053 h 1405"/>
                <a:gd name="T2" fmla="*/ 176 w 1046"/>
                <a:gd name="T3" fmla="*/ 526 h 1405"/>
                <a:gd name="T4" fmla="*/ 870 w 1046"/>
                <a:gd name="T5" fmla="*/ 526 h 1405"/>
                <a:gd name="T6" fmla="*/ 393 w 1046"/>
                <a:gd name="T7" fmla="*/ 1229 h 1405"/>
                <a:gd name="T8" fmla="*/ 393 w 1046"/>
                <a:gd name="T9" fmla="*/ 1321 h 1405"/>
                <a:gd name="T10" fmla="*/ 519 w 1046"/>
                <a:gd name="T11" fmla="*/ 1404 h 1405"/>
                <a:gd name="T12" fmla="*/ 652 w 1046"/>
                <a:gd name="T13" fmla="*/ 1321 h 1405"/>
                <a:gd name="T14" fmla="*/ 652 w 1046"/>
                <a:gd name="T15" fmla="*/ 1229 h 1405"/>
                <a:gd name="T16" fmla="*/ 393 w 1046"/>
                <a:gd name="T17" fmla="*/ 1095 h 1405"/>
                <a:gd name="T18" fmla="*/ 393 w 1046"/>
                <a:gd name="T19" fmla="*/ 1187 h 1405"/>
                <a:gd name="T20" fmla="*/ 694 w 1046"/>
                <a:gd name="T21" fmla="*/ 1145 h 1405"/>
                <a:gd name="T22" fmla="*/ 42 w 1046"/>
                <a:gd name="T23" fmla="*/ 301 h 1405"/>
                <a:gd name="T24" fmla="*/ 168 w 1046"/>
                <a:gd name="T25" fmla="*/ 275 h 1405"/>
                <a:gd name="T26" fmla="*/ 42 w 1046"/>
                <a:gd name="T27" fmla="*/ 301 h 1405"/>
                <a:gd name="T28" fmla="*/ 569 w 1046"/>
                <a:gd name="T29" fmla="*/ 0 h 1405"/>
                <a:gd name="T30" fmla="*/ 477 w 1046"/>
                <a:gd name="T31" fmla="*/ 92 h 1405"/>
                <a:gd name="T32" fmla="*/ 569 w 1046"/>
                <a:gd name="T33" fmla="*/ 92 h 1405"/>
                <a:gd name="T34" fmla="*/ 301 w 1046"/>
                <a:gd name="T35" fmla="*/ 50 h 1405"/>
                <a:gd name="T36" fmla="*/ 268 w 1046"/>
                <a:gd name="T37" fmla="*/ 175 h 1405"/>
                <a:gd name="T38" fmla="*/ 1004 w 1046"/>
                <a:gd name="T39" fmla="*/ 301 h 1405"/>
                <a:gd name="T40" fmla="*/ 878 w 1046"/>
                <a:gd name="T41" fmla="*/ 275 h 1405"/>
                <a:gd name="T42" fmla="*/ 1004 w 1046"/>
                <a:gd name="T43" fmla="*/ 301 h 1405"/>
                <a:gd name="T44" fmla="*/ 744 w 1046"/>
                <a:gd name="T45" fmla="*/ 50 h 1405"/>
                <a:gd name="T46" fmla="*/ 778 w 1046"/>
                <a:gd name="T47" fmla="*/ 175 h 1405"/>
                <a:gd name="T48" fmla="*/ 84 w 1046"/>
                <a:gd name="T49" fmla="*/ 526 h 1405"/>
                <a:gd name="T50" fmla="*/ 0 w 1046"/>
                <a:gd name="T51" fmla="*/ 485 h 1405"/>
                <a:gd name="T52" fmla="*/ 92 w 1046"/>
                <a:gd name="T53" fmla="*/ 568 h 1405"/>
                <a:gd name="T54" fmla="*/ 953 w 1046"/>
                <a:gd name="T55" fmla="*/ 485 h 1405"/>
                <a:gd name="T56" fmla="*/ 953 w 1046"/>
                <a:gd name="T57" fmla="*/ 568 h 1405"/>
                <a:gd name="T58" fmla="*/ 1045 w 1046"/>
                <a:gd name="T59" fmla="*/ 485 h 1405"/>
                <a:gd name="T60" fmla="*/ 886 w 1046"/>
                <a:gd name="T61" fmla="*/ 786 h 1405"/>
                <a:gd name="T62" fmla="*/ 1004 w 1046"/>
                <a:gd name="T63" fmla="*/ 752 h 1405"/>
                <a:gd name="T64" fmla="*/ 886 w 1046"/>
                <a:gd name="T65" fmla="*/ 786 h 1405"/>
                <a:gd name="T66" fmla="*/ 92 w 1046"/>
                <a:gd name="T67" fmla="*/ 827 h 1405"/>
                <a:gd name="T68" fmla="*/ 126 w 1046"/>
                <a:gd name="T69" fmla="*/ 710 h 1405"/>
                <a:gd name="T70" fmla="*/ 42 w 1046"/>
                <a:gd name="T71" fmla="*/ 75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6" h="1405">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chemeClr val="bg1"/>
            </a:solidFill>
            <a:ln>
              <a:noFill/>
            </a:ln>
            <a:effectLst/>
          </p:spPr>
          <p:txBody>
            <a:bodyPr wrap="none" lIns="182838" tIns="91419" rIns="182838" bIns="91419" anchor="ctr"/>
            <a:lstStyle/>
            <a:p>
              <a:pPr>
                <a:defRPr/>
              </a:pPr>
              <a:endParaRPr lang="en-US" sz="1500" dirty="0">
                <a:latin typeface="Noto Sans S Chinese Regular" panose="020B0500000000000000" pitchFamily="34" charset="-122"/>
                <a:ea typeface="Noto Sans S Chinese Regular" panose="020B0500000000000000" pitchFamily="34" charset="-122"/>
              </a:endParaRPr>
            </a:p>
          </p:txBody>
        </p:sp>
        <p:grpSp>
          <p:nvGrpSpPr>
            <p:cNvPr id="42" name="Group 41"/>
            <p:cNvGrpSpPr/>
            <p:nvPr/>
          </p:nvGrpSpPr>
          <p:grpSpPr>
            <a:xfrm>
              <a:off x="8071408" y="5674165"/>
              <a:ext cx="1094715" cy="1024810"/>
              <a:chOff x="4640262" y="2296293"/>
              <a:chExt cx="1094715" cy="1024810"/>
            </a:xfrm>
            <a:solidFill>
              <a:schemeClr val="tx1">
                <a:lumMod val="65000"/>
                <a:lumOff val="35000"/>
              </a:schemeClr>
            </a:solidFill>
          </p:grpSpPr>
          <p:sp>
            <p:nvSpPr>
              <p:cNvPr id="40" name="Freeform 52"/>
              <p:cNvSpPr/>
              <p:nvPr/>
            </p:nvSpPr>
            <p:spPr bwMode="auto">
              <a:xfrm>
                <a:off x="4640262" y="2296293"/>
                <a:ext cx="1094715" cy="511465"/>
              </a:xfrm>
              <a:custGeom>
                <a:avLst/>
                <a:gdLst>
                  <a:gd name="T0" fmla="*/ 22 w 244"/>
                  <a:gd name="T1" fmla="*/ 0 h 114"/>
                  <a:gd name="T2" fmla="*/ 223 w 244"/>
                  <a:gd name="T3" fmla="*/ 0 h 114"/>
                  <a:gd name="T4" fmla="*/ 228 w 244"/>
                  <a:gd name="T5" fmla="*/ 1 h 114"/>
                  <a:gd name="T6" fmla="*/ 233 w 244"/>
                  <a:gd name="T7" fmla="*/ 2 h 114"/>
                  <a:gd name="T8" fmla="*/ 237 w 244"/>
                  <a:gd name="T9" fmla="*/ 6 h 114"/>
                  <a:gd name="T10" fmla="*/ 240 w 244"/>
                  <a:gd name="T11" fmla="*/ 10 h 114"/>
                  <a:gd name="T12" fmla="*/ 242 w 244"/>
                  <a:gd name="T13" fmla="*/ 14 h 114"/>
                  <a:gd name="T14" fmla="*/ 244 w 244"/>
                  <a:gd name="T15" fmla="*/ 19 h 114"/>
                  <a:gd name="T16" fmla="*/ 244 w 244"/>
                  <a:gd name="T17" fmla="*/ 30 h 114"/>
                  <a:gd name="T18" fmla="*/ 238 w 244"/>
                  <a:gd name="T19" fmla="*/ 39 h 114"/>
                  <a:gd name="T20" fmla="*/ 229 w 244"/>
                  <a:gd name="T21" fmla="*/ 46 h 114"/>
                  <a:gd name="T22" fmla="*/ 29 w 244"/>
                  <a:gd name="T23" fmla="*/ 111 h 114"/>
                  <a:gd name="T24" fmla="*/ 25 w 244"/>
                  <a:gd name="T25" fmla="*/ 112 h 114"/>
                  <a:gd name="T26" fmla="*/ 22 w 244"/>
                  <a:gd name="T27" fmla="*/ 114 h 114"/>
                  <a:gd name="T28" fmla="*/ 17 w 244"/>
                  <a:gd name="T29" fmla="*/ 114 h 114"/>
                  <a:gd name="T30" fmla="*/ 13 w 244"/>
                  <a:gd name="T31" fmla="*/ 112 h 114"/>
                  <a:gd name="T32" fmla="*/ 9 w 244"/>
                  <a:gd name="T33" fmla="*/ 111 h 114"/>
                  <a:gd name="T34" fmla="*/ 7 w 244"/>
                  <a:gd name="T35" fmla="*/ 108 h 114"/>
                  <a:gd name="T36" fmla="*/ 4 w 244"/>
                  <a:gd name="T37" fmla="*/ 106 h 114"/>
                  <a:gd name="T38" fmla="*/ 2 w 244"/>
                  <a:gd name="T39" fmla="*/ 102 h 114"/>
                  <a:gd name="T40" fmla="*/ 2 w 244"/>
                  <a:gd name="T41" fmla="*/ 91 h 114"/>
                  <a:gd name="T42" fmla="*/ 7 w 244"/>
                  <a:gd name="T43" fmla="*/ 85 h 114"/>
                  <a:gd name="T44" fmla="*/ 16 w 244"/>
                  <a:gd name="T45" fmla="*/ 80 h 114"/>
                  <a:gd name="T46" fmla="*/ 89 w 244"/>
                  <a:gd name="T47" fmla="*/ 67 h 114"/>
                  <a:gd name="T48" fmla="*/ 22 w 244"/>
                  <a:gd name="T49" fmla="*/ 67 h 114"/>
                  <a:gd name="T50" fmla="*/ 13 w 244"/>
                  <a:gd name="T51" fmla="*/ 63 h 114"/>
                  <a:gd name="T52" fmla="*/ 7 w 244"/>
                  <a:gd name="T53" fmla="*/ 53 h 114"/>
                  <a:gd name="T54" fmla="*/ 3 w 244"/>
                  <a:gd name="T55" fmla="*/ 43 h 114"/>
                  <a:gd name="T56" fmla="*/ 0 w 244"/>
                  <a:gd name="T57" fmla="*/ 33 h 114"/>
                  <a:gd name="T58" fmla="*/ 3 w 244"/>
                  <a:gd name="T59" fmla="*/ 23 h 114"/>
                  <a:gd name="T60" fmla="*/ 7 w 244"/>
                  <a:gd name="T61" fmla="*/ 12 h 114"/>
                  <a:gd name="T62" fmla="*/ 13 w 244"/>
                  <a:gd name="T63" fmla="*/ 4 h 114"/>
                  <a:gd name="T64" fmla="*/ 22 w 244"/>
                  <a:gd name="T6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 h="114">
                    <a:moveTo>
                      <a:pt x="22" y="0"/>
                    </a:moveTo>
                    <a:lnTo>
                      <a:pt x="223" y="0"/>
                    </a:lnTo>
                    <a:lnTo>
                      <a:pt x="228" y="1"/>
                    </a:lnTo>
                    <a:lnTo>
                      <a:pt x="233" y="2"/>
                    </a:lnTo>
                    <a:lnTo>
                      <a:pt x="237" y="6"/>
                    </a:lnTo>
                    <a:lnTo>
                      <a:pt x="240" y="10"/>
                    </a:lnTo>
                    <a:lnTo>
                      <a:pt x="242" y="14"/>
                    </a:lnTo>
                    <a:lnTo>
                      <a:pt x="244" y="19"/>
                    </a:lnTo>
                    <a:lnTo>
                      <a:pt x="244" y="30"/>
                    </a:lnTo>
                    <a:lnTo>
                      <a:pt x="238" y="39"/>
                    </a:lnTo>
                    <a:lnTo>
                      <a:pt x="229" y="46"/>
                    </a:lnTo>
                    <a:lnTo>
                      <a:pt x="29" y="111"/>
                    </a:lnTo>
                    <a:lnTo>
                      <a:pt x="25" y="112"/>
                    </a:lnTo>
                    <a:lnTo>
                      <a:pt x="22" y="114"/>
                    </a:lnTo>
                    <a:lnTo>
                      <a:pt x="17" y="114"/>
                    </a:lnTo>
                    <a:lnTo>
                      <a:pt x="13" y="112"/>
                    </a:lnTo>
                    <a:lnTo>
                      <a:pt x="9" y="111"/>
                    </a:lnTo>
                    <a:lnTo>
                      <a:pt x="7" y="108"/>
                    </a:lnTo>
                    <a:lnTo>
                      <a:pt x="4" y="106"/>
                    </a:lnTo>
                    <a:lnTo>
                      <a:pt x="2" y="102"/>
                    </a:lnTo>
                    <a:lnTo>
                      <a:pt x="2" y="91"/>
                    </a:lnTo>
                    <a:lnTo>
                      <a:pt x="7" y="85"/>
                    </a:lnTo>
                    <a:lnTo>
                      <a:pt x="16" y="80"/>
                    </a:lnTo>
                    <a:lnTo>
                      <a:pt x="89" y="67"/>
                    </a:lnTo>
                    <a:lnTo>
                      <a:pt x="22" y="67"/>
                    </a:lnTo>
                    <a:lnTo>
                      <a:pt x="13" y="63"/>
                    </a:lnTo>
                    <a:lnTo>
                      <a:pt x="7" y="53"/>
                    </a:lnTo>
                    <a:lnTo>
                      <a:pt x="3" y="43"/>
                    </a:lnTo>
                    <a:lnTo>
                      <a:pt x="0" y="33"/>
                    </a:lnTo>
                    <a:lnTo>
                      <a:pt x="3" y="23"/>
                    </a:lnTo>
                    <a:lnTo>
                      <a:pt x="7" y="12"/>
                    </a:lnTo>
                    <a:lnTo>
                      <a:pt x="13" y="4"/>
                    </a:lnTo>
                    <a:lnTo>
                      <a:pt x="22" y="0"/>
                    </a:lnTo>
                    <a:close/>
                  </a:path>
                </a:pathLst>
              </a:custGeom>
              <a:grpFill/>
              <a:ln w="0">
                <a:noFill/>
                <a:prstDash val="solid"/>
                <a:round/>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sp>
            <p:nvSpPr>
              <p:cNvPr id="41" name="Freeform 53"/>
              <p:cNvSpPr/>
              <p:nvPr/>
            </p:nvSpPr>
            <p:spPr bwMode="auto">
              <a:xfrm>
                <a:off x="4644748" y="2585311"/>
                <a:ext cx="1085742" cy="735792"/>
              </a:xfrm>
              <a:custGeom>
                <a:avLst/>
                <a:gdLst>
                  <a:gd name="T0" fmla="*/ 214 w 242"/>
                  <a:gd name="T1" fmla="*/ 0 h 164"/>
                  <a:gd name="T2" fmla="*/ 226 w 242"/>
                  <a:gd name="T3" fmla="*/ 0 h 164"/>
                  <a:gd name="T4" fmla="*/ 235 w 242"/>
                  <a:gd name="T5" fmla="*/ 5 h 164"/>
                  <a:gd name="T6" fmla="*/ 240 w 242"/>
                  <a:gd name="T7" fmla="*/ 16 h 164"/>
                  <a:gd name="T8" fmla="*/ 242 w 242"/>
                  <a:gd name="T9" fmla="*/ 25 h 164"/>
                  <a:gd name="T10" fmla="*/ 239 w 242"/>
                  <a:gd name="T11" fmla="*/ 34 h 164"/>
                  <a:gd name="T12" fmla="*/ 235 w 242"/>
                  <a:gd name="T13" fmla="*/ 42 h 164"/>
                  <a:gd name="T14" fmla="*/ 227 w 242"/>
                  <a:gd name="T15" fmla="*/ 47 h 164"/>
                  <a:gd name="T16" fmla="*/ 154 w 242"/>
                  <a:gd name="T17" fmla="*/ 80 h 164"/>
                  <a:gd name="T18" fmla="*/ 221 w 242"/>
                  <a:gd name="T19" fmla="*/ 80 h 164"/>
                  <a:gd name="T20" fmla="*/ 229 w 242"/>
                  <a:gd name="T21" fmla="*/ 81 h 164"/>
                  <a:gd name="T22" fmla="*/ 235 w 242"/>
                  <a:gd name="T23" fmla="*/ 84 h 164"/>
                  <a:gd name="T24" fmla="*/ 240 w 242"/>
                  <a:gd name="T25" fmla="*/ 89 h 164"/>
                  <a:gd name="T26" fmla="*/ 242 w 242"/>
                  <a:gd name="T27" fmla="*/ 97 h 164"/>
                  <a:gd name="T28" fmla="*/ 240 w 242"/>
                  <a:gd name="T29" fmla="*/ 105 h 164"/>
                  <a:gd name="T30" fmla="*/ 235 w 242"/>
                  <a:gd name="T31" fmla="*/ 109 h 164"/>
                  <a:gd name="T32" fmla="*/ 229 w 242"/>
                  <a:gd name="T33" fmla="*/ 113 h 164"/>
                  <a:gd name="T34" fmla="*/ 221 w 242"/>
                  <a:gd name="T35" fmla="*/ 113 h 164"/>
                  <a:gd name="T36" fmla="*/ 202 w 242"/>
                  <a:gd name="T37" fmla="*/ 113 h 164"/>
                  <a:gd name="T38" fmla="*/ 170 w 242"/>
                  <a:gd name="T39" fmla="*/ 164 h 164"/>
                  <a:gd name="T40" fmla="*/ 70 w 242"/>
                  <a:gd name="T41" fmla="*/ 164 h 164"/>
                  <a:gd name="T42" fmla="*/ 39 w 242"/>
                  <a:gd name="T43" fmla="*/ 113 h 164"/>
                  <a:gd name="T44" fmla="*/ 20 w 242"/>
                  <a:gd name="T45" fmla="*/ 113 h 164"/>
                  <a:gd name="T46" fmla="*/ 10 w 242"/>
                  <a:gd name="T47" fmla="*/ 110 h 164"/>
                  <a:gd name="T48" fmla="*/ 3 w 242"/>
                  <a:gd name="T49" fmla="*/ 101 h 164"/>
                  <a:gd name="T50" fmla="*/ 0 w 242"/>
                  <a:gd name="T51" fmla="*/ 92 h 164"/>
                  <a:gd name="T52" fmla="*/ 0 w 242"/>
                  <a:gd name="T53" fmla="*/ 80 h 164"/>
                  <a:gd name="T54" fmla="*/ 5 w 242"/>
                  <a:gd name="T55" fmla="*/ 70 h 164"/>
                  <a:gd name="T56" fmla="*/ 14 w 242"/>
                  <a:gd name="T57" fmla="*/ 63 h 164"/>
                  <a:gd name="T58" fmla="*/ 214 w 242"/>
                  <a:gd name="T5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2" h="164">
                    <a:moveTo>
                      <a:pt x="214" y="0"/>
                    </a:moveTo>
                    <a:lnTo>
                      <a:pt x="226" y="0"/>
                    </a:lnTo>
                    <a:lnTo>
                      <a:pt x="235" y="5"/>
                    </a:lnTo>
                    <a:lnTo>
                      <a:pt x="240" y="16"/>
                    </a:lnTo>
                    <a:lnTo>
                      <a:pt x="242" y="25"/>
                    </a:lnTo>
                    <a:lnTo>
                      <a:pt x="239" y="34"/>
                    </a:lnTo>
                    <a:lnTo>
                      <a:pt x="235" y="42"/>
                    </a:lnTo>
                    <a:lnTo>
                      <a:pt x="227" y="47"/>
                    </a:lnTo>
                    <a:lnTo>
                      <a:pt x="154" y="80"/>
                    </a:lnTo>
                    <a:lnTo>
                      <a:pt x="221" y="80"/>
                    </a:lnTo>
                    <a:lnTo>
                      <a:pt x="229" y="81"/>
                    </a:lnTo>
                    <a:lnTo>
                      <a:pt x="235" y="84"/>
                    </a:lnTo>
                    <a:lnTo>
                      <a:pt x="240" y="89"/>
                    </a:lnTo>
                    <a:lnTo>
                      <a:pt x="242" y="97"/>
                    </a:lnTo>
                    <a:lnTo>
                      <a:pt x="240" y="105"/>
                    </a:lnTo>
                    <a:lnTo>
                      <a:pt x="235" y="109"/>
                    </a:lnTo>
                    <a:lnTo>
                      <a:pt x="229" y="113"/>
                    </a:lnTo>
                    <a:lnTo>
                      <a:pt x="221" y="113"/>
                    </a:lnTo>
                    <a:lnTo>
                      <a:pt x="202" y="113"/>
                    </a:lnTo>
                    <a:lnTo>
                      <a:pt x="170" y="164"/>
                    </a:lnTo>
                    <a:lnTo>
                      <a:pt x="70" y="164"/>
                    </a:lnTo>
                    <a:lnTo>
                      <a:pt x="39" y="113"/>
                    </a:lnTo>
                    <a:lnTo>
                      <a:pt x="20" y="113"/>
                    </a:lnTo>
                    <a:lnTo>
                      <a:pt x="10" y="110"/>
                    </a:lnTo>
                    <a:lnTo>
                      <a:pt x="3" y="101"/>
                    </a:lnTo>
                    <a:lnTo>
                      <a:pt x="0" y="92"/>
                    </a:lnTo>
                    <a:lnTo>
                      <a:pt x="0" y="80"/>
                    </a:lnTo>
                    <a:lnTo>
                      <a:pt x="5" y="70"/>
                    </a:lnTo>
                    <a:lnTo>
                      <a:pt x="14" y="63"/>
                    </a:lnTo>
                    <a:lnTo>
                      <a:pt x="214" y="0"/>
                    </a:lnTo>
                    <a:close/>
                  </a:path>
                </a:pathLst>
              </a:custGeom>
              <a:grpFill/>
              <a:ln w="0">
                <a:noFill/>
                <a:prstDash val="solid"/>
                <a:round/>
              </a:ln>
            </p:spPr>
            <p:txBody>
              <a:bodyPr vert="horz" wrap="square" lIns="68580" tIns="34290" rIns="68580" bIns="34290" numCol="1" anchor="t" anchorCtr="0" compatLnSpc="1"/>
              <a:lstStyle/>
              <a:p>
                <a:endParaRPr lang="en-US" sz="1200">
                  <a:latin typeface="Noto Sans S Chinese Regular" panose="020B0500000000000000" pitchFamily="34" charset="-122"/>
                  <a:ea typeface="Noto Sans S Chinese Regular" panose="020B0500000000000000" pitchFamily="34" charset="-122"/>
                </a:endParaRPr>
              </a:p>
            </p:txBody>
          </p:sp>
        </p:grpSp>
      </p:grpSp>
      <p:grpSp>
        <p:nvGrpSpPr>
          <p:cNvPr id="72" name="Group 71"/>
          <p:cNvGrpSpPr/>
          <p:nvPr/>
        </p:nvGrpSpPr>
        <p:grpSpPr>
          <a:xfrm>
            <a:off x="637759" y="1773146"/>
            <a:ext cx="208235" cy="207614"/>
            <a:chOff x="2138511" y="2464802"/>
            <a:chExt cx="354012" cy="352956"/>
          </a:xfrm>
          <a:solidFill>
            <a:schemeClr val="accent1"/>
          </a:solidFill>
        </p:grpSpPr>
        <p:sp>
          <p:nvSpPr>
            <p:cNvPr id="73" name="Oval 72"/>
            <p:cNvSpPr>
              <a:spLocks noChangeArrowheads="1"/>
            </p:cNvSpPr>
            <p:nvPr/>
          </p:nvSpPr>
          <p:spPr bwMode="auto">
            <a:xfrm>
              <a:off x="2229830" y="2555417"/>
              <a:ext cx="171376" cy="171727"/>
            </a:xfrm>
            <a:prstGeom prst="ellipse">
              <a:avLst/>
            </a:prstGeom>
            <a:grpFill/>
            <a:ln>
              <a:noFill/>
            </a:ln>
          </p:spPr>
          <p:txBody>
            <a:bodyPr vert="horz" wrap="square" lIns="68580" tIns="34290" rIns="68580" bIns="34290" numCol="1" anchor="t" anchorCtr="0" compatLnSpc="1"/>
            <a:lstStyle/>
            <a:p>
              <a:endParaRPr lang="id-ID" sz="1200">
                <a:latin typeface="Noto Sans S Chinese Regular" panose="020B0500000000000000" pitchFamily="34" charset="-122"/>
                <a:ea typeface="Noto Sans S Chinese Regular" panose="020B0500000000000000" pitchFamily="34" charset="-122"/>
              </a:endParaRPr>
            </a:p>
          </p:txBody>
        </p:sp>
        <p:sp>
          <p:nvSpPr>
            <p:cNvPr id="74" name="Freeform 7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68580" tIns="34290" rIns="68580" bIns="34290" numCol="1" anchor="t" anchorCtr="0" compatLnSpc="1"/>
            <a:lstStyle/>
            <a:p>
              <a:endParaRPr lang="id-ID" sz="1200">
                <a:latin typeface="Noto Sans S Chinese Regular" panose="020B0500000000000000" pitchFamily="34" charset="-122"/>
                <a:ea typeface="Noto Sans S Chinese Regular" panose="020B0500000000000000" pitchFamily="34" charset="-122"/>
              </a:endParaRPr>
            </a:p>
          </p:txBody>
        </p:sp>
      </p:grpSp>
      <p:grpSp>
        <p:nvGrpSpPr>
          <p:cNvPr id="75" name="Group 74"/>
          <p:cNvGrpSpPr/>
          <p:nvPr/>
        </p:nvGrpSpPr>
        <p:grpSpPr>
          <a:xfrm>
            <a:off x="638036" y="2896876"/>
            <a:ext cx="208235" cy="207614"/>
            <a:chOff x="2138511" y="2464802"/>
            <a:chExt cx="354012" cy="352956"/>
          </a:xfrm>
          <a:solidFill>
            <a:schemeClr val="accent3"/>
          </a:solidFill>
        </p:grpSpPr>
        <p:sp>
          <p:nvSpPr>
            <p:cNvPr id="76" name="Oval 75"/>
            <p:cNvSpPr>
              <a:spLocks noChangeArrowheads="1"/>
            </p:cNvSpPr>
            <p:nvPr/>
          </p:nvSpPr>
          <p:spPr bwMode="auto">
            <a:xfrm>
              <a:off x="2229830" y="2555417"/>
              <a:ext cx="171376" cy="171727"/>
            </a:xfrm>
            <a:prstGeom prst="ellipse">
              <a:avLst/>
            </a:prstGeom>
            <a:grpFill/>
            <a:ln>
              <a:noFill/>
            </a:ln>
          </p:spPr>
          <p:txBody>
            <a:bodyPr vert="horz" wrap="square" lIns="68580" tIns="34290" rIns="68580" bIns="34290" numCol="1" anchor="t" anchorCtr="0" compatLnSpc="1"/>
            <a:lstStyle/>
            <a:p>
              <a:endParaRPr lang="id-ID" sz="1200">
                <a:latin typeface="Noto Sans S Chinese Regular" panose="020B0500000000000000" pitchFamily="34" charset="-122"/>
                <a:ea typeface="Noto Sans S Chinese Regular" panose="020B0500000000000000" pitchFamily="34" charset="-122"/>
              </a:endParaRPr>
            </a:p>
          </p:txBody>
        </p:sp>
        <p:sp>
          <p:nvSpPr>
            <p:cNvPr id="77" name="Freeform 7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68580" tIns="34290" rIns="68580" bIns="34290" numCol="1" anchor="t" anchorCtr="0" compatLnSpc="1"/>
            <a:lstStyle/>
            <a:p>
              <a:endParaRPr lang="id-ID" sz="1200">
                <a:latin typeface="Noto Sans S Chinese Regular" panose="020B0500000000000000" pitchFamily="34" charset="-122"/>
                <a:ea typeface="Noto Sans S Chinese Regular" panose="020B0500000000000000" pitchFamily="34" charset="-122"/>
              </a:endParaRPr>
            </a:p>
          </p:txBody>
        </p:sp>
      </p:grpSp>
      <p:grpSp>
        <p:nvGrpSpPr>
          <p:cNvPr id="78" name="Group 77"/>
          <p:cNvGrpSpPr/>
          <p:nvPr/>
        </p:nvGrpSpPr>
        <p:grpSpPr>
          <a:xfrm>
            <a:off x="691619" y="5129403"/>
            <a:ext cx="208235" cy="207614"/>
            <a:chOff x="2138511" y="2464802"/>
            <a:chExt cx="354012" cy="352956"/>
          </a:xfrm>
          <a:solidFill>
            <a:schemeClr val="accent5"/>
          </a:solidFill>
        </p:grpSpPr>
        <p:sp>
          <p:nvSpPr>
            <p:cNvPr id="79" name="Oval 78"/>
            <p:cNvSpPr>
              <a:spLocks noChangeArrowheads="1"/>
            </p:cNvSpPr>
            <p:nvPr/>
          </p:nvSpPr>
          <p:spPr bwMode="auto">
            <a:xfrm>
              <a:off x="2229830" y="2555417"/>
              <a:ext cx="171376" cy="171727"/>
            </a:xfrm>
            <a:prstGeom prst="ellipse">
              <a:avLst/>
            </a:prstGeom>
            <a:grpFill/>
            <a:ln>
              <a:noFill/>
            </a:ln>
          </p:spPr>
          <p:txBody>
            <a:bodyPr vert="horz" wrap="square" lIns="68580" tIns="34290" rIns="68580" bIns="34290" numCol="1" anchor="t" anchorCtr="0" compatLnSpc="1"/>
            <a:lstStyle/>
            <a:p>
              <a:endParaRPr lang="id-ID" sz="1200">
                <a:latin typeface="Noto Sans S Chinese Regular" panose="020B0500000000000000" pitchFamily="34" charset="-122"/>
                <a:ea typeface="Noto Sans S Chinese Regular" panose="020B0500000000000000" pitchFamily="34" charset="-122"/>
              </a:endParaRPr>
            </a:p>
          </p:txBody>
        </p:sp>
        <p:sp>
          <p:nvSpPr>
            <p:cNvPr id="80" name="Freeform 7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68580" tIns="34290" rIns="68580" bIns="34290" numCol="1" anchor="t" anchorCtr="0" compatLnSpc="1"/>
            <a:lstStyle/>
            <a:p>
              <a:endParaRPr lang="id-ID" sz="1200">
                <a:latin typeface="Noto Sans S Chinese Regular" panose="020B0500000000000000" pitchFamily="34" charset="-122"/>
                <a:ea typeface="Noto Sans S Chinese Regular" panose="020B0500000000000000" pitchFamily="34" charset="-122"/>
              </a:endParaRPr>
            </a:p>
          </p:txBody>
        </p:sp>
      </p:grpSp>
      <p:grpSp>
        <p:nvGrpSpPr>
          <p:cNvPr id="87" name="Group 86"/>
          <p:cNvGrpSpPr/>
          <p:nvPr/>
        </p:nvGrpSpPr>
        <p:grpSpPr>
          <a:xfrm>
            <a:off x="6436317" y="2514817"/>
            <a:ext cx="208235" cy="207614"/>
            <a:chOff x="2138511" y="2464802"/>
            <a:chExt cx="354012" cy="352956"/>
          </a:xfrm>
          <a:solidFill>
            <a:schemeClr val="accent2"/>
          </a:solidFill>
        </p:grpSpPr>
        <p:sp>
          <p:nvSpPr>
            <p:cNvPr id="88" name="Oval 87"/>
            <p:cNvSpPr>
              <a:spLocks noChangeArrowheads="1"/>
            </p:cNvSpPr>
            <p:nvPr/>
          </p:nvSpPr>
          <p:spPr bwMode="auto">
            <a:xfrm>
              <a:off x="2229830" y="2555417"/>
              <a:ext cx="171376" cy="171727"/>
            </a:xfrm>
            <a:prstGeom prst="ellipse">
              <a:avLst/>
            </a:prstGeom>
            <a:grpFill/>
            <a:ln>
              <a:noFill/>
            </a:ln>
          </p:spPr>
          <p:txBody>
            <a:bodyPr vert="horz" wrap="square" lIns="68580" tIns="34290" rIns="68580" bIns="34290" numCol="1" anchor="t" anchorCtr="0" compatLnSpc="1"/>
            <a:lstStyle/>
            <a:p>
              <a:endParaRPr lang="id-ID" sz="1200">
                <a:latin typeface="Noto Sans S Chinese Regular" panose="020B0500000000000000" pitchFamily="34" charset="-122"/>
                <a:ea typeface="Noto Sans S Chinese Regular" panose="020B0500000000000000" pitchFamily="34" charset="-122"/>
              </a:endParaRPr>
            </a:p>
          </p:txBody>
        </p:sp>
        <p:sp>
          <p:nvSpPr>
            <p:cNvPr id="89" name="Freeform 8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68580" tIns="34290" rIns="68580" bIns="34290" numCol="1" anchor="t" anchorCtr="0" compatLnSpc="1"/>
            <a:lstStyle/>
            <a:p>
              <a:endParaRPr lang="id-ID" sz="1200">
                <a:latin typeface="Noto Sans S Chinese Regular" panose="020B0500000000000000" pitchFamily="34" charset="-122"/>
                <a:ea typeface="Noto Sans S Chinese Regular" panose="020B0500000000000000" pitchFamily="34" charset="-122"/>
              </a:endParaRPr>
            </a:p>
          </p:txBody>
        </p:sp>
      </p:grpSp>
      <p:grpSp>
        <p:nvGrpSpPr>
          <p:cNvPr id="90" name="Group 89"/>
          <p:cNvGrpSpPr/>
          <p:nvPr/>
        </p:nvGrpSpPr>
        <p:grpSpPr>
          <a:xfrm>
            <a:off x="6483234" y="4126148"/>
            <a:ext cx="208235" cy="207614"/>
            <a:chOff x="2138511" y="2464802"/>
            <a:chExt cx="354012" cy="352956"/>
          </a:xfrm>
          <a:solidFill>
            <a:schemeClr val="accent4"/>
          </a:solidFill>
        </p:grpSpPr>
        <p:sp>
          <p:nvSpPr>
            <p:cNvPr id="91" name="Oval 90"/>
            <p:cNvSpPr>
              <a:spLocks noChangeArrowheads="1"/>
            </p:cNvSpPr>
            <p:nvPr/>
          </p:nvSpPr>
          <p:spPr bwMode="auto">
            <a:xfrm>
              <a:off x="2229830" y="2555417"/>
              <a:ext cx="171376" cy="171727"/>
            </a:xfrm>
            <a:prstGeom prst="ellipse">
              <a:avLst/>
            </a:prstGeom>
            <a:grpFill/>
            <a:ln>
              <a:noFill/>
            </a:ln>
          </p:spPr>
          <p:txBody>
            <a:bodyPr vert="horz" wrap="square" lIns="68580" tIns="34290" rIns="68580" bIns="34290" numCol="1" anchor="t" anchorCtr="0" compatLnSpc="1"/>
            <a:lstStyle/>
            <a:p>
              <a:endParaRPr lang="id-ID" sz="1200">
                <a:latin typeface="Noto Sans S Chinese Regular" panose="020B0500000000000000" pitchFamily="34" charset="-122"/>
                <a:ea typeface="Noto Sans S Chinese Regular" panose="020B0500000000000000" pitchFamily="34" charset="-122"/>
              </a:endParaRPr>
            </a:p>
          </p:txBody>
        </p:sp>
        <p:sp>
          <p:nvSpPr>
            <p:cNvPr id="92" name="Freeform 9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68580" tIns="34290" rIns="68580" bIns="34290" numCol="1" anchor="t" anchorCtr="0" compatLnSpc="1"/>
            <a:lstStyle/>
            <a:p>
              <a:endParaRPr lang="id-ID" sz="1200">
                <a:latin typeface="Noto Sans S Chinese Regular" panose="020B0500000000000000" pitchFamily="34" charset="-122"/>
                <a:ea typeface="Noto Sans S Chinese Regular" panose="020B0500000000000000" pitchFamily="34" charset="-122"/>
              </a:endParaRPr>
            </a:p>
          </p:txBody>
        </p:sp>
      </p:grpSp>
      <p:sp>
        <p:nvSpPr>
          <p:cNvPr id="102" name="Rectangle 30"/>
          <p:cNvSpPr/>
          <p:nvPr/>
        </p:nvSpPr>
        <p:spPr>
          <a:xfrm>
            <a:off x="1117600" y="1425575"/>
            <a:ext cx="2377440" cy="914400"/>
          </a:xfrm>
          <a:prstGeom prst="rect">
            <a:avLst/>
          </a:prstGeom>
        </p:spPr>
        <p:txBody>
          <a:bodyPr wrap="square">
            <a:spAutoFit/>
          </a:bodyPr>
          <a:lstStyle/>
          <a:p>
            <a:r>
              <a:rPr lang="zh-CN" altLang="en-US" sz="2000" b="1" dirty="0" smtClean="0">
                <a:solidFill>
                  <a:srgbClr val="FFFF00"/>
                </a:solidFill>
                <a:latin typeface="华文楷体" panose="02010600040101010101" charset="-122"/>
                <a:ea typeface="华文楷体" panose="02010600040101010101" charset="-122"/>
                <a:cs typeface="Open Sans" pitchFamily="34" charset="0"/>
              </a:rPr>
              <a:t>（一）开通</a:t>
            </a:r>
            <a:r>
              <a:rPr lang="zh-CN" altLang="en-US" sz="2000" b="1">
                <a:solidFill>
                  <a:srgbClr val="FFFF00"/>
                </a:solidFill>
                <a:sym typeface="+mn-ea"/>
              </a:rPr>
              <a:t>微信公众号</a:t>
            </a:r>
            <a:r>
              <a:rPr lang="en-US" altLang="zh-CN" sz="2000" b="1">
                <a:solidFill>
                  <a:srgbClr val="FFFF00"/>
                </a:solidFill>
                <a:sym typeface="+mn-ea"/>
              </a:rPr>
              <a:t>---“</a:t>
            </a:r>
            <a:r>
              <a:rPr lang="zh-CN" altLang="en-US" sz="2000" b="1">
                <a:solidFill>
                  <a:srgbClr val="FFFF00"/>
                </a:solidFill>
                <a:sym typeface="+mn-ea"/>
              </a:rPr>
              <a:t>许可证通</a:t>
            </a:r>
            <a:r>
              <a:rPr lang="en-US" altLang="zh-CN" sz="2000" b="1">
                <a:solidFill>
                  <a:srgbClr val="FFFF00"/>
                </a:solidFill>
                <a:sym typeface="+mn-ea"/>
              </a:rPr>
              <a:t>”</a:t>
            </a:r>
            <a:endParaRPr lang="en-US" altLang="zh-CN" sz="2000" b="1">
              <a:solidFill>
                <a:srgbClr val="FFFF00"/>
              </a:solidFill>
            </a:endParaRPr>
          </a:p>
          <a:p>
            <a:r>
              <a:rPr lang="zh-CN" altLang="zh-CN" sz="1350" dirty="0" smtClean="0">
                <a:solidFill>
                  <a:srgbClr val="FFFF00"/>
                </a:solidFill>
              </a:rPr>
              <a:t> </a:t>
            </a:r>
            <a:endParaRPr lang="zh-CN" altLang="zh-CN" sz="1350" b="1" dirty="0" smtClean="0">
              <a:solidFill>
                <a:srgbClr val="FFFF00"/>
              </a:solidFill>
              <a:latin typeface="Noto Sans S Chinese Regular" panose="020B0500000000000000" pitchFamily="34" charset="-122"/>
              <a:ea typeface="Noto Sans S Chinese Regular" panose="020B0500000000000000" pitchFamily="34" charset="-122"/>
              <a:cs typeface="Open Sans" pitchFamily="34" charset="0"/>
            </a:endParaRPr>
          </a:p>
        </p:txBody>
      </p:sp>
      <p:sp>
        <p:nvSpPr>
          <p:cNvPr id="105" name="Rectangle 29"/>
          <p:cNvSpPr/>
          <p:nvPr/>
        </p:nvSpPr>
        <p:spPr>
          <a:xfrm>
            <a:off x="1233815" y="4830600"/>
            <a:ext cx="2067735" cy="299085"/>
          </a:xfrm>
          <a:prstGeom prst="rect">
            <a:avLst/>
          </a:prstGeom>
        </p:spPr>
        <p:txBody>
          <a:bodyPr wrap="square">
            <a:spAutoFit/>
          </a:bodyPr>
          <a:lstStyle/>
          <a:p>
            <a:pPr>
              <a:lnSpc>
                <a:spcPct val="150000"/>
              </a:lnSpc>
              <a:spcBef>
                <a:spcPts val="0"/>
              </a:spcBef>
              <a:spcAft>
                <a:spcPts val="0"/>
              </a:spcAft>
              <a:buNone/>
            </a:pPr>
            <a:r>
              <a:rPr lang="zh-CN" altLang="zh-CN" sz="900" dirty="0" smtClean="0"/>
              <a:t>。</a:t>
            </a:r>
            <a:endParaRPr lang="en-US" altLang="zh-CN" sz="9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Arial" panose="020B0604020202020204" pitchFamily="34" charset="0"/>
              <a:sym typeface="Arial" panose="020B0604020202020204" pitchFamily="34" charset="0"/>
            </a:endParaRPr>
          </a:p>
        </p:txBody>
      </p:sp>
      <p:sp>
        <p:nvSpPr>
          <p:cNvPr id="106" name="Rectangle 30"/>
          <p:cNvSpPr/>
          <p:nvPr/>
        </p:nvSpPr>
        <p:spPr>
          <a:xfrm>
            <a:off x="1117600" y="4923155"/>
            <a:ext cx="2630805" cy="1322070"/>
          </a:xfrm>
          <a:prstGeom prst="rect">
            <a:avLst/>
          </a:prstGeom>
        </p:spPr>
        <p:txBody>
          <a:bodyPr wrap="square">
            <a:spAutoFit/>
          </a:bodyPr>
          <a:lstStyle/>
          <a:p>
            <a:r>
              <a:rPr lang="zh-CN" altLang="zh-CN" sz="1350" dirty="0" smtClean="0"/>
              <a:t> </a:t>
            </a:r>
            <a:r>
              <a:rPr lang="zh-CN" altLang="en-US" sz="2000" b="1">
                <a:solidFill>
                  <a:srgbClr val="FFFF00"/>
                </a:solidFill>
                <a:sym typeface="+mn-ea"/>
              </a:rPr>
              <a:t>（三）发布进出口许可证申领实用手册（企业版）</a:t>
            </a:r>
            <a:endParaRPr lang="zh-CN" altLang="en-US" sz="2000" b="1">
              <a:solidFill>
                <a:srgbClr val="FFFF00"/>
              </a:solidFill>
            </a:endParaRPr>
          </a:p>
          <a:p>
            <a:endParaRPr lang="zh-CN" altLang="en-US" sz="2000" b="1" dirty="0">
              <a:solidFill>
                <a:srgbClr val="FFFF00"/>
              </a:solidFill>
              <a:latin typeface="Noto Sans S Chinese Regular" panose="020B0500000000000000" pitchFamily="34" charset="-122"/>
              <a:ea typeface="Noto Sans S Chinese Regular" panose="020B0500000000000000" pitchFamily="34" charset="-122"/>
              <a:cs typeface="Open Sans" pitchFamily="34" charset="0"/>
            </a:endParaRPr>
          </a:p>
        </p:txBody>
      </p:sp>
      <p:sp>
        <p:nvSpPr>
          <p:cNvPr id="107" name="Rectangle 29"/>
          <p:cNvSpPr/>
          <p:nvPr/>
        </p:nvSpPr>
        <p:spPr>
          <a:xfrm>
            <a:off x="6823445" y="2724926"/>
            <a:ext cx="1795729" cy="299085"/>
          </a:xfrm>
          <a:prstGeom prst="rect">
            <a:avLst/>
          </a:prstGeom>
        </p:spPr>
        <p:txBody>
          <a:bodyPr wrap="square">
            <a:spAutoFit/>
          </a:bodyPr>
          <a:lstStyle/>
          <a:p>
            <a:pPr>
              <a:lnSpc>
                <a:spcPct val="150000"/>
              </a:lnSpc>
              <a:spcBef>
                <a:spcPts val="0"/>
              </a:spcBef>
              <a:spcAft>
                <a:spcPts val="0"/>
              </a:spcAft>
              <a:buNone/>
            </a:pPr>
            <a:endParaRPr lang="en-US" altLang="zh-CN" sz="9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Arial" panose="020B0604020202020204" pitchFamily="34" charset="0"/>
              <a:sym typeface="Arial" panose="020B0604020202020204" pitchFamily="34" charset="0"/>
            </a:endParaRPr>
          </a:p>
        </p:txBody>
      </p:sp>
      <p:sp>
        <p:nvSpPr>
          <p:cNvPr id="108" name="Rectangle 30"/>
          <p:cNvSpPr/>
          <p:nvPr/>
        </p:nvSpPr>
        <p:spPr>
          <a:xfrm>
            <a:off x="6704829" y="2225767"/>
            <a:ext cx="2006825" cy="1014730"/>
          </a:xfrm>
          <a:prstGeom prst="rect">
            <a:avLst/>
          </a:prstGeom>
        </p:spPr>
        <p:txBody>
          <a:bodyPr wrap="square">
            <a:spAutoFit/>
          </a:bodyPr>
          <a:lstStyle/>
          <a:p>
            <a:pPr algn="just"/>
            <a:r>
              <a:rPr lang="zh-CN" altLang="en-US" sz="2000" b="1">
                <a:solidFill>
                  <a:srgbClr val="FFFF00"/>
                </a:solidFill>
                <a:sym typeface="+mn-ea"/>
              </a:rPr>
              <a:t>（四）对许可证法律法规进行汇编</a:t>
            </a:r>
            <a:endParaRPr lang="zh-CN" altLang="en-US" sz="2000" b="1" dirty="0">
              <a:solidFill>
                <a:srgbClr val="FFFF00"/>
              </a:solidFill>
              <a:latin typeface="Noto Sans S Chinese Regular" panose="020B0500000000000000" pitchFamily="34" charset="-122"/>
              <a:ea typeface="Noto Sans S Chinese Regular" panose="020B0500000000000000" pitchFamily="34" charset="-122"/>
              <a:cs typeface="Open Sans" pitchFamily="34" charset="0"/>
              <a:sym typeface="+mn-ea"/>
            </a:endParaRPr>
          </a:p>
        </p:txBody>
      </p:sp>
      <p:sp>
        <p:nvSpPr>
          <p:cNvPr id="110" name="Rectangle 30"/>
          <p:cNvSpPr/>
          <p:nvPr/>
        </p:nvSpPr>
        <p:spPr>
          <a:xfrm>
            <a:off x="6751320" y="4047490"/>
            <a:ext cx="2148840" cy="1014730"/>
          </a:xfrm>
          <a:prstGeom prst="rect">
            <a:avLst/>
          </a:prstGeom>
        </p:spPr>
        <p:txBody>
          <a:bodyPr wrap="square">
            <a:spAutoFit/>
          </a:bodyPr>
          <a:lstStyle/>
          <a:p>
            <a:r>
              <a:rPr lang="zh-CN" altLang="en-US" sz="2000" b="1">
                <a:solidFill>
                  <a:srgbClr val="FFFF00"/>
                </a:solidFill>
                <a:sym typeface="+mn-ea"/>
              </a:rPr>
              <a:t>（五）开展多样化培训（网上培训、企业培训等）</a:t>
            </a:r>
            <a:endParaRPr lang="zh-CN" altLang="en-US" sz="2000" b="1" dirty="0">
              <a:solidFill>
                <a:srgbClr val="FFFF00"/>
              </a:solidFill>
              <a:latin typeface="Noto Sans S Chinese Regular" panose="020B0500000000000000" pitchFamily="34" charset="-122"/>
              <a:ea typeface="Noto Sans S Chinese Regular" panose="020B0500000000000000" pitchFamily="34" charset="-122"/>
              <a:cs typeface="Open Sans" pitchFamily="34" charset="0"/>
              <a:sym typeface="+mn-ea"/>
            </a:endParaRPr>
          </a:p>
        </p:txBody>
      </p:sp>
      <p:sp>
        <p:nvSpPr>
          <p:cNvPr id="2" name="文本框 1"/>
          <p:cNvSpPr txBox="1"/>
          <p:nvPr/>
        </p:nvSpPr>
        <p:spPr>
          <a:xfrm>
            <a:off x="1076325" y="2548890"/>
            <a:ext cx="2703195" cy="2306955"/>
          </a:xfrm>
          <a:prstGeom prst="rect">
            <a:avLst/>
          </a:prstGeom>
          <a:noFill/>
        </p:spPr>
        <p:txBody>
          <a:bodyPr wrap="square" rtlCol="0">
            <a:spAutoFit/>
          </a:bodyPr>
          <a:p>
            <a:r>
              <a:rPr lang="zh-CN" altLang="en-US" b="1">
                <a:solidFill>
                  <a:srgbClr val="FFFF00"/>
                </a:solidFill>
                <a:sym typeface="+mn-ea"/>
              </a:rPr>
              <a:t>（二）梳理许可证签发管理使用常见问题与解答</a:t>
            </a:r>
            <a:endParaRPr lang="zh-CN" altLang="en-US" b="1">
              <a:solidFill>
                <a:srgbClr val="FFFF00"/>
              </a:solidFill>
            </a:endParaRPr>
          </a:p>
          <a:p>
            <a:r>
              <a:rPr lang="zh-CN" altLang="en-US" b="1">
                <a:solidFill>
                  <a:srgbClr val="FFFF00"/>
                </a:solidFill>
                <a:sym typeface="+mn-ea"/>
              </a:rPr>
              <a:t>            分电子钥匙申领使用、签发系统使用、许可证申请、审核、使用及其他等几个方面近</a:t>
            </a:r>
            <a:r>
              <a:rPr lang="en-US" altLang="zh-CN" b="1">
                <a:solidFill>
                  <a:srgbClr val="FFFF00"/>
                </a:solidFill>
                <a:sym typeface="+mn-ea"/>
              </a:rPr>
              <a:t>40</a:t>
            </a:r>
            <a:r>
              <a:rPr lang="zh-CN" altLang="en-US" b="1">
                <a:solidFill>
                  <a:srgbClr val="FFFF00"/>
                </a:solidFill>
                <a:sym typeface="+mn-ea"/>
              </a:rPr>
              <a:t>题</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1000"/>
                                        <p:tgtEl>
                                          <p:spTgt spid="102"/>
                                        </p:tgtEl>
                                      </p:cBhvr>
                                    </p:animEffect>
                                    <p:anim calcmode="lin" valueType="num">
                                      <p:cBhvr>
                                        <p:cTn id="31" dur="1000" fill="hold"/>
                                        <p:tgtEl>
                                          <p:spTgt spid="102"/>
                                        </p:tgtEl>
                                        <p:attrNameLst>
                                          <p:attrName>ppt_x</p:attrName>
                                        </p:attrNameLst>
                                      </p:cBhvr>
                                      <p:tavLst>
                                        <p:tav tm="0">
                                          <p:val>
                                            <p:strVal val="#ppt_x"/>
                                          </p:val>
                                        </p:tav>
                                        <p:tav tm="100000">
                                          <p:val>
                                            <p:strVal val="#ppt_x"/>
                                          </p:val>
                                        </p:tav>
                                      </p:tavLst>
                                    </p:anim>
                                    <p:anim calcmode="lin" valueType="num">
                                      <p:cBhvr>
                                        <p:cTn id="32"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blinds(horizontal)">
                                      <p:cBhvr>
                                        <p:cTn id="37" dur="500"/>
                                        <p:tgtEl>
                                          <p:spTgt spid="2">
                                            <p:txEl>
                                              <p:pRg st="0" end="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blinds(horizontal)">
                                      <p:cBhvr>
                                        <p:cTn id="40" dur="500"/>
                                        <p:tgtEl>
                                          <p:spTgt spid="2">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6"/>
                                        </p:tgtEl>
                                        <p:attrNameLst>
                                          <p:attrName>style.visibility</p:attrName>
                                        </p:attrNameLst>
                                      </p:cBhvr>
                                      <p:to>
                                        <p:strVal val="visible"/>
                                      </p:to>
                                    </p:set>
                                    <p:animEffect transition="in" filter="fade">
                                      <p:cBhvr>
                                        <p:cTn id="50" dur="1000"/>
                                        <p:tgtEl>
                                          <p:spTgt spid="106"/>
                                        </p:tgtEl>
                                      </p:cBhvr>
                                    </p:animEffect>
                                    <p:anim calcmode="lin" valueType="num">
                                      <p:cBhvr>
                                        <p:cTn id="51" dur="1000" fill="hold"/>
                                        <p:tgtEl>
                                          <p:spTgt spid="106"/>
                                        </p:tgtEl>
                                        <p:attrNameLst>
                                          <p:attrName>ppt_x</p:attrName>
                                        </p:attrNameLst>
                                      </p:cBhvr>
                                      <p:tavLst>
                                        <p:tav tm="0">
                                          <p:val>
                                            <p:strVal val="#ppt_x"/>
                                          </p:val>
                                        </p:tav>
                                        <p:tav tm="100000">
                                          <p:val>
                                            <p:strVal val="#ppt_x"/>
                                          </p:val>
                                        </p:tav>
                                      </p:tavLst>
                                    </p:anim>
                                    <p:anim calcmode="lin" valueType="num">
                                      <p:cBhvr>
                                        <p:cTn id="52"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fade">
                                      <p:cBhvr>
                                        <p:cTn id="57" dur="1000"/>
                                        <p:tgtEl>
                                          <p:spTgt spid="107"/>
                                        </p:tgtEl>
                                      </p:cBhvr>
                                    </p:animEffect>
                                    <p:anim calcmode="lin" valueType="num">
                                      <p:cBhvr>
                                        <p:cTn id="58" dur="1000" fill="hold"/>
                                        <p:tgtEl>
                                          <p:spTgt spid="107"/>
                                        </p:tgtEl>
                                        <p:attrNameLst>
                                          <p:attrName>ppt_x</p:attrName>
                                        </p:attrNameLst>
                                      </p:cBhvr>
                                      <p:tavLst>
                                        <p:tav tm="0">
                                          <p:val>
                                            <p:strVal val="#ppt_x"/>
                                          </p:val>
                                        </p:tav>
                                        <p:tav tm="100000">
                                          <p:val>
                                            <p:strVal val="#ppt_x"/>
                                          </p:val>
                                        </p:tav>
                                      </p:tavLst>
                                    </p:anim>
                                    <p:anim calcmode="lin" valueType="num">
                                      <p:cBhvr>
                                        <p:cTn id="59" dur="1000" fill="hold"/>
                                        <p:tgtEl>
                                          <p:spTgt spid="10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fade">
                                      <p:cBhvr>
                                        <p:cTn id="62" dur="1000"/>
                                        <p:tgtEl>
                                          <p:spTgt spid="108"/>
                                        </p:tgtEl>
                                      </p:cBhvr>
                                    </p:animEffect>
                                    <p:anim calcmode="lin" valueType="num">
                                      <p:cBhvr>
                                        <p:cTn id="63" dur="1000" fill="hold"/>
                                        <p:tgtEl>
                                          <p:spTgt spid="108"/>
                                        </p:tgtEl>
                                        <p:attrNameLst>
                                          <p:attrName>ppt_x</p:attrName>
                                        </p:attrNameLst>
                                      </p:cBhvr>
                                      <p:tavLst>
                                        <p:tav tm="0">
                                          <p:val>
                                            <p:strVal val="#ppt_x"/>
                                          </p:val>
                                        </p:tav>
                                        <p:tav tm="100000">
                                          <p:val>
                                            <p:strVal val="#ppt_x"/>
                                          </p:val>
                                        </p:tav>
                                      </p:tavLst>
                                    </p:anim>
                                    <p:anim calcmode="lin" valueType="num">
                                      <p:cBhvr>
                                        <p:cTn id="64" dur="1000" fill="hold"/>
                                        <p:tgtEl>
                                          <p:spTgt spid="10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0"/>
                                        </p:tgtEl>
                                        <p:attrNameLst>
                                          <p:attrName>style.visibility</p:attrName>
                                        </p:attrNameLst>
                                      </p:cBhvr>
                                      <p:to>
                                        <p:strVal val="visible"/>
                                      </p:to>
                                    </p:set>
                                    <p:animEffect transition="in" filter="fade">
                                      <p:cBhvr>
                                        <p:cTn id="67" dur="1000"/>
                                        <p:tgtEl>
                                          <p:spTgt spid="110"/>
                                        </p:tgtEl>
                                      </p:cBhvr>
                                    </p:animEffect>
                                    <p:anim calcmode="lin" valueType="num">
                                      <p:cBhvr>
                                        <p:cTn id="68" dur="1000" fill="hold"/>
                                        <p:tgtEl>
                                          <p:spTgt spid="110"/>
                                        </p:tgtEl>
                                        <p:attrNameLst>
                                          <p:attrName>ppt_x</p:attrName>
                                        </p:attrNameLst>
                                      </p:cBhvr>
                                      <p:tavLst>
                                        <p:tav tm="0">
                                          <p:val>
                                            <p:strVal val="#ppt_x"/>
                                          </p:val>
                                        </p:tav>
                                        <p:tav tm="100000">
                                          <p:val>
                                            <p:strVal val="#ppt_x"/>
                                          </p:val>
                                        </p:tav>
                                      </p:tavLst>
                                    </p:anim>
                                    <p:anim calcmode="lin" valueType="num">
                                      <p:cBhvr>
                                        <p:cTn id="69"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5" grpId="0"/>
      <p:bldP spid="106" grpId="0"/>
      <p:bldP spid="107" grpId="0"/>
      <p:bldP spid="108" grpId="0"/>
      <p:bldP spid="1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idx="1"/>
          </p:nvPr>
        </p:nvSpPr>
        <p:spPr/>
        <p:txBody>
          <a:bodyPr>
            <a:normAutofit/>
          </a:bodyPr>
          <a:lstStyle/>
          <a:p>
            <a:pPr marL="0" indent="0" algn="ctr">
              <a:buNone/>
            </a:pPr>
            <a:endParaRPr lang="en-US" altLang="zh-CN" sz="3200" b="1" dirty="0" smtClean="0">
              <a:solidFill>
                <a:srgbClr val="FF0000"/>
              </a:solidFill>
            </a:endParaRPr>
          </a:p>
          <a:p>
            <a:pPr marL="0" indent="0" algn="ctr">
              <a:buNone/>
            </a:pPr>
            <a:r>
              <a:rPr lang="zh-CN" altLang="en-US" sz="3200" b="1" dirty="0" smtClean="0"/>
              <a:t>  谢   谢！</a:t>
            </a:r>
            <a:endParaRPr lang="en-US" altLang="zh-CN" sz="3200" b="1" dirty="0" smtClean="0"/>
          </a:p>
          <a:p>
            <a:pPr marL="0" indent="0" algn="ctr">
              <a:buNone/>
            </a:pPr>
            <a:endParaRPr lang="en-US" altLang="zh-CN" sz="3200" b="1" dirty="0"/>
          </a:p>
          <a:p>
            <a:pPr marL="0" indent="0" algn="ctr">
              <a:buNone/>
            </a:pPr>
            <a:endParaRPr lang="en-US" altLang="zh-CN" sz="3200" b="1" dirty="0" smtClean="0"/>
          </a:p>
          <a:p>
            <a:pPr marL="0" indent="0" algn="ctr">
              <a:buNone/>
            </a:pPr>
            <a:endParaRPr lang="en-US" altLang="zh-CN" sz="3200" b="1" dirty="0" smtClean="0"/>
          </a:p>
          <a:p>
            <a:pPr marL="0" indent="0" algn="ctr">
              <a:buNone/>
            </a:pPr>
            <a:r>
              <a:rPr lang="zh-CN" altLang="en-US" sz="3200" b="1" dirty="0" smtClean="0"/>
              <a:t>电话：</a:t>
            </a:r>
            <a:r>
              <a:rPr lang="en-US" altLang="zh-CN" sz="3200" b="1" dirty="0" smtClean="0"/>
              <a:t>010-84181537</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533400"/>
            <a:ext cx="8229600" cy="1290320"/>
          </a:xfrm>
        </p:spPr>
        <p:txBody>
          <a:bodyPr>
            <a:normAutofit/>
          </a:bodyPr>
          <a:p>
            <a:br>
              <a:rPr lang="zh-CN" altLang="en-US"/>
            </a:br>
            <a:endParaRPr lang="zh-CN" altLang="en-US" sz="2400"/>
          </a:p>
        </p:txBody>
      </p:sp>
      <p:sp>
        <p:nvSpPr>
          <p:cNvPr id="3" name="内容占位符 2"/>
          <p:cNvSpPr>
            <a:spLocks noGrp="1"/>
          </p:cNvSpPr>
          <p:nvPr>
            <p:ph idx="1"/>
          </p:nvPr>
        </p:nvSpPr>
        <p:spPr>
          <a:xfrm>
            <a:off x="3622040" y="1192530"/>
            <a:ext cx="4951095" cy="3089910"/>
          </a:xfrm>
        </p:spPr>
        <p:txBody>
          <a:bodyPr>
            <a:noAutofit/>
          </a:bodyPr>
          <a:p>
            <a:r>
              <a:rPr lang="zh-CN" altLang="en-US" b="1">
                <a:sym typeface="+mn-ea"/>
              </a:rPr>
              <a:t>（一）背景情况</a:t>
            </a:r>
            <a:endParaRPr lang="zh-CN" altLang="en-US" b="1"/>
          </a:p>
          <a:p>
            <a:r>
              <a:rPr lang="zh-CN" altLang="en-US" sz="1700"/>
              <a:t>       党的十八大以来，党中央、国务院聚焦企业和群众反映出来的办事难、办事慢，多头跑、来回跑等问题。</a:t>
            </a:r>
            <a:endParaRPr lang="zh-CN" altLang="en-US" sz="1700"/>
          </a:p>
          <a:p>
            <a:r>
              <a:rPr lang="en-US" altLang="zh-CN" sz="1700"/>
              <a:t>       2014</a:t>
            </a:r>
            <a:r>
              <a:rPr lang="zh-CN" altLang="en-US" sz="1700"/>
              <a:t>年</a:t>
            </a:r>
            <a:r>
              <a:rPr lang="en-US" altLang="zh-CN" sz="1700"/>
              <a:t>5</a:t>
            </a:r>
            <a:r>
              <a:rPr lang="zh-CN" altLang="en-US" sz="1700"/>
              <a:t>月，《国务院办公厅关于支持外贸稳定增长的若干意见》（国办发</a:t>
            </a:r>
            <a:r>
              <a:rPr lang="en-US" altLang="zh-CN" sz="1700"/>
              <a:t>[2014]19</a:t>
            </a:r>
            <a:r>
              <a:rPr lang="zh-CN" altLang="en-US" sz="1700"/>
              <a:t>号），要提高贸易便利化水平。进一步优化监管方式方法，提高海关查验的针对性和有效性，</a:t>
            </a:r>
            <a:r>
              <a:rPr lang="zh-CN" altLang="en-US" sz="1700" b="1"/>
              <a:t>推动区域性通关一体化试点，推行通关作业无纸化，加快通关速度</a:t>
            </a:r>
            <a:r>
              <a:rPr lang="zh-CN" altLang="en-US" sz="1700"/>
              <a:t>。</a:t>
            </a:r>
            <a:endParaRPr lang="zh-CN" altLang="en-US" sz="1700"/>
          </a:p>
          <a:p>
            <a:endParaRPr lang="zh-CN" altLang="en-US" sz="1700"/>
          </a:p>
          <a:p>
            <a:pPr marL="0" indent="0">
              <a:buNone/>
            </a:pPr>
            <a:endParaRPr lang="zh-CN" altLang="en-US" sz="1700"/>
          </a:p>
          <a:p>
            <a:endParaRPr lang="zh-CN" altLang="en-US" sz="1000"/>
          </a:p>
        </p:txBody>
      </p:sp>
      <p:pic>
        <p:nvPicPr>
          <p:cNvPr id="4" name="图片 3" descr="c8935666500444d195036ed6cf1ecf09"/>
          <p:cNvPicPr>
            <a:picLocks noChangeAspect="1"/>
          </p:cNvPicPr>
          <p:nvPr>
            <p:custDataLst>
              <p:tags r:id="rId1"/>
            </p:custDataLst>
          </p:nvPr>
        </p:nvPicPr>
        <p:blipFill>
          <a:blip r:embed="rId2"/>
          <a:stretch>
            <a:fillRect/>
          </a:stretch>
        </p:blipFill>
        <p:spPr>
          <a:xfrm>
            <a:off x="20320" y="1344930"/>
            <a:ext cx="3826510" cy="2785110"/>
          </a:xfrm>
          <a:prstGeom prst="rect">
            <a:avLst/>
          </a:prstGeom>
        </p:spPr>
      </p:pic>
      <p:sp>
        <p:nvSpPr>
          <p:cNvPr id="6" name="文本框 5"/>
          <p:cNvSpPr txBox="1"/>
          <p:nvPr/>
        </p:nvSpPr>
        <p:spPr>
          <a:xfrm>
            <a:off x="20320" y="4130040"/>
            <a:ext cx="8834755" cy="2306955"/>
          </a:xfrm>
          <a:prstGeom prst="rect">
            <a:avLst/>
          </a:prstGeom>
          <a:noFill/>
        </p:spPr>
        <p:txBody>
          <a:bodyPr wrap="square" rtlCol="0">
            <a:spAutoFit/>
          </a:bodyPr>
          <a:p>
            <a:r>
              <a:rPr lang="zh-CN" altLang="en-US">
                <a:solidFill>
                  <a:srgbClr val="FFFF00"/>
                </a:solidFill>
                <a:sym typeface="+mn-ea"/>
              </a:rPr>
              <a:t>2018年6月，国务院办公厅印发《进一步深化“互联网+政务服务” 推进政务服务“一网、一门、一次”改革实施方案的通知》（国办发〔2018〕45号），要求加快推动电子政务，打通信息壁垒，构建全流程一体化在线服务平台，推动企业和群众办事线上“一网通办”（一网），线下“只进一扇门”（一门），现场办理</a:t>
            </a:r>
            <a:r>
              <a:rPr lang="zh-CN" altLang="en-US" b="1">
                <a:solidFill>
                  <a:srgbClr val="FFFF00"/>
                </a:solidFill>
                <a:sym typeface="+mn-ea"/>
              </a:rPr>
              <a:t>“最多跑一次”（一次）</a:t>
            </a:r>
            <a:r>
              <a:rPr lang="zh-CN" altLang="en-US">
                <a:solidFill>
                  <a:srgbClr val="FFFF00"/>
                </a:solidFill>
                <a:sym typeface="+mn-ea"/>
              </a:rPr>
              <a:t>，提出让企业和群众到政府办事像“网购”一样方便。</a:t>
            </a:r>
            <a:endParaRPr lang="zh-CN" altLang="en-US">
              <a:solidFill>
                <a:srgbClr val="FFFF00"/>
              </a:solidFill>
            </a:endParaRPr>
          </a:p>
          <a:p>
            <a:r>
              <a:rPr lang="zh-CN" altLang="en-US">
                <a:solidFill>
                  <a:srgbClr val="FFFF00"/>
                </a:solidFill>
                <a:sym typeface="+mn-ea"/>
              </a:rPr>
              <a:t>2018年7月，国务院办公厅转发商务部等部门《关于扩大进口促进对外贸易平衡发展意见的通知》（国办发〔2018〕53号），要求改善贸易自由化便利化条件，</a:t>
            </a:r>
            <a:r>
              <a:rPr lang="zh-CN" altLang="en-US" b="1">
                <a:solidFill>
                  <a:srgbClr val="FFFF00"/>
                </a:solidFill>
                <a:sym typeface="+mn-ea"/>
              </a:rPr>
              <a:t>优化进口通关流程，</a:t>
            </a:r>
            <a:r>
              <a:rPr lang="zh-CN" altLang="en-US">
                <a:solidFill>
                  <a:srgbClr val="FFFF00"/>
                </a:solidFill>
                <a:sym typeface="+mn-ea"/>
              </a:rPr>
              <a:t>提高进口贸易便利化水平。</a:t>
            </a:r>
            <a:endParaRPr lang="zh-CN" altLang="en-US">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a:t>背景情况</a:t>
            </a:r>
            <a:endParaRPr lang="zh-CN" altLang="en-US" sz="2400"/>
          </a:p>
        </p:txBody>
      </p:sp>
      <p:sp>
        <p:nvSpPr>
          <p:cNvPr id="3" name="内容占位符 2"/>
          <p:cNvSpPr>
            <a:spLocks noGrp="1"/>
          </p:cNvSpPr>
          <p:nvPr>
            <p:ph idx="1"/>
          </p:nvPr>
        </p:nvSpPr>
        <p:spPr>
          <a:xfrm>
            <a:off x="457200" y="1524635"/>
            <a:ext cx="8229600" cy="4886325"/>
          </a:xfrm>
        </p:spPr>
        <p:txBody>
          <a:bodyPr>
            <a:normAutofit/>
          </a:bodyPr>
          <a:p>
            <a:r>
              <a:rPr lang="zh-CN" altLang="en-US" sz="2000">
                <a:sym typeface="+mn-ea"/>
              </a:rPr>
              <a:t>优化营商环境是党中央、国务院在新形势下作出的重大决策部署，是促进高质量发展的重要举措。近年来，商务部认真贯彻落实党中央、国务院的决策部署，深入推进“放管服”改革，深刻转变政府职能，持续优化营商环境，取得积极成效。</a:t>
            </a:r>
            <a:endParaRPr lang="zh-CN" altLang="en-US" sz="2000"/>
          </a:p>
          <a:p>
            <a:r>
              <a:rPr lang="zh-CN" altLang="en-US" sz="2000">
                <a:sym typeface="+mn-ea"/>
              </a:rPr>
              <a:t>2019年年初，任洪斌部长助理在全国进出口工作会上的讲话中，对今年的外贸重点工作进行了部署，其中“在全国范围实现出口许可证申领和通关作业无纸化”作为“继续深化外贸体制改革”的举措之一，成为我局今年着力推进的重点工作。</a:t>
            </a:r>
            <a:endParaRPr lang="zh-CN" altLang="en-US" sz="2000"/>
          </a:p>
          <a:p>
            <a:r>
              <a:rPr lang="zh-CN" altLang="en-US" sz="2000">
                <a:sym typeface="+mn-ea"/>
              </a:rPr>
              <a:t>推进许可证全流程无纸化，是落实国务院关于外贸稳增长调结构政策的重要举措，是促进贸易便利化的有效手段，也是许可证签发管理领域的一项重大改革。</a:t>
            </a:r>
            <a:endParaRPr lang="zh-CN" altLang="en-US" sz="2000"/>
          </a:p>
          <a:p>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a:t>（二）进展情况</a:t>
            </a:r>
            <a:endParaRPr lang="zh-CN" altLang="en-US" sz="2400"/>
          </a:p>
        </p:txBody>
      </p:sp>
      <p:sp>
        <p:nvSpPr>
          <p:cNvPr id="3" name="内容占位符 2"/>
          <p:cNvSpPr>
            <a:spLocks noGrp="1"/>
          </p:cNvSpPr>
          <p:nvPr>
            <p:ph idx="1"/>
          </p:nvPr>
        </p:nvSpPr>
        <p:spPr>
          <a:xfrm>
            <a:off x="457200" y="1374775"/>
            <a:ext cx="8229600" cy="5102225"/>
          </a:xfrm>
        </p:spPr>
        <p:txBody>
          <a:bodyPr>
            <a:normAutofit lnSpcReduction="10000"/>
          </a:bodyPr>
          <a:p>
            <a:pPr marL="0" indent="0" algn="ctr">
              <a:buNone/>
            </a:pPr>
            <a:r>
              <a:rPr lang="zh-CN" altLang="en-US" sz="2000" b="1">
                <a:ln>
                  <a:solidFill>
                    <a:srgbClr val="FFFF00"/>
                  </a:solidFill>
                </a:ln>
                <a:solidFill>
                  <a:srgbClr val="FFFF00"/>
                </a:solidFill>
                <a:effectLst>
                  <a:outerShdw blurRad="50800" dist="38100" dir="2700000" algn="tl" rotWithShape="0">
                    <a:prstClr val="black">
                      <a:alpha val="40000"/>
                    </a:prstClr>
                  </a:outerShdw>
                </a:effectLst>
              </a:rPr>
              <a:t>5个时间节点</a:t>
            </a:r>
            <a:endParaRPr lang="zh-CN" altLang="en-US" sz="2000" b="1">
              <a:ln>
                <a:solidFill>
                  <a:srgbClr val="FFFF00"/>
                </a:solidFill>
              </a:ln>
              <a:solidFill>
                <a:srgbClr val="FFFF00"/>
              </a:solidFill>
              <a:effectLst>
                <a:outerShdw blurRad="50800" dist="38100" dir="2700000" algn="tl" rotWithShape="0">
                  <a:prstClr val="black">
                    <a:alpha val="40000"/>
                  </a:prstClr>
                </a:outerShdw>
              </a:effectLst>
            </a:endParaRPr>
          </a:p>
          <a:p>
            <a:r>
              <a:rPr lang="zh-CN" altLang="en-US" sz="2000" b="1" i="1"/>
              <a:t>2014年</a:t>
            </a:r>
            <a:r>
              <a:rPr lang="zh-CN" altLang="en-US" sz="2000"/>
              <a:t>  海关总署 商务部公告2014年第58号</a:t>
            </a:r>
            <a:endParaRPr lang="zh-CN" altLang="en-US" sz="2000"/>
          </a:p>
          <a:p>
            <a:r>
              <a:rPr lang="zh-CN" altLang="en-US" sz="2000"/>
              <a:t>《在中国（上海）自由贸易试验区开展通关无纸化应用试点有关事项》</a:t>
            </a:r>
            <a:endParaRPr lang="zh-CN" altLang="en-US" sz="2000"/>
          </a:p>
          <a:p>
            <a:endParaRPr lang="zh-CN" altLang="en-US" sz="2000"/>
          </a:p>
          <a:p>
            <a:r>
              <a:rPr lang="zh-CN" altLang="en-US" sz="2000" b="1" i="1"/>
              <a:t>2015年 </a:t>
            </a:r>
            <a:r>
              <a:rPr lang="zh-CN" altLang="en-US" sz="2000"/>
              <a:t> 海关总署 商务部公告2015年第35号</a:t>
            </a:r>
            <a:endParaRPr lang="zh-CN" altLang="en-US" sz="2000"/>
          </a:p>
          <a:p>
            <a:pPr marL="0" indent="0">
              <a:buNone/>
            </a:pPr>
            <a:r>
              <a:rPr lang="zh-CN" altLang="en-US" sz="2000"/>
              <a:t> 《关于进一步扩大自动进口许可证通关作业无纸化试点的公告》</a:t>
            </a:r>
            <a:endParaRPr lang="zh-CN" altLang="en-US" sz="2000"/>
          </a:p>
          <a:p>
            <a:endParaRPr lang="zh-CN" altLang="en-US" sz="2000"/>
          </a:p>
          <a:p>
            <a:r>
              <a:rPr lang="zh-CN" altLang="en-US" sz="2000" b="1" i="1"/>
              <a:t>2016年</a:t>
            </a:r>
            <a:r>
              <a:rPr lang="zh-CN" altLang="en-US" sz="2000"/>
              <a:t>  海关总署 商务部公告2016年第5号  </a:t>
            </a:r>
            <a:endParaRPr lang="zh-CN" altLang="en-US" sz="2000"/>
          </a:p>
          <a:p>
            <a:r>
              <a:rPr lang="zh-CN" altLang="en-US" sz="2000"/>
              <a:t>《关于实行自动进口许可证通关作业无纸化的公告》</a:t>
            </a:r>
            <a:endParaRPr lang="zh-CN" altLang="en-US" sz="2000"/>
          </a:p>
          <a:p>
            <a:endParaRPr lang="zh-CN" altLang="en-US" sz="2000"/>
          </a:p>
          <a:p>
            <a:r>
              <a:rPr lang="zh-CN" altLang="en-US" sz="2000" b="1" i="1"/>
              <a:t>2018年</a:t>
            </a:r>
            <a:r>
              <a:rPr lang="zh-CN" altLang="en-US" sz="2000"/>
              <a:t>  商务部  海关总署公告2018年第82号</a:t>
            </a:r>
            <a:endParaRPr lang="zh-CN" altLang="en-US" sz="2000"/>
          </a:p>
          <a:p>
            <a:pPr marL="0" indent="0">
              <a:buNone/>
            </a:pPr>
            <a:r>
              <a:rPr lang="zh-CN" altLang="en-US" sz="2000"/>
              <a:t>《公布货物进口许可证件申领和通关无纸化作业有关事项》</a:t>
            </a:r>
            <a:endParaRPr lang="zh-CN" altLang="en-US" sz="2000"/>
          </a:p>
          <a:p>
            <a:endParaRPr lang="zh-CN" altLang="en-US" sz="2000"/>
          </a:p>
          <a:p>
            <a:r>
              <a:rPr lang="zh-CN" altLang="en-US" sz="2000" b="1" i="1"/>
              <a:t>近期</a:t>
            </a:r>
            <a:r>
              <a:rPr lang="zh-CN" altLang="en-US" sz="2000"/>
              <a:t>  即将发布关于货物出口许可证申领和通关无纸化公告</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998855"/>
            <a:ext cx="8229600" cy="680085"/>
          </a:xfrm>
        </p:spPr>
        <p:txBody>
          <a:bodyPr>
            <a:normAutofit fontScale="90000"/>
          </a:bodyPr>
          <a:p>
            <a:pPr algn="ctr"/>
            <a:r>
              <a:rPr lang="zh-CN" altLang="en-US" sz="2220" b="1">
                <a:sym typeface="+mn-ea"/>
              </a:rPr>
              <a:t>4个新突破</a:t>
            </a:r>
            <a:br>
              <a:rPr lang="zh-CN" altLang="en-US" b="1"/>
            </a:br>
            <a:endParaRPr lang="zh-CN" altLang="en-US"/>
          </a:p>
        </p:txBody>
      </p:sp>
      <p:graphicFrame>
        <p:nvGraphicFramePr>
          <p:cNvPr id="4" name="内容占位符 3"/>
          <p:cNvGraphicFramePr/>
          <p:nvPr>
            <p:ph idx="1"/>
            <p:custDataLst>
              <p:tags r:id="rId1"/>
            </p:custDataLst>
          </p:nvPr>
        </p:nvGraphicFramePr>
        <p:xfrm>
          <a:off x="457200" y="1678305"/>
          <a:ext cx="8255000" cy="4457700"/>
        </p:xfrm>
        <a:graphic>
          <a:graphicData uri="http://schemas.openxmlformats.org/drawingml/2006/table">
            <a:tbl>
              <a:tblPr firstRow="1" bandRow="1">
                <a:tableStyleId>{5C22544A-7EE6-4342-B048-85BDC9FD1C3A}</a:tableStyleId>
              </a:tblPr>
              <a:tblGrid>
                <a:gridCol w="1541780"/>
                <a:gridCol w="6713220"/>
              </a:tblGrid>
              <a:tr h="1076325">
                <a:tc>
                  <a:txBody>
                    <a:bodyPr/>
                    <a:p>
                      <a:pPr>
                        <a:buNone/>
                      </a:pPr>
                      <a:r>
                        <a:rPr lang="zh-CN" altLang="en-US" sz="1800">
                          <a:solidFill>
                            <a:schemeClr val="bg1"/>
                          </a:solidFill>
                          <a:sym typeface="+mn-ea"/>
                        </a:rPr>
                        <a:t>管理方式</a:t>
                      </a:r>
                      <a:endParaRPr lang="zh-CN" altLang="en-US" sz="1800">
                        <a:solidFill>
                          <a:schemeClr val="bg1"/>
                        </a:solidFill>
                        <a:sym typeface="+mn-ea"/>
                      </a:endParaRPr>
                    </a:p>
                  </a:txBody>
                  <a:tcPr/>
                </a:tc>
                <a:tc>
                  <a:txBody>
                    <a:bodyPr/>
                    <a:p>
                      <a:pPr>
                        <a:buNone/>
                      </a:pPr>
                      <a:r>
                        <a:rPr lang="zh-CN" altLang="en-US" sz="1800">
                          <a:solidFill>
                            <a:schemeClr val="bg1"/>
                          </a:solidFill>
                          <a:sym typeface="+mn-ea"/>
                        </a:rPr>
                        <a:t>“一批一证”管理货物→“一批一证”及“非一批一证”管理货物 </a:t>
                      </a:r>
                      <a:endParaRPr lang="zh-CN" altLang="en-US" sz="1800">
                        <a:solidFill>
                          <a:schemeClr val="bg1"/>
                        </a:solidFill>
                        <a:sym typeface="+mn-ea"/>
                      </a:endParaRPr>
                    </a:p>
                    <a:p>
                      <a:pPr>
                        <a:buNone/>
                      </a:pPr>
                      <a:endParaRPr lang="zh-CN" altLang="en-US" sz="1800">
                        <a:solidFill>
                          <a:schemeClr val="bg1"/>
                        </a:solidFill>
                        <a:sym typeface="+mn-ea"/>
                      </a:endParaRPr>
                    </a:p>
                  </a:txBody>
                  <a:tcPr/>
                </a:tc>
              </a:tr>
              <a:tr h="1075690">
                <a:tc>
                  <a:txBody>
                    <a:bodyPr/>
                    <a:p>
                      <a:pPr>
                        <a:buNone/>
                      </a:pPr>
                      <a:r>
                        <a:rPr lang="zh-CN" altLang="en-US" sz="1800" b="1">
                          <a:sym typeface="+mn-ea"/>
                        </a:rPr>
                        <a:t>货物类别</a:t>
                      </a:r>
                      <a:endParaRPr lang="zh-CN" altLang="en-US"/>
                    </a:p>
                  </a:txBody>
                  <a:tcPr/>
                </a:tc>
                <a:tc>
                  <a:txBody>
                    <a:bodyPr/>
                    <a:p>
                      <a:pPr>
                        <a:buNone/>
                      </a:pPr>
                      <a:r>
                        <a:rPr lang="zh-CN" altLang="en-US" sz="1800">
                          <a:sym typeface="+mn-ea"/>
                        </a:rPr>
                        <a:t>非机电类自动进口货物→机电类自动进口货物及部分进口货物（ODS除外）→二手车出口→所有出口货物 </a:t>
                      </a:r>
                      <a:endParaRPr lang="zh-CN" altLang="en-US" sz="1800" b="1">
                        <a:sym typeface="+mn-ea"/>
                      </a:endParaRPr>
                    </a:p>
                    <a:p>
                      <a:pPr>
                        <a:buNone/>
                      </a:pPr>
                      <a:endParaRPr lang="zh-CN" altLang="en-US"/>
                    </a:p>
                  </a:txBody>
                  <a:tcPr/>
                </a:tc>
              </a:tr>
              <a:tr h="1229360">
                <a:tc>
                  <a:txBody>
                    <a:bodyPr/>
                    <a:p>
                      <a:pPr>
                        <a:buNone/>
                      </a:pPr>
                      <a:r>
                        <a:rPr lang="zh-CN" altLang="en-US" sz="1800" b="1">
                          <a:solidFill>
                            <a:schemeClr val="bg1"/>
                          </a:solidFill>
                          <a:sym typeface="+mn-ea"/>
                        </a:rPr>
                        <a:t>证书种类</a:t>
                      </a:r>
                      <a:endParaRPr lang="zh-CN" altLang="en-US" sz="1800" b="1">
                        <a:solidFill>
                          <a:schemeClr val="bg1"/>
                        </a:solidFill>
                        <a:sym typeface="+mn-ea"/>
                      </a:endParaRPr>
                    </a:p>
                  </a:txBody>
                  <a:tcPr>
                    <a:solidFill>
                      <a:schemeClr val="accent1"/>
                    </a:solidFill>
                  </a:tcPr>
                </a:tc>
                <a:tc>
                  <a:txBody>
                    <a:bodyPr/>
                    <a:p>
                      <a:pPr>
                        <a:buNone/>
                      </a:pPr>
                      <a:r>
                        <a:rPr lang="zh-CN" altLang="en-US" sz="1800">
                          <a:solidFill>
                            <a:schemeClr val="bg1"/>
                          </a:solidFill>
                          <a:sym typeface="+mn-ea"/>
                        </a:rPr>
                        <a:t> 部分自动进口许可证（非机电类）→所有自动进口许可证（非机电类+机电类）及部分进口许可证（ODS除外）→部分出口许可证（二手车）→所有出口许可证</a:t>
                      </a:r>
                      <a:endParaRPr lang="zh-CN" altLang="en-US" sz="1800" b="1">
                        <a:solidFill>
                          <a:schemeClr val="bg1"/>
                        </a:solidFill>
                        <a:sym typeface="+mn-ea"/>
                      </a:endParaRPr>
                    </a:p>
                    <a:p>
                      <a:pPr>
                        <a:buNone/>
                      </a:pPr>
                      <a:endParaRPr lang="zh-CN" altLang="en-US" sz="1800" b="1">
                        <a:solidFill>
                          <a:schemeClr val="bg1"/>
                        </a:solidFill>
                        <a:sym typeface="+mn-ea"/>
                      </a:endParaRPr>
                    </a:p>
                  </a:txBody>
                  <a:tcPr>
                    <a:solidFill>
                      <a:schemeClr val="accent1"/>
                    </a:solidFill>
                  </a:tcPr>
                </a:tc>
              </a:tr>
              <a:tr h="1076325">
                <a:tc>
                  <a:txBody>
                    <a:bodyPr/>
                    <a:p>
                      <a:pPr>
                        <a:buNone/>
                      </a:pPr>
                      <a:r>
                        <a:rPr lang="zh-CN" altLang="en-US" sz="1800" b="1">
                          <a:sym typeface="+mn-ea"/>
                        </a:rPr>
                        <a:t>技术支持</a:t>
                      </a:r>
                      <a:endParaRPr lang="zh-CN" altLang="en-US"/>
                    </a:p>
                  </a:txBody>
                  <a:tcPr/>
                </a:tc>
                <a:tc>
                  <a:txBody>
                    <a:bodyPr/>
                    <a:p>
                      <a:pPr>
                        <a:buNone/>
                      </a:pPr>
                      <a:r>
                        <a:rPr lang="zh-CN" altLang="en-US" sz="1800">
                          <a:sym typeface="+mn-ea"/>
                        </a:rPr>
                        <a:t>积极推动与海关总署实现进出口许可证联网核查升级改造和点对点数据核对机制</a:t>
                      </a:r>
                      <a:endParaRPr lang="zh-CN" altLang="en-US"/>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500">
                <a:ln>
                  <a:solidFill>
                    <a:schemeClr val="tx2"/>
                  </a:solidFill>
                </a:ln>
                <a:solidFill>
                  <a:schemeClr val="tx2">
                    <a:lumMod val="60000"/>
                    <a:lumOff val="40000"/>
                  </a:schemeClr>
                </a:solidFill>
                <a:effectLst>
                  <a:outerShdw blurRad="50800" dist="38100" dir="2700000" algn="tl" rotWithShape="0">
                    <a:prstClr val="black">
                      <a:alpha val="40000"/>
                    </a:prstClr>
                  </a:outerShdw>
                </a:effectLst>
              </a:rPr>
              <a:t>   </a:t>
            </a:r>
            <a:r>
              <a:rPr lang="en-US" altLang="zh-CN" sz="2500">
                <a:ln>
                  <a:solidFill>
                    <a:schemeClr val="tx2"/>
                  </a:solidFill>
                </a:ln>
                <a:solidFill>
                  <a:srgbClr val="FFFF00"/>
                </a:solidFill>
                <a:effectLst>
                  <a:outerShdw blurRad="50800" dist="38100" dir="2700000" algn="tl" rotWithShape="0">
                    <a:prstClr val="black">
                      <a:alpha val="40000"/>
                    </a:prstClr>
                  </a:outerShdw>
                </a:effectLst>
              </a:rPr>
              <a:t> </a:t>
            </a:r>
            <a:r>
              <a:rPr lang="zh-CN" altLang="en-US" sz="2500">
                <a:ln>
                  <a:solidFill>
                    <a:srgbClr val="FFFF00"/>
                  </a:solidFill>
                </a:ln>
                <a:solidFill>
                  <a:srgbClr val="FFFF00"/>
                </a:solidFill>
                <a:effectLst>
                  <a:outerShdw blurRad="50800" dist="38100" dir="2700000" algn="tl" rotWithShape="0">
                    <a:prstClr val="black">
                      <a:alpha val="40000"/>
                    </a:prstClr>
                  </a:outerShdw>
                </a:effectLst>
              </a:rPr>
              <a:t>申领、审核、签发、通关全流程无纸化</a:t>
            </a:r>
            <a:endParaRPr lang="zh-CN" altLang="en-US" sz="2500">
              <a:ln>
                <a:solidFill>
                  <a:srgbClr val="FFFF00"/>
                </a:solidFill>
              </a:ln>
              <a:solidFill>
                <a:srgbClr val="FFFF00"/>
              </a:solidFill>
              <a:effectLst>
                <a:outerShdw blurRad="50800" dist="38100" dir="2700000" algn="tl" rotWithShape="0">
                  <a:prstClr val="black">
                    <a:alpha val="40000"/>
                  </a:prstClr>
                </a:outerShdw>
              </a:effectLst>
            </a:endParaRPr>
          </a:p>
        </p:txBody>
      </p:sp>
      <p:graphicFrame>
        <p:nvGraphicFramePr>
          <p:cNvPr id="5" name="图示 4"/>
          <p:cNvGraphicFramePr/>
          <p:nvPr/>
        </p:nvGraphicFramePr>
        <p:xfrm>
          <a:off x="565785" y="1757045"/>
          <a:ext cx="7849870" cy="45637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标题 1"/>
          <p:cNvSpPr>
            <a:spLocks noGrp="1"/>
          </p:cNvSpPr>
          <p:nvPr>
            <p:ph type="title"/>
          </p:nvPr>
        </p:nvSpPr>
        <p:spPr>
          <a:xfrm>
            <a:off x="457200" y="533400"/>
            <a:ext cx="8229600" cy="1066800"/>
          </a:xfrm>
        </p:spPr>
        <p:txBody>
          <a:bodyPr>
            <a:normAutofit/>
          </a:bodyPr>
          <a:lstStyle/>
          <a:p>
            <a:r>
              <a:rPr lang="zh-CN" altLang="en-US" sz="2400">
                <a:ln>
                  <a:solidFill>
                    <a:srgbClr val="FFFF00"/>
                  </a:solidFill>
                </a:ln>
                <a:solidFill>
                  <a:srgbClr val="FFFF00"/>
                </a:solidFill>
                <a:effectLst>
                  <a:outerShdw blurRad="50800" dist="38100" dir="2700000" algn="tl" rotWithShape="0">
                    <a:prstClr val="black">
                      <a:alpha val="40000"/>
                    </a:prstClr>
                  </a:outerShdw>
                </a:effectLst>
                <a:latin typeface="华文楷体" panose="02010600040101010101" charset="-122"/>
                <a:ea typeface="华文楷体" panose="02010600040101010101" charset="-122"/>
                <a:sym typeface="+mn-ea"/>
              </a:rPr>
              <a:t>（三）无纸化前后的比较</a:t>
            </a:r>
            <a:endParaRPr lang="zh-CN" altLang="en-US" sz="2400">
              <a:ln>
                <a:solidFill>
                  <a:srgbClr val="FFFF00"/>
                </a:solidFill>
              </a:ln>
              <a:solidFill>
                <a:srgbClr val="FFFF00"/>
              </a:solidFill>
              <a:effectLst>
                <a:outerShdw blurRad="50800" dist="38100" dir="2700000" algn="tl" rotWithShape="0">
                  <a:prstClr val="black">
                    <a:alpha val="40000"/>
                  </a:prstClr>
                </a:outerShdw>
              </a:effectLst>
              <a:latin typeface="华文楷体" panose="02010600040101010101" charset="-122"/>
              <a:ea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真正实现了“让数据多跑路，让群众少跑腿”，最大限度做到了利企便民，问卷调查企业满意率达98%以上（自动进口）。</a:t>
            </a:r>
            <a:endParaRPr lang="zh-CN" altLang="en-US"/>
          </a:p>
          <a:p>
            <a:endParaRPr lang="zh-CN" altLang="en-US"/>
          </a:p>
        </p:txBody>
      </p:sp>
      <p:pic>
        <p:nvPicPr>
          <p:cNvPr id="4" name="图片 3" descr="微信图片_20191209093628"/>
          <p:cNvPicPr>
            <a:picLocks noChangeAspect="1"/>
          </p:cNvPicPr>
          <p:nvPr/>
        </p:nvPicPr>
        <p:blipFill>
          <a:blip r:embed="rId1"/>
          <a:stretch>
            <a:fillRect/>
          </a:stretch>
        </p:blipFill>
        <p:spPr>
          <a:xfrm>
            <a:off x="1260475" y="2058670"/>
            <a:ext cx="5784215" cy="3959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ags/tag1.xml><?xml version="1.0" encoding="utf-8"?>
<p:tagLst xmlns:p="http://schemas.openxmlformats.org/presentationml/2006/main">
  <p:tag name="REFSHAPE" val="190735804"/>
  <p:tag name="KSO_WM_UNIT_PLACING_PICTURE_USER_VIEWPORT" val="{&quot;height&quot;:2794,&quot;width&quot;:3840}"/>
</p:tagLst>
</file>

<file path=ppt/tags/tag10.xml><?xml version="1.0" encoding="utf-8"?>
<p:tagLst xmlns:p="http://schemas.openxmlformats.org/presentationml/2006/main">
  <p:tag name="KSO_WM_UNIT_TEXTBOXSTYLE_GUID" val="{c7413f68-8376-4940-8fd8-9ebd68bac86c}"/>
</p:tagLst>
</file>

<file path=ppt/tags/tag11.xml><?xml version="1.0" encoding="utf-8"?>
<p:tagLst xmlns:p="http://schemas.openxmlformats.org/presentationml/2006/main">
  <p:tag name="KSO_WM_UNIT_TEXTBOXSTYLE_SHAPETYPE" val="1"/>
  <p:tag name="KSO_WM_UNIT_TEXTBOXSTYLE_ADJUSTLEFT" val="100_-33.55002"/>
  <p:tag name="KSO_WM_UNIT_TEXTBOXSTYLE_ADJUSTTOP" val="0_-10.05"/>
  <p:tag name="KSO_WM_UNIT_TEXTBOXSTYLE_ADJUSTHEIGTH" val="100_20.10039"/>
  <p:tag name="KSO_WM_UNIT_HIGHLIGHT" val="0"/>
  <p:tag name="KSO_WM_UNIT_COMPATIBLE" val="0"/>
  <p:tag name="KSO_WM_UNIT_DIAGRAM_ISNUMVISUAL" val="0"/>
  <p:tag name="KSO_WM_UNIT_DIAGRAM_ISREFERUNIT" val="0"/>
  <p:tag name="KSO_WM_UNIT_TYPE" val="i"/>
  <p:tag name="KSO_WM_UNIT_INDEX" val="1"/>
  <p:tag name="KSO_WM_UNIT_ID" val="mixed20201885_36*i*1"/>
  <p:tag name="KSO_WM_TEMPLATE_CATEGORY" val="mixed"/>
  <p:tag name="KSO_WM_TEMPLATE_INDEX" val="20201885"/>
  <p:tag name="KSO_WM_UNIT_LAYERLEVEL" val="1"/>
  <p:tag name="KSO_WM_TAG_VERSION" val="1.0"/>
  <p:tag name="KSO_WM_BEAUTIFY_FLAG" val="#wm#"/>
  <p:tag name="KSO_WM_UNIT_TEXTBOXSTYLE_GUID" val="{c7413f68-8376-4940-8fd8-9ebd68bac86c}"/>
</p:tagLst>
</file>

<file path=ppt/tags/tag12.xml><?xml version="1.0" encoding="utf-8"?>
<p:tagLst xmlns:p="http://schemas.openxmlformats.org/presentationml/2006/main">
  <p:tag name="KSO_WM_UNIT_TEXTBOXSTYLE_SHAPETYPE" val="1"/>
  <p:tag name="KSO_WM_UNIT_TEXTBOXSTYLE_ADJUSTLEFT" val="0_-13.25"/>
  <p:tag name="KSO_WM_UNIT_TEXTBOXSTYLE_ADJUSTTOP" val="0_-4.049999"/>
  <p:tag name="KSO_WM_UNIT_TEXTBOXSTYLE_ADJUSTWIDTH" val="100_21.45"/>
  <p:tag name="KSO_WM_UNIT_TEXTBOXSTYLE_ADJUSTHEIGTH" val="100_8.1"/>
  <p:tag name="KSO_WM_UNIT_HIGHLIGHT" val="0"/>
  <p:tag name="KSO_WM_UNIT_COMPATIBLE" val="0"/>
  <p:tag name="KSO_WM_UNIT_DIAGRAM_ISNUMVISUAL" val="0"/>
  <p:tag name="KSO_WM_UNIT_DIAGRAM_ISREFERUNIT" val="0"/>
  <p:tag name="KSO_WM_UNIT_TYPE" val="i"/>
  <p:tag name="KSO_WM_UNIT_INDEX" val="2"/>
  <p:tag name="KSO_WM_UNIT_ID" val="mixed20201885_36*i*2"/>
  <p:tag name="KSO_WM_TEMPLATE_CATEGORY" val="mixed"/>
  <p:tag name="KSO_WM_TEMPLATE_INDEX" val="20201885"/>
  <p:tag name="KSO_WM_UNIT_LAYERLEVEL" val="1"/>
  <p:tag name="KSO_WM_TAG_VERSION" val="1.0"/>
  <p:tag name="KSO_WM_BEAUTIFY_FLAG" val="#wm#"/>
  <p:tag name="KSO_WM_UNIT_TEXTBOXSTYLE_GUID" val="{c7413f68-8376-4940-8fd8-9ebd68bac86c}"/>
</p:tagLst>
</file>

<file path=ppt/tags/tag13.xml><?xml version="1.0" encoding="utf-8"?>
<p:tagLst xmlns:p="http://schemas.openxmlformats.org/presentationml/2006/main">
  <p:tag name="KSO_WM_UNIT_TEXTBOXSTYLE_GUID" val="{fef42d2c-3cd3-4506-b1fe-4e843c3205be}"/>
</p:tagLst>
</file>

<file path=ppt/tags/tag14.xml><?xml version="1.0" encoding="utf-8"?>
<p:tagLst xmlns:p="http://schemas.openxmlformats.org/presentationml/2006/main">
  <p:tag name="KSO_WM_UNIT_TEXTBOXSTYLE_SHAPETYPE" val="1"/>
  <p:tag name="KSO_WM_UNIT_TEXTBOXSTYLE_ADJUSTLEFT" val="100_-33.55002"/>
  <p:tag name="KSO_WM_UNIT_TEXTBOXSTYLE_ADJUSTTOP" val="0_-10.05"/>
  <p:tag name="KSO_WM_UNIT_TEXTBOXSTYLE_ADJUSTHEIGTH" val="100_20.10039"/>
  <p:tag name="KSO_WM_UNIT_HIGHLIGHT" val="0"/>
  <p:tag name="KSO_WM_UNIT_COMPATIBLE" val="0"/>
  <p:tag name="KSO_WM_UNIT_DIAGRAM_ISNUMVISUAL" val="0"/>
  <p:tag name="KSO_WM_UNIT_DIAGRAM_ISREFERUNIT" val="0"/>
  <p:tag name="KSO_WM_UNIT_TYPE" val="i"/>
  <p:tag name="KSO_WM_UNIT_INDEX" val="1"/>
  <p:tag name="KSO_WM_UNIT_ID" val="mixed20201885_36*i*1"/>
  <p:tag name="KSO_WM_TEMPLATE_CATEGORY" val="mixed"/>
  <p:tag name="KSO_WM_TEMPLATE_INDEX" val="20201885"/>
  <p:tag name="KSO_WM_UNIT_LAYERLEVEL" val="1"/>
  <p:tag name="KSO_WM_TAG_VERSION" val="1.0"/>
  <p:tag name="KSO_WM_BEAUTIFY_FLAG" val="#wm#"/>
  <p:tag name="KSO_WM_UNIT_TEXTBOXSTYLE_GUID" val="{fef42d2c-3cd3-4506-b1fe-4e843c3205be}"/>
</p:tagLst>
</file>

<file path=ppt/tags/tag15.xml><?xml version="1.0" encoding="utf-8"?>
<p:tagLst xmlns:p="http://schemas.openxmlformats.org/presentationml/2006/main">
  <p:tag name="KSO_WM_UNIT_TEXTBOXSTYLE_SHAPETYPE" val="1"/>
  <p:tag name="KSO_WM_UNIT_TEXTBOXSTYLE_ADJUSTLEFT" val="0_-13.25"/>
  <p:tag name="KSO_WM_UNIT_TEXTBOXSTYLE_ADJUSTTOP" val="0_-4.049999"/>
  <p:tag name="KSO_WM_UNIT_TEXTBOXSTYLE_ADJUSTWIDTH" val="100_21.45"/>
  <p:tag name="KSO_WM_UNIT_TEXTBOXSTYLE_ADJUSTHEIGTH" val="100_8.1"/>
  <p:tag name="KSO_WM_UNIT_HIGHLIGHT" val="0"/>
  <p:tag name="KSO_WM_UNIT_COMPATIBLE" val="0"/>
  <p:tag name="KSO_WM_UNIT_DIAGRAM_ISNUMVISUAL" val="0"/>
  <p:tag name="KSO_WM_UNIT_DIAGRAM_ISREFERUNIT" val="0"/>
  <p:tag name="KSO_WM_UNIT_TYPE" val="i"/>
  <p:tag name="KSO_WM_UNIT_INDEX" val="2"/>
  <p:tag name="KSO_WM_UNIT_ID" val="mixed20201885_36*i*2"/>
  <p:tag name="KSO_WM_TEMPLATE_CATEGORY" val="mixed"/>
  <p:tag name="KSO_WM_TEMPLATE_INDEX" val="20201885"/>
  <p:tag name="KSO_WM_UNIT_LAYERLEVEL" val="1"/>
  <p:tag name="KSO_WM_TAG_VERSION" val="1.0"/>
  <p:tag name="KSO_WM_BEAUTIFY_FLAG" val="#wm#"/>
  <p:tag name="KSO_WM_UNIT_TEXTBOXSTYLE_GUID" val="{fef42d2c-3cd3-4506-b1fe-4e843c3205be}"/>
</p:tagLst>
</file>

<file path=ppt/tags/tag16.xml><?xml version="1.0" encoding="utf-8"?>
<p:tagLst xmlns:p="http://schemas.openxmlformats.org/presentationml/2006/main">
  <p:tag name="KSO_WM_UNIT_TEXTBOXSTYLE_SHAPETYPE" val="0"/>
  <p:tag name="KSO_WM_UNIT_TEXTBOXSTYLE_TEMPLATETYPE" val="1"/>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f"/>
  <p:tag name="KSO_WM_UNIT_INDEX" val="1"/>
  <p:tag name="KSO_WM_UNIT_ID" val="mixed20201885_36*f*1"/>
  <p:tag name="KSO_WM_TEMPLATE_CATEGORY" val="mixed"/>
  <p:tag name="KSO_WM_TEMPLATE_INDEX" val="20201885"/>
  <p:tag name="KSO_WM_UNIT_LAYERLEVEL" val="1"/>
  <p:tag name="KSO_WM_TAG_VERSION" val="1.0"/>
  <p:tag name="KSO_WM_BEAUTIFY_FLAG" val="#wm#"/>
  <p:tag name="KSO_WM_UNIT_PRESET_TEXT" val="单击此处输入小标题"/>
  <p:tag name="KSO_WM_UNIT_TEXTBOXSTYLE_GUID" val="{fef42d2c-3cd3-4506-b1fe-4e843c3205be}"/>
  <p:tag name="KSO_WM_UNIT_TEXTBOXSTYLE_TEMPLATEID" val="3132970"/>
  <p:tag name="KSO_WM_UNIT_TEXTBOXSTYLE_TYPE" val="5"/>
</p:tagLst>
</file>

<file path=ppt/tags/tag17.xml><?xml version="1.0" encoding="utf-8"?>
<p:tagLst xmlns:p="http://schemas.openxmlformats.org/presentationml/2006/main">
  <p:tag name="KSO_WM_UNIT_TEXTBOXSTYLE_SHAPETYPE" val="0"/>
  <p:tag name="KSO_WM_UNIT_TEXTBOXSTYLE_TEMPLATETYPE" val="1"/>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f"/>
  <p:tag name="KSO_WM_UNIT_INDEX" val="1"/>
  <p:tag name="KSO_WM_UNIT_ID" val="mixed20201885_36*f*1"/>
  <p:tag name="KSO_WM_TEMPLATE_CATEGORY" val="mixed"/>
  <p:tag name="KSO_WM_TEMPLATE_INDEX" val="20201885"/>
  <p:tag name="KSO_WM_UNIT_LAYERLEVEL" val="1"/>
  <p:tag name="KSO_WM_TAG_VERSION" val="1.0"/>
  <p:tag name="KSO_WM_BEAUTIFY_FLAG" val="#wm#"/>
  <p:tag name="KSO_WM_UNIT_PRESET_TEXT" val="单击此处输入小标题"/>
  <p:tag name="KSO_WM_UNIT_TEXTBOXSTYLE_GUID" val="{c7413f68-8376-4940-8fd8-9ebd68bac86c}"/>
  <p:tag name="KSO_WM_UNIT_TEXTBOXSTYLE_TEMPLATEID" val="3132970"/>
  <p:tag name="KSO_WM_UNIT_TEXTBOXSTYLE_TYPE" val="5"/>
</p:tagLst>
</file>

<file path=ppt/tags/tag18.xml><?xml version="1.0" encoding="utf-8"?>
<p:tagLst xmlns:p="http://schemas.openxmlformats.org/presentationml/2006/main">
  <p:tag name="KSO_WM_UNIT_TEXTBOXSTYLE_SHAPETYPE" val="0"/>
  <p:tag name="KSO_WM_UNIT_TEXTBOXSTYLE_TEMPLATETYPE" val="1"/>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f"/>
  <p:tag name="KSO_WM_UNIT_INDEX" val="1"/>
  <p:tag name="KSO_WM_UNIT_ID" val="mixed20201885_36*f*1"/>
  <p:tag name="KSO_WM_TEMPLATE_CATEGORY" val="mixed"/>
  <p:tag name="KSO_WM_TEMPLATE_INDEX" val="20201885"/>
  <p:tag name="KSO_WM_UNIT_LAYERLEVEL" val="1"/>
  <p:tag name="KSO_WM_TAG_VERSION" val="1.0"/>
  <p:tag name="KSO_WM_BEAUTIFY_FLAG" val="#wm#"/>
  <p:tag name="KSO_WM_UNIT_PRESET_TEXT" val="单击此处输入小标题"/>
  <p:tag name="KSO_WM_UNIT_TEXTBOXSTYLE_GUID" val="{adf06ddf-d5e4-4993-9d6d-5942ed6a96f2}"/>
  <p:tag name="KSO_WM_UNIT_TEXTBOXSTYLE_TEMPLATEID" val="3132970"/>
  <p:tag name="KSO_WM_UNIT_TEXTBOXSTYLE_TYPE" val="5"/>
</p:tagLst>
</file>

<file path=ppt/tags/tag19.xml><?xml version="1.0" encoding="utf-8"?>
<p:tagLst xmlns:p="http://schemas.openxmlformats.org/presentationml/2006/main">
  <p:tag name="KSO_WM_UNIT_TEXTBOXSTYLE_SHAPETYPE" val="0"/>
  <p:tag name="KSO_WM_UNIT_TEXTBOXSTYLE_TEMPLATETYPE" val="1"/>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UNIT_TYPE" val="f"/>
  <p:tag name="KSO_WM_UNIT_INDEX" val="1"/>
  <p:tag name="KSO_WM_UNIT_ID" val="mixed20201885_36*f*1"/>
  <p:tag name="KSO_WM_TEMPLATE_CATEGORY" val="mixed"/>
  <p:tag name="KSO_WM_TEMPLATE_INDEX" val="20201885"/>
  <p:tag name="KSO_WM_UNIT_LAYERLEVEL" val="1"/>
  <p:tag name="KSO_WM_TAG_VERSION" val="1.0"/>
  <p:tag name="KSO_WM_BEAUTIFY_FLAG" val="#wm#"/>
  <p:tag name="KSO_WM_UNIT_PRESET_TEXT" val="单击此处输入小标题"/>
  <p:tag name="KSO_WM_UNIT_TEXTBOXSTYLE_GUID" val="{97ca52ca-1e86-4aad-8766-12c478e588b1}"/>
  <p:tag name="KSO_WM_UNIT_TEXTBOXSTYLE_TEMPLATEID" val="3132970"/>
  <p:tag name="KSO_WM_UNIT_TEXTBOXSTYLE_TYPE" val="5"/>
</p:tagLst>
</file>

<file path=ppt/tags/tag2.xml><?xml version="1.0" encoding="utf-8"?>
<p:tagLst xmlns:p="http://schemas.openxmlformats.org/presentationml/2006/main">
  <p:tag name="KSO_WM_UNIT_TABLE_BEAUTIFY" val="smartTable{cb7c7e7e-b70f-433a-8c61-5d4cb6aa50f3}"/>
</p:tagLst>
</file>

<file path=ppt/tags/tag20.xml><?xml version="1.0" encoding="utf-8"?>
<p:tagLst xmlns:p="http://schemas.openxmlformats.org/presentationml/2006/main">
  <p:tag name="KSO_WM_UNIT_TABLE_BEAUTIFY" val="smartTable{8ddbdd46-b177-42b1-bd63-78812b0a15a6}"/>
  <p:tag name="TABLE_SKINIDX" val="0"/>
  <p:tag name="TABLE_COLORIDX" val="l"/>
  <p:tag name="TABLE_RECT" val="17*38.8*686*462.4"/>
  <p:tag name="TABLE_ONEKEY_SKIN_IDX" val="0"/>
</p:tagLst>
</file>

<file path=ppt/tags/tag21.xml><?xml version="1.0" encoding="utf-8"?>
<p:tagLst xmlns:p="http://schemas.openxmlformats.org/presentationml/2006/main">
  <p:tag name="KSO_WM_DOC_GUID" val="{17ee7df1-a9bd-457f-bdbb-55a0c5f043e8}"/>
</p:tagLst>
</file>

<file path=ppt/tags/tag3.xml><?xml version="1.0" encoding="utf-8"?>
<p:tagLst xmlns:p="http://schemas.openxmlformats.org/presentationml/2006/main">
  <p:tag name="KSO_WM_UNIT_TABLE_BEAUTIFY" val="smartTable{17a5d723-e3e0-46fd-aa24-100bbfb237f7}"/>
  <p:tag name="TABLE_SKINIDX" val="1"/>
  <p:tag name="TABLE_ENCOLOR" val="#FFFFFF"/>
</p:tagLst>
</file>

<file path=ppt/tags/tag4.xml><?xml version="1.0" encoding="utf-8"?>
<p:tagLst xmlns:p="http://schemas.openxmlformats.org/presentationml/2006/main">
  <p:tag name="KSO_WM_UNIT_TEXTBOXSTYLE_GUID" val="{97ca52ca-1e86-4aad-8766-12c478e588b1}"/>
</p:tagLst>
</file>

<file path=ppt/tags/tag5.xml><?xml version="1.0" encoding="utf-8"?>
<p:tagLst xmlns:p="http://schemas.openxmlformats.org/presentationml/2006/main">
  <p:tag name="KSO_WM_UNIT_TEXTBOXSTYLE_SHAPETYPE" val="1"/>
  <p:tag name="KSO_WM_UNIT_TEXTBOXSTYLE_ADJUSTLEFT" val="100_-33.55002"/>
  <p:tag name="KSO_WM_UNIT_TEXTBOXSTYLE_ADJUSTTOP" val="0_-10.05"/>
  <p:tag name="KSO_WM_UNIT_TEXTBOXSTYLE_ADJUSTHEIGTH" val="100_20.10039"/>
  <p:tag name="KSO_WM_UNIT_HIGHLIGHT" val="0"/>
  <p:tag name="KSO_WM_UNIT_COMPATIBLE" val="0"/>
  <p:tag name="KSO_WM_UNIT_DIAGRAM_ISNUMVISUAL" val="0"/>
  <p:tag name="KSO_WM_UNIT_DIAGRAM_ISREFERUNIT" val="0"/>
  <p:tag name="KSO_WM_UNIT_TYPE" val="i"/>
  <p:tag name="KSO_WM_UNIT_INDEX" val="1"/>
  <p:tag name="KSO_WM_UNIT_ID" val="mixed20201885_36*i*1"/>
  <p:tag name="KSO_WM_TEMPLATE_CATEGORY" val="mixed"/>
  <p:tag name="KSO_WM_TEMPLATE_INDEX" val="20201885"/>
  <p:tag name="KSO_WM_UNIT_LAYERLEVEL" val="1"/>
  <p:tag name="KSO_WM_TAG_VERSION" val="1.0"/>
  <p:tag name="KSO_WM_BEAUTIFY_FLAG" val="#wm#"/>
  <p:tag name="KSO_WM_UNIT_TEXTBOXSTYLE_GUID" val="{97ca52ca-1e86-4aad-8766-12c478e588b1}"/>
</p:tagLst>
</file>

<file path=ppt/tags/tag6.xml><?xml version="1.0" encoding="utf-8"?>
<p:tagLst xmlns:p="http://schemas.openxmlformats.org/presentationml/2006/main">
  <p:tag name="KSO_WM_UNIT_TEXTBOXSTYLE_SHAPETYPE" val="1"/>
  <p:tag name="KSO_WM_UNIT_TEXTBOXSTYLE_ADJUSTLEFT" val="0_-13.25"/>
  <p:tag name="KSO_WM_UNIT_TEXTBOXSTYLE_ADJUSTTOP" val="0_-4.049999"/>
  <p:tag name="KSO_WM_UNIT_TEXTBOXSTYLE_ADJUSTWIDTH" val="100_21.45"/>
  <p:tag name="KSO_WM_UNIT_TEXTBOXSTYLE_ADJUSTHEIGTH" val="100_8.1"/>
  <p:tag name="KSO_WM_UNIT_HIGHLIGHT" val="0"/>
  <p:tag name="KSO_WM_UNIT_COMPATIBLE" val="0"/>
  <p:tag name="KSO_WM_UNIT_DIAGRAM_ISNUMVISUAL" val="0"/>
  <p:tag name="KSO_WM_UNIT_DIAGRAM_ISREFERUNIT" val="0"/>
  <p:tag name="KSO_WM_UNIT_TYPE" val="i"/>
  <p:tag name="KSO_WM_UNIT_INDEX" val="2"/>
  <p:tag name="KSO_WM_UNIT_ID" val="mixed20201885_36*i*2"/>
  <p:tag name="KSO_WM_TEMPLATE_CATEGORY" val="mixed"/>
  <p:tag name="KSO_WM_TEMPLATE_INDEX" val="20201885"/>
  <p:tag name="KSO_WM_UNIT_LAYERLEVEL" val="1"/>
  <p:tag name="KSO_WM_TAG_VERSION" val="1.0"/>
  <p:tag name="KSO_WM_BEAUTIFY_FLAG" val="#wm#"/>
  <p:tag name="KSO_WM_UNIT_TEXTBOXSTYLE_GUID" val="{97ca52ca-1e86-4aad-8766-12c478e588b1}"/>
</p:tagLst>
</file>

<file path=ppt/tags/tag7.xml><?xml version="1.0" encoding="utf-8"?>
<p:tagLst xmlns:p="http://schemas.openxmlformats.org/presentationml/2006/main">
  <p:tag name="KSO_WM_UNIT_TEXTBOXSTYLE_GUID" val="{adf06ddf-d5e4-4993-9d6d-5942ed6a96f2}"/>
</p:tagLst>
</file>

<file path=ppt/tags/tag8.xml><?xml version="1.0" encoding="utf-8"?>
<p:tagLst xmlns:p="http://schemas.openxmlformats.org/presentationml/2006/main">
  <p:tag name="KSO_WM_UNIT_TEXTBOXSTYLE_SHAPETYPE" val="1"/>
  <p:tag name="KSO_WM_UNIT_TEXTBOXSTYLE_ADJUSTLEFT" val="100_-33.55002"/>
  <p:tag name="KSO_WM_UNIT_TEXTBOXSTYLE_ADJUSTTOP" val="0_-10.05"/>
  <p:tag name="KSO_WM_UNIT_TEXTBOXSTYLE_ADJUSTHEIGTH" val="100_20.10039"/>
  <p:tag name="KSO_WM_UNIT_HIGHLIGHT" val="0"/>
  <p:tag name="KSO_WM_UNIT_COMPATIBLE" val="0"/>
  <p:tag name="KSO_WM_UNIT_DIAGRAM_ISNUMVISUAL" val="0"/>
  <p:tag name="KSO_WM_UNIT_DIAGRAM_ISREFERUNIT" val="0"/>
  <p:tag name="KSO_WM_UNIT_TYPE" val="i"/>
  <p:tag name="KSO_WM_UNIT_INDEX" val="1"/>
  <p:tag name="KSO_WM_UNIT_ID" val="mixed20201885_36*i*1"/>
  <p:tag name="KSO_WM_TEMPLATE_CATEGORY" val="mixed"/>
  <p:tag name="KSO_WM_TEMPLATE_INDEX" val="20201885"/>
  <p:tag name="KSO_WM_UNIT_LAYERLEVEL" val="1"/>
  <p:tag name="KSO_WM_TAG_VERSION" val="1.0"/>
  <p:tag name="KSO_WM_BEAUTIFY_FLAG" val="#wm#"/>
  <p:tag name="KSO_WM_UNIT_TEXTBOXSTYLE_GUID" val="{adf06ddf-d5e4-4993-9d6d-5942ed6a96f2}"/>
</p:tagLst>
</file>

<file path=ppt/tags/tag9.xml><?xml version="1.0" encoding="utf-8"?>
<p:tagLst xmlns:p="http://schemas.openxmlformats.org/presentationml/2006/main">
  <p:tag name="KSO_WM_UNIT_TEXTBOXSTYLE_SHAPETYPE" val="1"/>
  <p:tag name="KSO_WM_UNIT_TEXTBOXSTYLE_ADJUSTLEFT" val="0_-13.25"/>
  <p:tag name="KSO_WM_UNIT_TEXTBOXSTYLE_ADJUSTTOP" val="0_-4.049999"/>
  <p:tag name="KSO_WM_UNIT_TEXTBOXSTYLE_ADJUSTWIDTH" val="100_21.45"/>
  <p:tag name="KSO_WM_UNIT_TEXTBOXSTYLE_ADJUSTHEIGTH" val="100_8.1"/>
  <p:tag name="KSO_WM_UNIT_HIGHLIGHT" val="0"/>
  <p:tag name="KSO_WM_UNIT_COMPATIBLE" val="0"/>
  <p:tag name="KSO_WM_UNIT_DIAGRAM_ISNUMVISUAL" val="0"/>
  <p:tag name="KSO_WM_UNIT_DIAGRAM_ISREFERUNIT" val="0"/>
  <p:tag name="KSO_WM_UNIT_TYPE" val="i"/>
  <p:tag name="KSO_WM_UNIT_INDEX" val="2"/>
  <p:tag name="KSO_WM_UNIT_ID" val="mixed20201885_36*i*2"/>
  <p:tag name="KSO_WM_TEMPLATE_CATEGORY" val="mixed"/>
  <p:tag name="KSO_WM_TEMPLATE_INDEX" val="20201885"/>
  <p:tag name="KSO_WM_UNIT_LAYERLEVEL" val="1"/>
  <p:tag name="KSO_WM_TAG_VERSION" val="1.0"/>
  <p:tag name="KSO_WM_BEAUTIFY_FLAG" val="#wm#"/>
  <p:tag name="KSO_WM_UNIT_TEXTBOXSTYLE_GUID" val="{adf06ddf-d5e4-4993-9d6d-5942ed6a96f2}"/>
</p:tagLst>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透明">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2">
            <a:duotone>
              <a:schemeClr val="phClr">
                <a:shade val="55000"/>
              </a:schemeClr>
              <a:schemeClr val="phClr">
                <a:tint val="97000"/>
                <a:satMod val="95000"/>
              </a:schemeClr>
            </a:duotone>
          </a:blip>
          <a:tile tx="0" ty="0" sx="70000" sy="7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0</TotalTime>
  <Words>7178</Words>
  <Application>WPS 演示</Application>
  <PresentationFormat>全屏显示(4:3)</PresentationFormat>
  <Paragraphs>516</Paragraphs>
  <Slides>35</Slides>
  <Notes>4</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35</vt:i4>
      </vt:variant>
    </vt:vector>
  </HeadingPairs>
  <TitlesOfParts>
    <vt:vector size="64" baseType="lpstr">
      <vt:lpstr>Arial</vt:lpstr>
      <vt:lpstr>宋体</vt:lpstr>
      <vt:lpstr>Wingdings</vt:lpstr>
      <vt:lpstr>华文楷体</vt:lpstr>
      <vt:lpstr>华文中宋</vt:lpstr>
      <vt:lpstr>Calibri</vt:lpstr>
      <vt:lpstr>隶书</vt:lpstr>
      <vt:lpstr>Yuppy SC Regular</vt:lpstr>
      <vt:lpstr>Segoe Print</vt:lpstr>
      <vt:lpstr>Franklin Gothic Book</vt:lpstr>
      <vt:lpstr>Franklin Gothic Medium</vt:lpstr>
      <vt:lpstr>微软雅黑</vt:lpstr>
      <vt:lpstr>Arial Unicode MS</vt:lpstr>
      <vt:lpstr>Arial</vt:lpstr>
      <vt:lpstr>Segoe UI</vt:lpstr>
      <vt:lpstr>Noto Sans S Chinese Light</vt:lpstr>
      <vt:lpstr>仿宋</vt:lpstr>
      <vt:lpstr>Open Sans Light</vt:lpstr>
      <vt:lpstr>MS PGothic</vt:lpstr>
      <vt:lpstr>仿宋_GB2312</vt:lpstr>
      <vt:lpstr>Noto Sans S Chinese Regular</vt:lpstr>
      <vt:lpstr>Gill Sans</vt:lpstr>
      <vt:lpstr>Open Sans</vt:lpstr>
      <vt:lpstr>Gill Sans MT</vt:lpstr>
      <vt:lpstr>华文新魏</vt:lpstr>
      <vt:lpstr>华文仿宋</vt:lpstr>
      <vt:lpstr>华文宋体</vt:lpstr>
      <vt:lpstr>楷体</vt:lpstr>
      <vt:lpstr>透明</vt:lpstr>
      <vt:lpstr>出口许可证无纸化 申领实务</vt:lpstr>
      <vt:lpstr>PowerPoint 演示文稿</vt:lpstr>
      <vt:lpstr>PowerPoint 演示文稿</vt:lpstr>
      <vt:lpstr> </vt:lpstr>
      <vt:lpstr>背景情况</vt:lpstr>
      <vt:lpstr>（二）进展情况</vt:lpstr>
      <vt:lpstr>4个新突破 </vt:lpstr>
      <vt:lpstr>（三）无纸化前后的比较</vt:lpstr>
      <vt:lpstr>PowerPoint 演示文稿</vt:lpstr>
      <vt:lpstr>PowerPoint 演示文稿</vt:lpstr>
      <vt:lpstr> （一）全国发证情况</vt:lpstr>
      <vt:lpstr>(二）天津特办签发的出口许可证情况（1-11月）</vt:lpstr>
      <vt:lpstr>PowerPoint 演示文稿</vt:lpstr>
      <vt:lpstr>PowerPoint 演示文稿</vt:lpstr>
      <vt:lpstr>PowerPoint 演示文稿</vt:lpstr>
      <vt:lpstr>（二）变化</vt:lpstr>
      <vt:lpstr>变化      出口许可证电子证书撤销、核销操作   </vt:lpstr>
      <vt:lpstr>（三）不变</vt:lpstr>
      <vt:lpstr>（四）注意要点</vt:lpstr>
      <vt:lpstr>PowerPoint 演示文稿</vt:lpstr>
      <vt:lpstr>依据</vt:lpstr>
      <vt:lpstr> 关注每年底发布的目录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dc:creator>
  <cp:lastModifiedBy>胖dudu</cp:lastModifiedBy>
  <cp:revision>200</cp:revision>
  <cp:lastPrinted>2017-10-31T02:03:00Z</cp:lastPrinted>
  <dcterms:created xsi:type="dcterms:W3CDTF">2016-09-02T06:48:00Z</dcterms:created>
  <dcterms:modified xsi:type="dcterms:W3CDTF">2019-12-09T08:33:39Z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