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4"/>
  </p:handoutMasterIdLst>
  <p:sldIdLst>
    <p:sldId id="257" r:id="rId3"/>
    <p:sldId id="258" r:id="rId5"/>
    <p:sldId id="570" r:id="rId6"/>
    <p:sldId id="571" r:id="rId7"/>
    <p:sldId id="572" r:id="rId8"/>
    <p:sldId id="575" r:id="rId9"/>
    <p:sldId id="573" r:id="rId10"/>
    <p:sldId id="512" r:id="rId11"/>
    <p:sldId id="516" r:id="rId12"/>
    <p:sldId id="562" r:id="rId13"/>
    <p:sldId id="517" r:id="rId14"/>
    <p:sldId id="565" r:id="rId15"/>
    <p:sldId id="563" r:id="rId16"/>
    <p:sldId id="569" r:id="rId17"/>
    <p:sldId id="566" r:id="rId18"/>
    <p:sldId id="518" r:id="rId19"/>
    <p:sldId id="524" r:id="rId20"/>
    <p:sldId id="525" r:id="rId21"/>
    <p:sldId id="531" r:id="rId22"/>
    <p:sldId id="532" r:id="rId23"/>
    <p:sldId id="533" r:id="rId24"/>
    <p:sldId id="534" r:id="rId25"/>
    <p:sldId id="537" r:id="rId26"/>
    <p:sldId id="539" r:id="rId27"/>
    <p:sldId id="541" r:id="rId28"/>
    <p:sldId id="542" r:id="rId29"/>
    <p:sldId id="543" r:id="rId30"/>
    <p:sldId id="544" r:id="rId31"/>
    <p:sldId id="545" r:id="rId32"/>
    <p:sldId id="568" r:id="rId33"/>
    <p:sldId id="548" r:id="rId34"/>
    <p:sldId id="549" r:id="rId35"/>
    <p:sldId id="550" r:id="rId36"/>
    <p:sldId id="551" r:id="rId37"/>
    <p:sldId id="552" r:id="rId38"/>
    <p:sldId id="553" r:id="rId39"/>
    <p:sldId id="554" r:id="rId40"/>
    <p:sldId id="555" r:id="rId41"/>
    <p:sldId id="556" r:id="rId42"/>
    <p:sldId id="557" r:id="rId43"/>
    <p:sldId id="558" r:id="rId44"/>
    <p:sldId id="559" r:id="rId45"/>
    <p:sldId id="560" r:id="rId46"/>
    <p:sldId id="567" r:id="rId47"/>
    <p:sldId id="576" r:id="rId48"/>
    <p:sldId id="577" r:id="rId49"/>
    <p:sldId id="578" r:id="rId50"/>
    <p:sldId id="579" r:id="rId51"/>
    <p:sldId id="340" r:id="rId52"/>
    <p:sldId id="580" r:id="rId53"/>
    <p:sldId id="341" r:id="rId54"/>
    <p:sldId id="439" r:id="rId55"/>
    <p:sldId id="442" r:id="rId56"/>
    <p:sldId id="345" r:id="rId57"/>
    <p:sldId id="443" r:id="rId58"/>
    <p:sldId id="346" r:id="rId59"/>
    <p:sldId id="348" r:id="rId60"/>
    <p:sldId id="355" r:id="rId61"/>
    <p:sldId id="574" r:id="rId62"/>
    <p:sldId id="359" r:id="rId63"/>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5504"/>
    <a:srgbClr val="F3DB0B"/>
    <a:srgbClr val="013B6D"/>
    <a:srgbClr val="DE3F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9474" autoAdjust="0"/>
    <p:restoredTop sz="89555" autoAdjust="0"/>
  </p:normalViewPr>
  <p:slideViewPr>
    <p:cSldViewPr>
      <p:cViewPr>
        <p:scale>
          <a:sx n="75" d="100"/>
          <a:sy n="75" d="100"/>
        </p:scale>
        <p:origin x="-1944" y="-1110"/>
      </p:cViewPr>
      <p:guideLst>
        <p:guide orient="horz" pos="1787"/>
        <p:guide pos="2919"/>
        <p:guide pos="211"/>
        <p:guide pos="54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handoutMaster" Target="handoutMasters/handoutMaster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A86855-F6E4-47F2-BB01-274A59643E3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CFEB2-F9BF-404D-9C55-D4A27C81807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p:spPr>
      </p:sp>
      <p:sp>
        <p:nvSpPr>
          <p:cNvPr id="68611"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4" name="灯片编号占位符 3"/>
          <p:cNvSpPr>
            <a:spLocks noGrp="1"/>
          </p:cNvSpPr>
          <p:nvPr>
            <p:ph type="sldNum" sz="quarter" idx="5"/>
          </p:nvPr>
        </p:nvSpPr>
        <p:spPr/>
        <p:txBody>
          <a:bodyPr/>
          <a:lstStyle/>
          <a:p>
            <a:pPr>
              <a:defRPr/>
            </a:pPr>
            <a:fld id="{B140A755-BFEC-4F58-A21A-04AA7C3D7E4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noFill/>
          <a:ln>
            <a:solidFill>
              <a:srgbClr val="000000"/>
            </a:solidFill>
            <a:miter lim="800000"/>
          </a:ln>
        </p:spPr>
      </p:sp>
      <p:sp>
        <p:nvSpPr>
          <p:cNvPr id="6963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4" name="灯片编号占位符 3"/>
          <p:cNvSpPr>
            <a:spLocks noGrp="1"/>
          </p:cNvSpPr>
          <p:nvPr>
            <p:ph type="sldNum" sz="quarter" idx="5"/>
          </p:nvPr>
        </p:nvSpPr>
        <p:spPr/>
        <p:txBody>
          <a:bodyPr/>
          <a:lstStyle/>
          <a:p>
            <a:pPr>
              <a:defRPr/>
            </a:pPr>
            <a:fld id="{9C6801E8-69EE-46E0-8D83-4A387AC123F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ln>
        </p:spPr>
      </p:sp>
      <p:sp>
        <p:nvSpPr>
          <p:cNvPr id="70659"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4" name="灯片编号占位符 3"/>
          <p:cNvSpPr>
            <a:spLocks noGrp="1"/>
          </p:cNvSpPr>
          <p:nvPr>
            <p:ph type="sldNum" sz="quarter" idx="5"/>
          </p:nvPr>
        </p:nvSpPr>
        <p:spPr/>
        <p:txBody>
          <a:bodyPr/>
          <a:lstStyle/>
          <a:p>
            <a:pPr>
              <a:defRPr/>
            </a:pPr>
            <a:fld id="{EB2F994C-4AA4-46B3-B5AC-DDAF49801B8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noFill/>
          <a:ln>
            <a:solidFill>
              <a:srgbClr val="000000"/>
            </a:solidFill>
            <a:miter lim="800000"/>
          </a:ln>
        </p:spPr>
      </p:sp>
      <p:sp>
        <p:nvSpPr>
          <p:cNvPr id="71683"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4" name="灯片编号占位符 3"/>
          <p:cNvSpPr>
            <a:spLocks noGrp="1"/>
          </p:cNvSpPr>
          <p:nvPr>
            <p:ph type="sldNum" sz="quarter" idx="5"/>
          </p:nvPr>
        </p:nvSpPr>
        <p:spPr/>
        <p:txBody>
          <a:bodyPr/>
          <a:lstStyle/>
          <a:p>
            <a:pPr>
              <a:defRPr/>
            </a:pPr>
            <a:fld id="{BEFAC154-B1F1-4EAE-BF95-A40B1AE4934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ln>
        </p:spPr>
      </p:sp>
      <p:sp>
        <p:nvSpPr>
          <p:cNvPr id="72707"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4" name="灯片编号占位符 3"/>
          <p:cNvSpPr>
            <a:spLocks noGrp="1"/>
          </p:cNvSpPr>
          <p:nvPr>
            <p:ph type="sldNum" sz="quarter" idx="5"/>
          </p:nvPr>
        </p:nvSpPr>
        <p:spPr/>
        <p:txBody>
          <a:bodyPr/>
          <a:lstStyle/>
          <a:p>
            <a:pPr>
              <a:defRPr/>
            </a:pPr>
            <a:fld id="{3D4C84EE-EC11-44A7-98BE-79D8E8A3F67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ln>
        </p:spPr>
      </p:sp>
      <p:sp>
        <p:nvSpPr>
          <p:cNvPr id="73731"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4" name="灯片编号占位符 3"/>
          <p:cNvSpPr>
            <a:spLocks noGrp="1"/>
          </p:cNvSpPr>
          <p:nvPr>
            <p:ph type="sldNum" sz="quarter" idx="5"/>
          </p:nvPr>
        </p:nvSpPr>
        <p:spPr/>
        <p:txBody>
          <a:bodyPr/>
          <a:lstStyle/>
          <a:p>
            <a:pPr>
              <a:defRPr/>
            </a:pPr>
            <a:fld id="{29C2E287-6859-4444-9F21-981B167CFC7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p:spPr>
      </p:sp>
      <p:sp>
        <p:nvSpPr>
          <p:cNvPr id="62467"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4" name="灯片编号占位符 3"/>
          <p:cNvSpPr>
            <a:spLocks noGrp="1"/>
          </p:cNvSpPr>
          <p:nvPr>
            <p:ph type="sldNum" sz="quarter" idx="5"/>
          </p:nvPr>
        </p:nvSpPr>
        <p:spPr/>
        <p:txBody>
          <a:bodyPr/>
          <a:lstStyle/>
          <a:p>
            <a:pPr>
              <a:defRPr/>
            </a:pPr>
            <a:fld id="{4753AC44-72D0-4E6C-A380-951368091A3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ln>
        </p:spPr>
      </p:sp>
      <p:sp>
        <p:nvSpPr>
          <p:cNvPr id="63491"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4" name="灯片编号占位符 3"/>
          <p:cNvSpPr>
            <a:spLocks noGrp="1"/>
          </p:cNvSpPr>
          <p:nvPr>
            <p:ph type="sldNum" sz="quarter" idx="5"/>
          </p:nvPr>
        </p:nvSpPr>
        <p:spPr/>
        <p:txBody>
          <a:bodyPr/>
          <a:lstStyle/>
          <a:p>
            <a:pPr>
              <a:defRPr/>
            </a:pPr>
            <a:fld id="{62953B83-D162-4139-96E3-A1FC0EAC48C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p:spPr>
      </p:sp>
      <p:sp>
        <p:nvSpPr>
          <p:cNvPr id="6451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4" name="灯片编号占位符 3"/>
          <p:cNvSpPr>
            <a:spLocks noGrp="1"/>
          </p:cNvSpPr>
          <p:nvPr>
            <p:ph type="sldNum" sz="quarter" idx="5"/>
          </p:nvPr>
        </p:nvSpPr>
        <p:spPr/>
        <p:txBody>
          <a:bodyPr/>
          <a:lstStyle/>
          <a:p>
            <a:pPr>
              <a:defRPr/>
            </a:pPr>
            <a:fld id="{A7E8F20B-308B-49CB-A705-5DE2D7E3965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ln>
        </p:spPr>
      </p:sp>
      <p:sp>
        <p:nvSpPr>
          <p:cNvPr id="65539"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4" name="灯片编号占位符 3"/>
          <p:cNvSpPr>
            <a:spLocks noGrp="1"/>
          </p:cNvSpPr>
          <p:nvPr>
            <p:ph type="sldNum" sz="quarter" idx="5"/>
          </p:nvPr>
        </p:nvSpPr>
        <p:spPr/>
        <p:txBody>
          <a:bodyPr/>
          <a:lstStyle/>
          <a:p>
            <a:pPr>
              <a:defRPr/>
            </a:pPr>
            <a:fld id="{FC06896F-D13D-4970-B767-52CDAA20B8B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ln>
        </p:spPr>
      </p:sp>
      <p:sp>
        <p:nvSpPr>
          <p:cNvPr id="66563"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4" name="灯片编号占位符 3"/>
          <p:cNvSpPr>
            <a:spLocks noGrp="1"/>
          </p:cNvSpPr>
          <p:nvPr>
            <p:ph type="sldNum" sz="quarter" idx="5"/>
          </p:nvPr>
        </p:nvSpPr>
        <p:spPr/>
        <p:txBody>
          <a:bodyPr/>
          <a:lstStyle/>
          <a:p>
            <a:pPr>
              <a:defRPr/>
            </a:pPr>
            <a:fld id="{18721864-97A5-4DF7-B203-92A06A59A39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ln>
        </p:spPr>
      </p:sp>
      <p:sp>
        <p:nvSpPr>
          <p:cNvPr id="67587"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4" name="灯片编号占位符 3"/>
          <p:cNvSpPr>
            <a:spLocks noGrp="1"/>
          </p:cNvSpPr>
          <p:nvPr>
            <p:ph type="sldNum" sz="quarter" idx="5"/>
          </p:nvPr>
        </p:nvSpPr>
        <p:spPr/>
        <p:txBody>
          <a:bodyPr/>
          <a:lstStyle/>
          <a:p>
            <a:pPr>
              <a:defRPr/>
            </a:pPr>
            <a:fld id="{39B68DF6-9166-4A21-A4BE-0E4446C3B0D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Click="0">
    <p:pu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9" name="矩形 8"/>
          <p:cNvSpPr/>
          <p:nvPr userDrawn="1"/>
        </p:nvSpPr>
        <p:spPr>
          <a:xfrm>
            <a:off x="847732" y="5503064"/>
            <a:ext cx="8308968" cy="222056"/>
          </a:xfrm>
          <a:prstGeom prst="rect">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0" name="矩形 9"/>
          <p:cNvSpPr/>
          <p:nvPr userDrawn="1"/>
        </p:nvSpPr>
        <p:spPr>
          <a:xfrm>
            <a:off x="2" y="5503064"/>
            <a:ext cx="847731" cy="222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1" name="直接连接符 10"/>
          <p:cNvCxnSpPr/>
          <p:nvPr userDrawn="1"/>
        </p:nvCxnSpPr>
        <p:spPr>
          <a:xfrm flipH="1">
            <a:off x="1" y="5474488"/>
            <a:ext cx="9156699" cy="0"/>
          </a:xfrm>
          <a:prstGeom prst="line">
            <a:avLst/>
          </a:prstGeom>
          <a:ln w="12700">
            <a:solidFill>
              <a:srgbClr val="013B6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847732" y="5503064"/>
            <a:ext cx="8308968" cy="222056"/>
          </a:xfrm>
          <a:prstGeom prst="rect">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8" name="矩形 7"/>
          <p:cNvSpPr/>
          <p:nvPr userDrawn="1"/>
        </p:nvSpPr>
        <p:spPr>
          <a:xfrm>
            <a:off x="2" y="5503064"/>
            <a:ext cx="847731" cy="222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9" name="直接连接符 8"/>
          <p:cNvCxnSpPr/>
          <p:nvPr userDrawn="1"/>
        </p:nvCxnSpPr>
        <p:spPr>
          <a:xfrm flipH="1">
            <a:off x="1" y="5474488"/>
            <a:ext cx="9156699" cy="0"/>
          </a:xfrm>
          <a:prstGeom prst="line">
            <a:avLst/>
          </a:prstGeom>
          <a:ln w="12700">
            <a:solidFill>
              <a:srgbClr val="013B6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ransition spd="slow" advClick="0">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ransition spd="slow" advClick="0">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CF4449B0-D7B4-4577-9D3A-2419127FA65C}" type="datetimeFigureOut">
              <a:rPr lang="zh-CN" altLang="en-US" smtClean="0"/>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E9DADF11-5968-459F-BF3D-203BE2A4BD98}" type="slidenum">
              <a:rPr lang="zh-CN" altLang="en-US" smtClean="0"/>
            </a:fld>
            <a:endParaRPr lang="zh-CN" altLang="en-US"/>
          </a:p>
        </p:txBody>
      </p:sp>
    </p:spTree>
  </p:cSld>
  <p:clrMapOvr>
    <a:masterClrMapping/>
  </p:clrMapOvr>
  <p:transition spd="slow" advClick="0">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457200" y="5204354"/>
            <a:ext cx="2133600" cy="396875"/>
          </a:xfrm>
          <a:prstGeom prst="rect">
            <a:avLst/>
          </a:prstGeom>
        </p:spPr>
        <p:txBody>
          <a:bodyPr/>
          <a:lstStyle>
            <a:lvl1pPr>
              <a:defRPr/>
            </a:lvl1pPr>
          </a:lstStyle>
          <a:p>
            <a:pPr>
              <a:defRPr/>
            </a:pPr>
            <a:endParaRPr lang="en-US" altLang="zh-CN"/>
          </a:p>
        </p:txBody>
      </p:sp>
      <p:sp>
        <p:nvSpPr>
          <p:cNvPr id="3" name="Rectangle 6"/>
          <p:cNvSpPr>
            <a:spLocks noGrp="1" noChangeArrowheads="1"/>
          </p:cNvSpPr>
          <p:nvPr>
            <p:ph type="ftr" sz="quarter" idx="11"/>
          </p:nvPr>
        </p:nvSpPr>
        <p:spPr>
          <a:xfrm>
            <a:off x="3124200" y="5204354"/>
            <a:ext cx="2895600" cy="396875"/>
          </a:xfrm>
          <a:prstGeom prst="rect">
            <a:avLst/>
          </a:prstGeom>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a:xfrm>
            <a:off x="6553200" y="5204354"/>
            <a:ext cx="2133600" cy="396875"/>
          </a:xfrm>
          <a:prstGeom prst="rect">
            <a:avLst/>
          </a:prstGeom>
        </p:spPr>
        <p:txBody>
          <a:bodyPr/>
          <a:lstStyle>
            <a:lvl1pPr>
              <a:defRPr/>
            </a:lvl1pPr>
          </a:lstStyle>
          <a:p>
            <a:pPr>
              <a:defRPr/>
            </a:pPr>
            <a:fld id="{C42C1323-EF3B-4A48-B871-91015F050992}" type="slidenum">
              <a:rPr lang="en-US" altLang="zh-CN"/>
            </a:fld>
            <a:endParaRPr lang="en-US" altLang="zh-CN"/>
          </a:p>
        </p:txBody>
      </p:sp>
    </p:spTree>
  </p:cSld>
  <p:clrMapOvr>
    <a:masterClrMapping/>
  </p:clrMapOvr>
  <p:transition spd="slow" advClick="0">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333500"/>
            <a:ext cx="8229600" cy="3771636"/>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dt" sz="half" idx="10"/>
          </p:nvPr>
        </p:nvSpPr>
        <p:spPr>
          <a:xfrm>
            <a:off x="457200" y="5204354"/>
            <a:ext cx="2133600" cy="396875"/>
          </a:xfrm>
          <a:prstGeom prst="rect">
            <a:avLst/>
          </a:prstGeom>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xfrm>
            <a:off x="3124200" y="5204354"/>
            <a:ext cx="2895600" cy="396875"/>
          </a:xfrm>
          <a:prstGeom prst="rect">
            <a:avLst/>
          </a:prstGeom>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xfrm>
            <a:off x="6553200" y="5204354"/>
            <a:ext cx="2133600" cy="396875"/>
          </a:xfrm>
          <a:prstGeom prst="rect">
            <a:avLst/>
          </a:prstGeom>
        </p:spPr>
        <p:txBody>
          <a:bodyPr/>
          <a:lstStyle>
            <a:lvl1pPr>
              <a:defRPr/>
            </a:lvl1pPr>
          </a:lstStyle>
          <a:p>
            <a:pPr>
              <a:defRPr/>
            </a:pPr>
            <a:fld id="{F105DE5E-5759-4738-AE40-D262CFE31ACB}" type="slidenum">
              <a:rPr lang="en-US" altLang="zh-CN"/>
            </a:fld>
            <a:endParaRPr lang="en-US" altLang="zh-CN"/>
          </a:p>
        </p:txBody>
      </p:sp>
    </p:spTree>
  </p:cSld>
  <p:clrMapOvr>
    <a:masterClrMapping/>
  </p:clrMapOvr>
  <p:transition spd="slow" advClick="0">
    <p:push/>
  </p:transition>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60">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advClick="0">
    <p:pu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21.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6.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21.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6.xml"/><Relationship Id="rId2" Type="http://schemas.openxmlformats.org/officeDocument/2006/relationships/image" Target="../media/image26.png"/><Relationship Id="rId1"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image" Target="../media/image28.jpe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6.xml"/><Relationship Id="rId2" Type="http://schemas.openxmlformats.org/officeDocument/2006/relationships/image" Target="../media/image30.png"/><Relationship Id="rId1"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31.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6.xml"/><Relationship Id="rId2" Type="http://schemas.openxmlformats.org/officeDocument/2006/relationships/image" Target="../media/image33.png"/><Relationship Id="rId1"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2.xml"/><Relationship Id="rId7" Type="http://schemas.openxmlformats.org/officeDocument/2006/relationships/image" Target="../media/image42.png"/><Relationship Id="rId6" Type="http://schemas.openxmlformats.org/officeDocument/2006/relationships/image" Target="../media/image41.GIF"/><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image" Target="../media/image36.GIF"/></Relationships>
</file>

<file path=ppt/slides/_rels/slide47.xml.rels><?xml version="1.0" encoding="UTF-8" standalone="yes"?>
<Relationships xmlns="http://schemas.openxmlformats.org/package/2006/relationships"><Relationship Id="rId9" Type="http://schemas.openxmlformats.org/officeDocument/2006/relationships/image" Target="../media/image51.png"/><Relationship Id="rId8" Type="http://schemas.openxmlformats.org/officeDocument/2006/relationships/image" Target="../media/image50.png"/><Relationship Id="rId7" Type="http://schemas.openxmlformats.org/officeDocument/2006/relationships/image" Target="../media/image49.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9" Type="http://schemas.openxmlformats.org/officeDocument/2006/relationships/slideLayout" Target="../slideLayouts/slideLayout2.xml"/><Relationship Id="rId18" Type="http://schemas.openxmlformats.org/officeDocument/2006/relationships/image" Target="../media/image60.png"/><Relationship Id="rId17" Type="http://schemas.openxmlformats.org/officeDocument/2006/relationships/image" Target="../media/image59.png"/><Relationship Id="rId16" Type="http://schemas.openxmlformats.org/officeDocument/2006/relationships/image" Target="../media/image58.png"/><Relationship Id="rId15" Type="http://schemas.openxmlformats.org/officeDocument/2006/relationships/image" Target="../media/image57.png"/><Relationship Id="rId14" Type="http://schemas.openxmlformats.org/officeDocument/2006/relationships/image" Target="../media/image56.png"/><Relationship Id="rId13" Type="http://schemas.openxmlformats.org/officeDocument/2006/relationships/image" Target="../media/image55.png"/><Relationship Id="rId12" Type="http://schemas.openxmlformats.org/officeDocument/2006/relationships/image" Target="../media/image54.png"/><Relationship Id="rId11" Type="http://schemas.openxmlformats.org/officeDocument/2006/relationships/image" Target="../media/image53.png"/><Relationship Id="rId10" Type="http://schemas.openxmlformats.org/officeDocument/2006/relationships/image" Target="../media/image52.png"/><Relationship Id="rId1" Type="http://schemas.openxmlformats.org/officeDocument/2006/relationships/image" Target="../media/image4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GI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61.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41.GI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63.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6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image" Target="../media/image68.png"/><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image" Target="../media/image6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6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3"/>
          <p:cNvSpPr/>
          <p:nvPr/>
        </p:nvSpPr>
        <p:spPr>
          <a:xfrm>
            <a:off x="-12700" y="0"/>
            <a:ext cx="9156700" cy="3073524"/>
          </a:xfrm>
          <a:prstGeom prst="rect">
            <a:avLst/>
          </a:prstGeom>
          <a:solidFill>
            <a:srgbClr val="013B6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50000"/>
              </a:lnSpc>
            </a:pPr>
            <a:r>
              <a:rPr lang="en-US" altLang="zh-CN" sz="4000" b="1" dirty="0" smtClean="0">
                <a:solidFill>
                  <a:schemeClr val="bg1"/>
                </a:solidFill>
                <a:latin typeface="微软雅黑" panose="020B0503020204020204" pitchFamily="34" charset="-122"/>
                <a:ea typeface="微软雅黑" panose="020B0503020204020204" pitchFamily="34" charset="-122"/>
              </a:rPr>
              <a:t>2020</a:t>
            </a:r>
            <a:r>
              <a:rPr lang="zh-CN" altLang="en-US" sz="4000" b="1" dirty="0" smtClean="0">
                <a:solidFill>
                  <a:schemeClr val="bg1"/>
                </a:solidFill>
                <a:latin typeface="微软雅黑" panose="020B0503020204020204" pitchFamily="34" charset="-122"/>
                <a:ea typeface="微软雅黑" panose="020B0503020204020204" pitchFamily="34" charset="-122"/>
              </a:rPr>
              <a:t>年</a:t>
            </a:r>
            <a:r>
              <a:rPr lang="zh-CN" altLang="en-US" sz="4000" b="1" dirty="0">
                <a:solidFill>
                  <a:schemeClr val="bg1"/>
                </a:solidFill>
                <a:latin typeface="微软雅黑" panose="020B0503020204020204" pitchFamily="34" charset="-122"/>
                <a:ea typeface="微软雅黑" panose="020B0503020204020204" pitchFamily="34" charset="-122"/>
              </a:rPr>
              <a:t>出口</a:t>
            </a:r>
            <a:r>
              <a:rPr lang="zh-CN" altLang="en-US" sz="4000" b="1" dirty="0" smtClean="0">
                <a:solidFill>
                  <a:schemeClr val="bg1"/>
                </a:solidFill>
                <a:latin typeface="微软雅黑" panose="020B0503020204020204" pitchFamily="34" charset="-122"/>
                <a:ea typeface="微软雅黑" panose="020B0503020204020204" pitchFamily="34" charset="-122"/>
              </a:rPr>
              <a:t>许可证</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4000" b="1" dirty="0" smtClean="0">
                <a:solidFill>
                  <a:schemeClr val="bg1"/>
                </a:solidFill>
                <a:latin typeface="微软雅黑" panose="020B0503020204020204" pitchFamily="34" charset="-122"/>
                <a:ea typeface="微软雅黑" panose="020B0503020204020204" pitchFamily="34" charset="-122"/>
              </a:rPr>
              <a:t>全流程无纸</a:t>
            </a:r>
            <a:r>
              <a:rPr lang="zh-CN" altLang="en-US" sz="4000" b="1" dirty="0" smtClean="0">
                <a:solidFill>
                  <a:schemeClr val="bg1"/>
                </a:solidFill>
                <a:latin typeface="微软雅黑" panose="020B0503020204020204" pitchFamily="34" charset="-122"/>
                <a:ea typeface="微软雅黑" panose="020B0503020204020204" pitchFamily="34" charset="-122"/>
              </a:rPr>
              <a:t>化</a:t>
            </a:r>
            <a:r>
              <a:rPr lang="zh-CN" altLang="en-US" sz="4000" b="1" dirty="0" smtClean="0">
                <a:solidFill>
                  <a:schemeClr val="bg1"/>
                </a:solidFill>
                <a:latin typeface="微软雅黑" panose="020B0503020204020204" pitchFamily="34" charset="-122"/>
                <a:ea typeface="微软雅黑" panose="020B0503020204020204" pitchFamily="34" charset="-122"/>
              </a:rPr>
              <a:t>企业</a:t>
            </a:r>
            <a:r>
              <a:rPr lang="zh-CN" altLang="en-US" sz="4000" b="1" dirty="0" smtClean="0">
                <a:solidFill>
                  <a:schemeClr val="bg1"/>
                </a:solidFill>
                <a:latin typeface="微软雅黑" panose="020B0503020204020204" pitchFamily="34" charset="-122"/>
                <a:ea typeface="微软雅黑" panose="020B0503020204020204" pitchFamily="34" charset="-122"/>
              </a:rPr>
              <a:t>培训</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6" name="文本框 6"/>
          <p:cNvSpPr>
            <a:spLocks noChangeArrowheads="1"/>
          </p:cNvSpPr>
          <p:nvPr/>
        </p:nvSpPr>
        <p:spPr bwMode="auto">
          <a:xfrm>
            <a:off x="1691680" y="3577580"/>
            <a:ext cx="6332406" cy="203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lnSpc>
                <a:spcPct val="150000"/>
              </a:lnSpc>
            </a:pPr>
            <a:r>
              <a:rPr lang="zh-CN" altLang="en-US" sz="2800" b="1" spc="300" dirty="0" smtClean="0">
                <a:solidFill>
                  <a:srgbClr val="013B6D"/>
                </a:solidFill>
                <a:latin typeface="微软雅黑" panose="020B0503020204020204" pitchFamily="34" charset="-122"/>
                <a:ea typeface="微软雅黑" panose="020B0503020204020204" pitchFamily="34" charset="-122"/>
                <a:sym typeface="Segoe UI" panose="020B0502040204020203" pitchFamily="34" charset="0"/>
              </a:rPr>
              <a:t>商务部配额许可证事务局</a:t>
            </a:r>
            <a:endParaRPr lang="en-US" altLang="zh-CN" sz="2800" b="1" spc="300" dirty="0" smtClean="0">
              <a:solidFill>
                <a:srgbClr val="013B6D"/>
              </a:solidFill>
              <a:latin typeface="微软雅黑" panose="020B0503020204020204" pitchFamily="34" charset="-122"/>
              <a:ea typeface="微软雅黑" panose="020B0503020204020204" pitchFamily="34" charset="-122"/>
              <a:sym typeface="Segoe UI" panose="020B0502040204020203" pitchFamily="34" charset="0"/>
            </a:endParaRPr>
          </a:p>
          <a:p>
            <a:pPr algn="ctr">
              <a:lnSpc>
                <a:spcPct val="150000"/>
              </a:lnSpc>
            </a:pPr>
            <a:r>
              <a:rPr lang="en-US" altLang="zh-CN" sz="2800" b="1" spc="300" dirty="0" smtClean="0">
                <a:solidFill>
                  <a:srgbClr val="013B6D"/>
                </a:solidFill>
                <a:latin typeface="微软雅黑" panose="020B0503020204020204" pitchFamily="34" charset="-122"/>
                <a:ea typeface="微软雅黑" panose="020B0503020204020204" pitchFamily="34" charset="-122"/>
                <a:sym typeface="Segoe UI" panose="020B0502040204020203" pitchFamily="34" charset="0"/>
              </a:rPr>
              <a:t>2019</a:t>
            </a:r>
            <a:r>
              <a:rPr lang="zh-CN" altLang="en-US" sz="2800" b="1" spc="300" dirty="0" smtClean="0">
                <a:solidFill>
                  <a:srgbClr val="013B6D"/>
                </a:solidFill>
                <a:latin typeface="微软雅黑" panose="020B0503020204020204" pitchFamily="34" charset="-122"/>
                <a:ea typeface="微软雅黑" panose="020B0503020204020204" pitchFamily="34" charset="-122"/>
                <a:sym typeface="Segoe UI" panose="020B0502040204020203" pitchFamily="34" charset="0"/>
              </a:rPr>
              <a:t>年</a:t>
            </a:r>
            <a:r>
              <a:rPr lang="en-US" altLang="zh-CN" sz="2800" b="1" spc="300" dirty="0" smtClean="0">
                <a:solidFill>
                  <a:srgbClr val="013B6D"/>
                </a:solidFill>
                <a:latin typeface="微软雅黑" panose="020B0503020204020204" pitchFamily="34" charset="-122"/>
                <a:ea typeface="微软雅黑" panose="020B0503020204020204" pitchFamily="34" charset="-122"/>
                <a:sym typeface="Segoe UI" panose="020B0502040204020203" pitchFamily="34" charset="0"/>
              </a:rPr>
              <a:t>12</a:t>
            </a:r>
            <a:r>
              <a:rPr lang="zh-CN" altLang="en-US" sz="2800" b="1" spc="300" dirty="0" smtClean="0">
                <a:solidFill>
                  <a:srgbClr val="013B6D"/>
                </a:solidFill>
                <a:latin typeface="微软雅黑" panose="020B0503020204020204" pitchFamily="34" charset="-122"/>
                <a:ea typeface="微软雅黑" panose="020B0503020204020204" pitchFamily="34" charset="-122"/>
                <a:sym typeface="Segoe UI" panose="020B0502040204020203" pitchFamily="34" charset="0"/>
              </a:rPr>
              <a:t>月</a:t>
            </a:r>
            <a:endParaRPr lang="en-US" altLang="zh-CN" sz="2800" b="1" spc="300" dirty="0" smtClean="0">
              <a:solidFill>
                <a:srgbClr val="013B6D"/>
              </a:solidFill>
              <a:latin typeface="微软雅黑" panose="020B0503020204020204" pitchFamily="34" charset="-122"/>
              <a:ea typeface="微软雅黑" panose="020B0503020204020204" pitchFamily="34" charset="-122"/>
              <a:sym typeface="Segoe UI" panose="020B0502040204020203" pitchFamily="34" charset="0"/>
            </a:endParaRPr>
          </a:p>
          <a:p>
            <a:pPr algn="ctr"/>
            <a:endParaRPr lang="zh-CN" altLang="en-US" sz="4400" b="1" spc="300" dirty="0">
              <a:solidFill>
                <a:srgbClr val="013B6D"/>
              </a:solidFill>
              <a:latin typeface="微软雅黑" panose="020B0503020204020204" pitchFamily="34" charset="-122"/>
              <a:ea typeface="微软雅黑" panose="020B0503020204020204" pitchFamily="34" charset="-122"/>
              <a:sym typeface="Segoe UI" panose="020B0502040204020203" pitchFamily="34" charset="0"/>
            </a:endParaRPr>
          </a:p>
        </p:txBody>
      </p:sp>
      <p:sp>
        <p:nvSpPr>
          <p:cNvPr id="8" name="文本框 7"/>
          <p:cNvSpPr>
            <a:spLocks noChangeArrowheads="1"/>
          </p:cNvSpPr>
          <p:nvPr/>
        </p:nvSpPr>
        <p:spPr bwMode="auto">
          <a:xfrm>
            <a:off x="1187624" y="2497460"/>
            <a:ext cx="576064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r"/>
            <a:endParaRPr lang="zh-CN" altLang="en-US" sz="2400" dirty="0">
              <a:solidFill>
                <a:schemeClr val="bg1"/>
              </a:solidFill>
              <a:latin typeface="微软雅黑" panose="020B0503020204020204" pitchFamily="34" charset="-122"/>
              <a:ea typeface="微软雅黑" panose="020B0503020204020204" pitchFamily="34" charset="-122"/>
              <a:sym typeface="Agency FB" panose="020B0503020202020204" pitchFamily="34" charset="0"/>
            </a:endParaRPr>
          </a:p>
        </p:txBody>
      </p:sp>
    </p:spTree>
  </p:cSld>
  <p:clrMapOvr>
    <a:masterClrMapping/>
  </p:clrMapOvr>
  <p:transition spd="slow" advClick="0">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a:t>
            </a:r>
            <a:r>
              <a:rPr lang="en-US" altLang="zh-CN" dirty="0" smtClean="0"/>
              <a:t>3.</a:t>
            </a:r>
            <a:r>
              <a:rPr lang="zh-CN" altLang="en-US" dirty="0" smtClean="0"/>
              <a:t>新企业用户注册</a:t>
            </a:r>
            <a:endParaRPr lang="zh-CN" altLang="en-US" dirty="0"/>
          </a:p>
        </p:txBody>
      </p:sp>
      <p:sp>
        <p:nvSpPr>
          <p:cNvPr id="36867" name="内容占位符 2"/>
          <p:cNvSpPr>
            <a:spLocks noGrp="1"/>
          </p:cNvSpPr>
          <p:nvPr>
            <p:ph idx="1"/>
          </p:nvPr>
        </p:nvSpPr>
        <p:spPr/>
        <p:txBody>
          <a:bodyPr/>
          <a:lstStyle/>
          <a:p>
            <a:r>
              <a:rPr lang="zh-CN" altLang="en-US" dirty="0" smtClean="0"/>
              <a:t>有进出口经营权的企业，以进出口商身份，首先在商务部业务系统统一平台企业端按提示完成用户注册，动态密码会发到企业邮箱</a:t>
            </a:r>
            <a:endParaRPr lang="en-US" altLang="zh-CN" dirty="0" smtClean="0"/>
          </a:p>
          <a:p>
            <a:r>
              <a:rPr lang="zh-CN" altLang="en-US" dirty="0" smtClean="0"/>
              <a:t>然后申领电子钥匙</a:t>
            </a:r>
            <a:endParaRPr lang="en-US" altLang="zh-CN" dirty="0" smtClean="0"/>
          </a:p>
          <a:p>
            <a:pPr>
              <a:buNone/>
            </a:pPr>
            <a:r>
              <a:rPr lang="zh-CN" altLang="en-US" dirty="0" smtClean="0"/>
              <a:t>　　　　　　　　　　　　　　</a:t>
            </a:r>
            <a:endParaRPr lang="zh-CN" altLang="en-US" dirty="0" smtClean="0"/>
          </a:p>
        </p:txBody>
      </p:sp>
    </p:spTree>
  </p:cSld>
  <p:clrMapOvr>
    <a:masterClrMapping/>
  </p:clrMapOvr>
  <p:transition spd="slow" advClick="0">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r>
              <a:rPr lang="zh-CN" altLang="en-US" dirty="0" smtClean="0"/>
              <a:t>一、</a:t>
            </a:r>
            <a:r>
              <a:rPr lang="en-US" altLang="zh-CN" dirty="0" smtClean="0"/>
              <a:t>4</a:t>
            </a:r>
            <a:r>
              <a:rPr lang="en-US" altLang="zh-CN" dirty="0" smtClean="0"/>
              <a:t>.</a:t>
            </a:r>
            <a:r>
              <a:rPr lang="zh-CN" altLang="en-US" dirty="0" smtClean="0"/>
              <a:t> 登录点</a:t>
            </a:r>
            <a:br>
              <a:rPr lang="zh-CN" altLang="en-US" dirty="0" smtClean="0"/>
            </a:br>
            <a:endParaRPr lang="zh-CN" altLang="en-US" dirty="0" smtClean="0"/>
          </a:p>
        </p:txBody>
      </p:sp>
      <p:sp>
        <p:nvSpPr>
          <p:cNvPr id="13315" name="内容占位符 2"/>
          <p:cNvSpPr>
            <a:spLocks noGrp="1"/>
          </p:cNvSpPr>
          <p:nvPr>
            <p:ph idx="1"/>
          </p:nvPr>
        </p:nvSpPr>
        <p:spPr/>
        <p:txBody>
          <a:bodyPr/>
          <a:lstStyle/>
          <a:p>
            <a:r>
              <a:rPr lang="zh-CN" altLang="en-US" b="1" dirty="0" smtClean="0"/>
              <a:t>商务部业务系统统一平台</a:t>
            </a:r>
            <a:endParaRPr lang="en-US" altLang="zh-CN" b="1" dirty="0" smtClean="0"/>
          </a:p>
          <a:p>
            <a:r>
              <a:rPr lang="zh-CN" altLang="en-US" dirty="0" smtClean="0"/>
              <a:t>地方政府网站的链接</a:t>
            </a:r>
            <a:endParaRPr lang="en-US" altLang="zh-CN" dirty="0" smtClean="0"/>
          </a:p>
          <a:p>
            <a:r>
              <a:rPr lang="zh-CN" altLang="en-US" dirty="0" smtClean="0"/>
              <a:t>国际贸易单一窗口</a:t>
            </a:r>
            <a:endParaRPr lang="en-US" altLang="zh-CN" dirty="0" smtClean="0"/>
          </a:p>
          <a:p>
            <a:endParaRPr lang="en-US" altLang="zh-CN" dirty="0" smtClean="0"/>
          </a:p>
          <a:p>
            <a:endParaRPr lang="zh-CN" altLang="en-US" dirty="0" smtClean="0"/>
          </a:p>
        </p:txBody>
      </p:sp>
    </p:spTree>
  </p:cSld>
  <p:clrMapOvr>
    <a:masterClrMapping/>
  </p:clrMapOvr>
  <p:transition spd="slow" advClick="0">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966" y="71101"/>
            <a:ext cx="2024754" cy="504056"/>
            <a:chOff x="1115616" y="337220"/>
            <a:chExt cx="3672408" cy="504056"/>
          </a:xfrm>
        </p:grpSpPr>
        <p:sp>
          <p:nvSpPr>
            <p:cNvPr id="3" name="五边形 2"/>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115616" y="379611"/>
              <a:ext cx="34563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平台登录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5" name="矩形 39"/>
          <p:cNvSpPr>
            <a:spLocks noChangeArrowheads="1"/>
          </p:cNvSpPr>
          <p:nvPr/>
        </p:nvSpPr>
        <p:spPr bwMode="auto">
          <a:xfrm>
            <a:off x="2536444" y="112733"/>
            <a:ext cx="1243468" cy="45890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800" b="1" dirty="0" smtClean="0">
                <a:solidFill>
                  <a:schemeClr val="bg1"/>
                </a:solidFill>
                <a:latin typeface="微软雅黑" panose="020B0503020204020204" pitchFamily="34" charset="-122"/>
                <a:ea typeface="微软雅黑" panose="020B0503020204020204" pitchFamily="34" charset="-122"/>
              </a:rPr>
              <a:t> </a:t>
            </a:r>
            <a:r>
              <a:rPr lang="zh-CN" altLang="en-US" sz="1800" b="1" dirty="0">
                <a:solidFill>
                  <a:schemeClr val="bg1"/>
                </a:solidFill>
                <a:latin typeface="微软雅黑" panose="020B0503020204020204" pitchFamily="34" charset="-122"/>
                <a:ea typeface="微软雅黑" panose="020B0503020204020204" pitchFamily="34" charset="-122"/>
              </a:rPr>
              <a:t>系统登录</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923928" y="161539"/>
            <a:ext cx="4638012" cy="400110"/>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（企业端）</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在</a:t>
            </a:r>
            <a:r>
              <a:rPr lang="zh-CN" altLang="en-US" sz="2000" dirty="0" smtClean="0">
                <a:latin typeface="微软雅黑" panose="020B0503020204020204" pitchFamily="34" charset="-122"/>
                <a:ea typeface="微软雅黑" panose="020B0503020204020204" pitchFamily="34" charset="-122"/>
              </a:rPr>
              <a:t>公网登录</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pic>
        <p:nvPicPr>
          <p:cNvPr id="9" name="Picture 1" descr="C:\Users\majun\AppData\Roaming\Tencent\Users\2900735801\QQ\WinTemp\RichOle\G~Q058MDIFDA@7VD9}8C5%U.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43610" y="1633364"/>
            <a:ext cx="7834354" cy="3836526"/>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1"/>
          <p:cNvSpPr>
            <a:spLocks noChangeArrowheads="1"/>
          </p:cNvSpPr>
          <p:nvPr/>
        </p:nvSpPr>
        <p:spPr bwMode="auto">
          <a:xfrm>
            <a:off x="835025" y="656590"/>
            <a:ext cx="75533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800" b="1" dirty="0" smtClean="0">
                <a:solidFill>
                  <a:srgbClr val="FF0000"/>
                </a:solidFill>
                <a:latin typeface="微软雅黑" panose="020B0503020204020204" pitchFamily="34" charset="-122"/>
                <a:ea typeface="微软雅黑" panose="020B0503020204020204" pitchFamily="34" charset="-122"/>
              </a:rPr>
              <a:t>企业登录：</a:t>
            </a:r>
            <a:r>
              <a:rPr lang="zh-CN" altLang="en-US" sz="1800" dirty="0" smtClean="0">
                <a:latin typeface="微软雅黑" panose="020B0503020204020204" pitchFamily="34" charset="-122"/>
                <a:ea typeface="微软雅黑" panose="020B0503020204020204" pitchFamily="34" charset="-122"/>
              </a:rPr>
              <a:t>插入</a:t>
            </a:r>
            <a:r>
              <a:rPr lang="zh-CN" altLang="en-US" sz="1800" dirty="0">
                <a:latin typeface="微软雅黑" panose="020B0503020204020204" pitchFamily="34" charset="-122"/>
                <a:ea typeface="微软雅黑" panose="020B0503020204020204" pitchFamily="34" charset="-122"/>
              </a:rPr>
              <a:t>电子钥匙，系统自动读取</a:t>
            </a:r>
            <a:r>
              <a:rPr lang="zh-CN" altLang="zh-CN" sz="1800" dirty="0">
                <a:latin typeface="微软雅黑" panose="020B0503020204020204" pitchFamily="34" charset="-122"/>
                <a:ea typeface="微软雅黑" panose="020B0503020204020204" pitchFamily="34" charset="-122"/>
              </a:rPr>
              <a:t>电子钥匙中</a:t>
            </a:r>
            <a:r>
              <a:rPr lang="zh-CN" altLang="zh-CN" sz="1800" dirty="0" smtClean="0">
                <a:latin typeface="微软雅黑" panose="020B0503020204020204" pitchFamily="34" charset="-122"/>
                <a:ea typeface="微软雅黑" panose="020B0503020204020204" pitchFamily="34" charset="-122"/>
              </a:rPr>
              <a:t>的用户名</a:t>
            </a:r>
            <a:r>
              <a:rPr lang="zh-CN" altLang="en-US" sz="1800" dirty="0" smtClean="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企业</a:t>
            </a:r>
            <a:r>
              <a:rPr lang="zh-CN" altLang="zh-CN" sz="1800" dirty="0" smtClean="0">
                <a:latin typeface="微软雅黑" panose="020B0503020204020204" pitchFamily="34" charset="-122"/>
                <a:ea typeface="微软雅黑" panose="020B0503020204020204" pitchFamily="34" charset="-122"/>
              </a:rPr>
              <a:t>输入</a:t>
            </a:r>
            <a:endParaRPr lang="en-US" altLang="zh-CN" sz="1800" dirty="0" smtClean="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Arial" panose="020B0604020202020204" pitchFamily="34" charset="0"/>
              <a:buNone/>
            </a:pPr>
            <a:r>
              <a:rPr lang="en-US" altLang="zh-CN" sz="1800" dirty="0">
                <a:latin typeface="微软雅黑" panose="020B0503020204020204" pitchFamily="34" charset="-122"/>
                <a:ea typeface="微软雅黑" panose="020B0503020204020204" pitchFamily="34" charset="-122"/>
              </a:rPr>
              <a:t> </a:t>
            </a:r>
            <a:r>
              <a:rPr lang="en-US" altLang="zh-CN" sz="18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密码</a:t>
            </a:r>
            <a:r>
              <a:rPr lang="zh-CN" altLang="en-US" sz="1800" dirty="0" smtClean="0">
                <a:latin typeface="微软雅黑" panose="020B0503020204020204" pitchFamily="34" charset="-122"/>
                <a:ea typeface="微软雅黑" panose="020B0503020204020204" pitchFamily="34" charset="-122"/>
              </a:rPr>
              <a:t>进行</a:t>
            </a:r>
            <a:r>
              <a:rPr lang="zh-CN" altLang="zh-CN" sz="1800" dirty="0" smtClean="0">
                <a:latin typeface="微软雅黑" panose="020B0503020204020204" pitchFamily="34" charset="-122"/>
                <a:ea typeface="微软雅黑" panose="020B0503020204020204" pitchFamily="34" charset="-122"/>
              </a:rPr>
              <a:t>登</a:t>
            </a:r>
            <a:r>
              <a:rPr lang="zh-CN" altLang="en-US" sz="1800" dirty="0" smtClean="0">
                <a:latin typeface="微软雅黑" panose="020B0503020204020204" pitchFamily="34" charset="-122"/>
                <a:ea typeface="微软雅黑" panose="020B0503020204020204" pitchFamily="34" charset="-122"/>
              </a:rPr>
              <a:t>录，</a:t>
            </a:r>
            <a:r>
              <a:rPr lang="zh-CN" altLang="en-US" sz="1800" dirty="0">
                <a:latin typeface="微软雅黑" panose="020B0503020204020204" pitchFamily="34" charset="-122"/>
                <a:ea typeface="微软雅黑" panose="020B0503020204020204" pitchFamily="34" charset="-122"/>
              </a:rPr>
              <a:t>全程电子化。</a:t>
            </a:r>
            <a:endParaRPr lang="zh-CN" altLang="zh-CN" sz="1800" dirty="0">
              <a:latin typeface="微软雅黑" panose="020B0503020204020204" pitchFamily="34" charset="-122"/>
              <a:ea typeface="微软雅黑" panose="020B0503020204020204" pitchFamily="34" charset="-122"/>
            </a:endParaRPr>
          </a:p>
        </p:txBody>
      </p:sp>
    </p:spTree>
  </p:cSld>
  <p:clrMapOvr>
    <a:masterClrMapping/>
  </p:clrMapOvr>
  <p:transition spd="slow" advClick="0">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登录</a:t>
            </a:r>
            <a:endParaRPr lang="zh-CN" altLang="en-US" dirty="0"/>
          </a:p>
        </p:txBody>
      </p:sp>
      <p:pic>
        <p:nvPicPr>
          <p:cNvPr id="3074" name="Picture 2"/>
          <p:cNvPicPr>
            <a:picLocks noGrp="1" noChangeAspect="1" noChangeArrowheads="1"/>
          </p:cNvPicPr>
          <p:nvPr>
            <p:ph idx="1"/>
          </p:nvPr>
        </p:nvPicPr>
        <p:blipFill>
          <a:blip r:embed="rId1" cstate="print"/>
          <a:srcRect/>
          <a:stretch>
            <a:fillRect/>
          </a:stretch>
        </p:blipFill>
        <p:spPr bwMode="auto">
          <a:xfrm>
            <a:off x="498191" y="1333500"/>
            <a:ext cx="8147618" cy="3771900"/>
          </a:xfrm>
          <a:prstGeom prst="rect">
            <a:avLst/>
          </a:prstGeom>
          <a:noFill/>
          <a:ln w="9525">
            <a:noFill/>
            <a:miter lim="800000"/>
            <a:headEnd/>
            <a:tailEnd/>
          </a:ln>
        </p:spPr>
      </p:pic>
      <p:sp>
        <p:nvSpPr>
          <p:cNvPr id="5" name="矩形 4"/>
          <p:cNvSpPr/>
          <p:nvPr/>
        </p:nvSpPr>
        <p:spPr>
          <a:xfrm>
            <a:off x="7452320" y="4441676"/>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3000">
              <a:solidFill>
                <a:prstClr val="white"/>
              </a:solidFill>
            </a:endParaRPr>
          </a:p>
        </p:txBody>
      </p:sp>
    </p:spTree>
  </p:cSld>
  <p:clrMapOvr>
    <a:masterClrMapping/>
  </p:clrMapOvr>
  <p:transition spd="slow" advClick="0">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默认所有许可证申请权限开通</a:t>
            </a:r>
            <a:endParaRPr lang="zh-CN" altLang="en-US" dirty="0"/>
          </a:p>
        </p:txBody>
      </p:sp>
      <p:pic>
        <p:nvPicPr>
          <p:cNvPr id="5122" name="Picture 2"/>
          <p:cNvPicPr>
            <a:picLocks noGrp="1" noChangeAspect="1" noChangeArrowheads="1"/>
          </p:cNvPicPr>
          <p:nvPr>
            <p:ph idx="1"/>
          </p:nvPr>
        </p:nvPicPr>
        <p:blipFill>
          <a:blip r:embed="rId1" cstate="print"/>
          <a:srcRect/>
          <a:stretch>
            <a:fillRect/>
          </a:stretch>
        </p:blipFill>
        <p:spPr bwMode="auto">
          <a:xfrm>
            <a:off x="457200" y="2412198"/>
            <a:ext cx="8229600" cy="1614503"/>
          </a:xfrm>
          <a:prstGeom prst="rect">
            <a:avLst/>
          </a:prstGeom>
          <a:noFill/>
          <a:ln w="9525">
            <a:noFill/>
            <a:miter lim="800000"/>
            <a:headEnd/>
            <a:tailEnd/>
          </a:ln>
        </p:spPr>
      </p:pic>
      <p:sp>
        <p:nvSpPr>
          <p:cNvPr id="5" name="椭圆 4"/>
          <p:cNvSpPr/>
          <p:nvPr/>
        </p:nvSpPr>
        <p:spPr>
          <a:xfrm>
            <a:off x="6228184" y="2641476"/>
            <a:ext cx="1080120" cy="1584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3000">
              <a:solidFill>
                <a:prstClr val="white"/>
              </a:solidFill>
            </a:endParaRPr>
          </a:p>
        </p:txBody>
      </p:sp>
    </p:spTree>
  </p:cSld>
  <p:clrMapOvr>
    <a:masterClrMapping/>
  </p:clrMapOvr>
  <p:transition spd="slow" advClick="0">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966" y="71101"/>
            <a:ext cx="2024754" cy="504056"/>
            <a:chOff x="1115616" y="337220"/>
            <a:chExt cx="3672408" cy="504056"/>
          </a:xfrm>
        </p:grpSpPr>
        <p:sp>
          <p:nvSpPr>
            <p:cNvPr id="3" name="五边形 2"/>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115616" y="379611"/>
              <a:ext cx="34563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平台登录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5" name="矩形 39"/>
          <p:cNvSpPr>
            <a:spLocks noChangeArrowheads="1"/>
          </p:cNvSpPr>
          <p:nvPr/>
        </p:nvSpPr>
        <p:spPr bwMode="auto">
          <a:xfrm>
            <a:off x="2536444" y="112733"/>
            <a:ext cx="1243468" cy="45890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800" b="1" dirty="0" smtClean="0">
                <a:solidFill>
                  <a:schemeClr val="bg1"/>
                </a:solidFill>
                <a:latin typeface="微软雅黑" panose="020B0503020204020204" pitchFamily="34" charset="-122"/>
                <a:ea typeface="微软雅黑" panose="020B0503020204020204" pitchFamily="34" charset="-122"/>
              </a:rPr>
              <a:t> </a:t>
            </a:r>
            <a:r>
              <a:rPr lang="zh-CN" altLang="en-US" sz="1800" b="1" dirty="0">
                <a:solidFill>
                  <a:schemeClr val="bg1"/>
                </a:solidFill>
                <a:latin typeface="微软雅黑" panose="020B0503020204020204" pitchFamily="34" charset="-122"/>
                <a:ea typeface="微软雅黑" panose="020B0503020204020204" pitchFamily="34" charset="-122"/>
              </a:rPr>
              <a:t>系统登录</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pic>
        <p:nvPicPr>
          <p:cNvPr id="1126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3624" y="647732"/>
            <a:ext cx="3776192" cy="2327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23129"/>
            <a:ext cx="3566106" cy="2210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右箭头 7"/>
          <p:cNvSpPr/>
          <p:nvPr/>
        </p:nvSpPr>
        <p:spPr>
          <a:xfrm>
            <a:off x="4139952" y="1620098"/>
            <a:ext cx="432048" cy="3600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6787043" y="985292"/>
            <a:ext cx="737285" cy="9948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217540"/>
            <a:ext cx="3566106" cy="2180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右箭头 10"/>
          <p:cNvSpPr/>
          <p:nvPr/>
        </p:nvSpPr>
        <p:spPr>
          <a:xfrm rot="5400000">
            <a:off x="6355053" y="2713484"/>
            <a:ext cx="432048" cy="3600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右箭头 12"/>
          <p:cNvSpPr/>
          <p:nvPr/>
        </p:nvSpPr>
        <p:spPr>
          <a:xfrm rot="10800000">
            <a:off x="4139952" y="4121334"/>
            <a:ext cx="432048" cy="3600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4067942" y="2266659"/>
            <a:ext cx="216026" cy="923330"/>
          </a:xfrm>
          <a:prstGeom prst="rect">
            <a:avLst/>
          </a:prstGeom>
          <a:noFill/>
        </p:spPr>
        <p:txBody>
          <a:bodyPr wrap="square" lIns="91440" tIns="45720" rIns="91440" bIns="45720">
            <a:spAutoFit/>
          </a:bodyPr>
          <a:lstStyle/>
          <a:p>
            <a:pPr algn="ctr"/>
            <a:r>
              <a:rPr lang="en-US" altLang="zh-CN"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 name="矩形 16"/>
          <p:cNvSpPr/>
          <p:nvPr/>
        </p:nvSpPr>
        <p:spPr>
          <a:xfrm>
            <a:off x="8532440" y="2265773"/>
            <a:ext cx="216026" cy="923330"/>
          </a:xfrm>
          <a:prstGeom prst="rect">
            <a:avLst/>
          </a:prstGeom>
          <a:noFill/>
        </p:spPr>
        <p:txBody>
          <a:bodyPr wrap="square" lIns="91440" tIns="45720" rIns="91440" bIns="45720">
            <a:spAutoFit/>
          </a:bodyPr>
          <a:lstStyle/>
          <a:p>
            <a:pPr algn="ctr"/>
            <a:r>
              <a:rPr lang="en-US" altLang="zh-CN"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a:t>
            </a:r>
            <a:endPar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8" name="矩形 17"/>
          <p:cNvSpPr/>
          <p:nvPr/>
        </p:nvSpPr>
        <p:spPr>
          <a:xfrm>
            <a:off x="8532440" y="4441676"/>
            <a:ext cx="216026" cy="923330"/>
          </a:xfrm>
          <a:prstGeom prst="rect">
            <a:avLst/>
          </a:prstGeom>
          <a:noFill/>
        </p:spPr>
        <p:txBody>
          <a:bodyPr wrap="square" lIns="91440" tIns="45720" rIns="91440" bIns="45720">
            <a:spAutoFit/>
          </a:bodyPr>
          <a:lstStyle/>
          <a:p>
            <a:pPr algn="ctr"/>
            <a:r>
              <a:rPr lang="en-US" altLang="zh-CN"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3</a:t>
            </a:r>
            <a:endPar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9" name="矩形 18"/>
          <p:cNvSpPr/>
          <p:nvPr/>
        </p:nvSpPr>
        <p:spPr>
          <a:xfrm>
            <a:off x="4063345" y="4483113"/>
            <a:ext cx="216026" cy="923330"/>
          </a:xfrm>
          <a:prstGeom prst="rect">
            <a:avLst/>
          </a:prstGeom>
          <a:noFill/>
        </p:spPr>
        <p:txBody>
          <a:bodyPr wrap="square" lIns="91440" tIns="45720" rIns="91440" bIns="45720">
            <a:spAutoFit/>
          </a:bodyPr>
          <a:lstStyle/>
          <a:p>
            <a:pPr algn="ctr"/>
            <a:r>
              <a:rPr lang="en-US" altLang="zh-CN"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4</a:t>
            </a:r>
            <a:endPar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矩形 9"/>
          <p:cNvSpPr/>
          <p:nvPr/>
        </p:nvSpPr>
        <p:spPr>
          <a:xfrm>
            <a:off x="6876256" y="3793604"/>
            <a:ext cx="1368152" cy="514190"/>
          </a:xfrm>
          <a:prstGeom prst="rect">
            <a:avLst/>
          </a:prstGeom>
          <a:noFill/>
          <a:ln>
            <a:solidFill>
              <a:srgbClr val="DE3F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876256" y="4441676"/>
            <a:ext cx="1368152" cy="503102"/>
          </a:xfrm>
          <a:prstGeom prst="rect">
            <a:avLst/>
          </a:prstGeom>
          <a:noFill/>
          <a:ln>
            <a:solidFill>
              <a:srgbClr val="DE3F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98" name="Picture 2"/>
          <p:cNvPicPr>
            <a:picLocks noChangeAspect="1" noChangeArrowheads="1"/>
          </p:cNvPicPr>
          <p:nvPr/>
        </p:nvPicPr>
        <p:blipFill>
          <a:blip r:embed="rId4" cstate="print"/>
          <a:srcRect/>
          <a:stretch>
            <a:fillRect/>
          </a:stretch>
        </p:blipFill>
        <p:spPr bwMode="auto">
          <a:xfrm>
            <a:off x="0" y="3073524"/>
            <a:ext cx="3923928" cy="2448272"/>
          </a:xfrm>
          <a:prstGeom prst="rect">
            <a:avLst/>
          </a:prstGeom>
          <a:noFill/>
          <a:ln w="9525">
            <a:noFill/>
            <a:miter lim="800000"/>
            <a:headEnd/>
            <a:tailEnd/>
          </a:ln>
        </p:spPr>
      </p:pic>
    </p:spTree>
  </p:cSld>
  <p:clrMapOvr>
    <a:masterClrMapping/>
  </p:clrMapOvr>
  <p:transition spd="slow" advClick="0">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r>
              <a:rPr lang="zh-CN" altLang="en-US" dirty="0" smtClean="0"/>
              <a:t>一、</a:t>
            </a:r>
            <a:r>
              <a:rPr lang="en-US" altLang="zh-CN" dirty="0" smtClean="0"/>
              <a:t>5</a:t>
            </a:r>
            <a:r>
              <a:rPr lang="en-US" altLang="zh-CN" dirty="0" smtClean="0"/>
              <a:t>.</a:t>
            </a:r>
            <a:r>
              <a:rPr lang="zh-CN" altLang="en-US" dirty="0" smtClean="0"/>
              <a:t>密码问题</a:t>
            </a:r>
            <a:endParaRPr lang="zh-CN" altLang="en-US" dirty="0" smtClean="0"/>
          </a:p>
        </p:txBody>
      </p:sp>
      <p:sp>
        <p:nvSpPr>
          <p:cNvPr id="14339" name="内容占位符 2"/>
          <p:cNvSpPr>
            <a:spLocks noGrp="1"/>
          </p:cNvSpPr>
          <p:nvPr>
            <p:ph idx="1"/>
          </p:nvPr>
        </p:nvSpPr>
        <p:spPr/>
        <p:txBody>
          <a:bodyPr/>
          <a:lstStyle/>
          <a:p>
            <a:r>
              <a:rPr lang="zh-CN" altLang="en-US" dirty="0" smtClean="0"/>
              <a:t>统一平台密码：规则为</a:t>
            </a:r>
            <a:r>
              <a:rPr lang="en-US" altLang="zh-CN" dirty="0" smtClean="0"/>
              <a:t>10-20</a:t>
            </a:r>
            <a:r>
              <a:rPr lang="zh-CN" altLang="en-US" dirty="0" smtClean="0"/>
              <a:t>位字符，必须包含数字、大小写字母。</a:t>
            </a:r>
            <a:endParaRPr lang="en-US" altLang="zh-CN" dirty="0" smtClean="0"/>
          </a:p>
          <a:p>
            <a:r>
              <a:rPr lang="zh-CN" altLang="en-US" dirty="0" smtClean="0"/>
              <a:t>忘记密码，点击“忘记密码”找回，或联系客服</a:t>
            </a:r>
            <a:r>
              <a:rPr lang="en-US" altLang="zh-CN" dirty="0" smtClean="0"/>
              <a:t>010-67870108</a:t>
            </a:r>
            <a:endParaRPr lang="en-US" altLang="zh-CN" dirty="0" smtClean="0"/>
          </a:p>
          <a:p>
            <a:endParaRPr lang="zh-CN" altLang="en-US" dirty="0" smtClean="0"/>
          </a:p>
          <a:p>
            <a:endParaRPr lang="en-US" altLang="zh-CN" dirty="0" smtClean="0"/>
          </a:p>
        </p:txBody>
      </p:sp>
    </p:spTree>
  </p:cSld>
  <p:clrMapOvr>
    <a:masterClrMapping/>
  </p:clrMapOvr>
  <p:transition spd="slow" advClick="0">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idx="4294967295"/>
          </p:nvPr>
        </p:nvSpPr>
        <p:spPr>
          <a:xfrm>
            <a:off x="323528" y="0"/>
            <a:ext cx="8568952" cy="827435"/>
          </a:xfrm>
          <a:prstGeom prst="rect">
            <a:avLst/>
          </a:prstGeom>
        </p:spPr>
        <p:txBody>
          <a:bodyPr/>
          <a:lstStyle/>
          <a:p>
            <a:r>
              <a:rPr lang="zh-CN" altLang="en-US" dirty="0" smtClean="0">
                <a:latin typeface="微软雅黑" panose="020B0503020204020204" pitchFamily="34" charset="-122"/>
                <a:ea typeface="微软雅黑" panose="020B0503020204020204" pitchFamily="34" charset="-122"/>
              </a:rPr>
              <a:t>二、</a:t>
            </a: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电子钥匙</a:t>
            </a:r>
            <a:r>
              <a:rPr lang="zh-CN" altLang="en-US" dirty="0" smtClean="0">
                <a:latin typeface="黑体" panose="02010609060101010101" pitchFamily="49" charset="-122"/>
                <a:ea typeface="黑体" panose="02010609060101010101" pitchFamily="49" charset="-122"/>
              </a:rPr>
              <a:t>概念</a:t>
            </a:r>
            <a:r>
              <a:rPr lang="zh-CN" altLang="en-US" dirty="0" smtClean="0">
                <a:latin typeface="黑体" panose="02010609060101010101" pitchFamily="49" charset="-122"/>
                <a:ea typeface="黑体" panose="02010609060101010101" pitchFamily="49" charset="-122"/>
              </a:rPr>
              <a:t>与作用</a:t>
            </a:r>
            <a:endParaRPr lang="zh-CN" altLang="en-US" dirty="0" smtClean="0">
              <a:latin typeface="黑体" panose="02010609060101010101" pitchFamily="49" charset="-122"/>
              <a:ea typeface="黑体" panose="02010609060101010101" pitchFamily="49" charset="-122"/>
            </a:endParaRPr>
          </a:p>
        </p:txBody>
      </p:sp>
      <p:pic>
        <p:nvPicPr>
          <p:cNvPr id="20483" name="Picture 23"/>
          <p:cNvPicPr>
            <a:picLocks noChangeAspect="1" noChangeArrowheads="1"/>
          </p:cNvPicPr>
          <p:nvPr/>
        </p:nvPicPr>
        <p:blipFill>
          <a:blip r:embed="rId1" cstate="print"/>
          <a:srcRect/>
          <a:stretch>
            <a:fillRect/>
          </a:stretch>
        </p:blipFill>
        <p:spPr bwMode="auto">
          <a:xfrm>
            <a:off x="468313" y="1596761"/>
            <a:ext cx="696912" cy="559593"/>
          </a:xfrm>
          <a:prstGeom prst="rect">
            <a:avLst/>
          </a:prstGeom>
          <a:noFill/>
          <a:ln w="9525">
            <a:noFill/>
            <a:miter lim="800000"/>
            <a:headEnd/>
            <a:tailEnd/>
          </a:ln>
        </p:spPr>
      </p:pic>
      <p:pic>
        <p:nvPicPr>
          <p:cNvPr id="20484" name="Picture 22"/>
          <p:cNvPicPr>
            <a:picLocks noChangeAspect="1" noChangeArrowheads="1"/>
          </p:cNvPicPr>
          <p:nvPr/>
        </p:nvPicPr>
        <p:blipFill>
          <a:blip r:embed="rId2" cstate="print"/>
          <a:srcRect/>
          <a:stretch>
            <a:fillRect/>
          </a:stretch>
        </p:blipFill>
        <p:spPr bwMode="auto">
          <a:xfrm>
            <a:off x="1331914" y="1657616"/>
            <a:ext cx="682625" cy="451114"/>
          </a:xfrm>
          <a:prstGeom prst="rect">
            <a:avLst/>
          </a:prstGeom>
          <a:noFill/>
          <a:ln w="9525">
            <a:noFill/>
            <a:miter lim="800000"/>
            <a:headEnd/>
            <a:tailEnd/>
          </a:ln>
        </p:spPr>
      </p:pic>
      <p:cxnSp>
        <p:nvCxnSpPr>
          <p:cNvPr id="5126" name="直接连接符 21"/>
          <p:cNvCxnSpPr>
            <a:cxnSpLocks noChangeShapeType="1"/>
          </p:cNvCxnSpPr>
          <p:nvPr/>
        </p:nvCxnSpPr>
        <p:spPr bwMode="auto">
          <a:xfrm>
            <a:off x="179388" y="1657615"/>
            <a:ext cx="8686800" cy="0"/>
          </a:xfrm>
          <a:prstGeom prst="line">
            <a:avLst/>
          </a:prstGeom>
          <a:noFill/>
          <a:ln w="9525" algn="ctr">
            <a:solidFill>
              <a:srgbClr val="A6A6A6"/>
            </a:solidFill>
            <a:round/>
          </a:ln>
          <a:effectLst>
            <a:outerShdw dist="23000" dir="5400000" rotWithShape="0">
              <a:srgbClr val="000000">
                <a:alpha val="34998"/>
              </a:srgbClr>
            </a:outerShdw>
          </a:effectLst>
        </p:spPr>
      </p:cxnSp>
      <p:sp>
        <p:nvSpPr>
          <p:cNvPr id="23" name="Rectangle 8"/>
          <p:cNvSpPr>
            <a:spLocks noChangeArrowheads="1"/>
          </p:cNvSpPr>
          <p:nvPr/>
        </p:nvSpPr>
        <p:spPr bwMode="auto">
          <a:xfrm>
            <a:off x="206375" y="925681"/>
            <a:ext cx="8686800" cy="4573560"/>
          </a:xfrm>
          <a:prstGeom prst="rect">
            <a:avLst/>
          </a:prstGeom>
          <a:noFill/>
          <a:ln>
            <a:noFill/>
          </a:ln>
        </p:spPr>
        <p:txBody>
          <a:bodyPr wrap="square" anchor="ctr">
            <a:spAutoFit/>
          </a:bodyPr>
          <a:lstStyle/>
          <a:p>
            <a:pPr marL="3943350" lvl="8" indent="-285750">
              <a:lnSpc>
                <a:spcPct val="200000"/>
              </a:lnSpc>
              <a:spcBef>
                <a:spcPct val="10000"/>
              </a:spcBef>
              <a:buFont typeface="Wingdings" panose="05000000000000000000" pitchFamily="2" charset="2"/>
              <a:buChar char="u"/>
              <a:defRPr/>
            </a:pPr>
            <a:r>
              <a:rPr lang="zh-CN" altLang="en-US" sz="1400" dirty="0">
                <a:latin typeface="微软雅黑" panose="020B0503020204020204" pitchFamily="34" charset="-122"/>
                <a:ea typeface="微软雅黑" panose="020B0503020204020204" pitchFamily="34" charset="-122"/>
                <a:cs typeface="+mn-cs"/>
              </a:rPr>
              <a:t>电子钥匙的构成：</a:t>
            </a:r>
            <a:r>
              <a:rPr lang="en-US" altLang="zh-CN" sz="1400" dirty="0">
                <a:latin typeface="微软雅黑" panose="020B0503020204020204" pitchFamily="34" charset="-122"/>
                <a:ea typeface="微软雅黑" panose="020B0503020204020204" pitchFamily="34" charset="-122"/>
                <a:cs typeface="+mn-cs"/>
              </a:rPr>
              <a:t>CA</a:t>
            </a:r>
            <a:r>
              <a:rPr lang="zh-CN" altLang="en-US" sz="1400" dirty="0">
                <a:latin typeface="微软雅黑" panose="020B0503020204020204" pitchFamily="34" charset="-122"/>
                <a:ea typeface="微软雅黑" panose="020B0503020204020204" pitchFamily="34" charset="-122"/>
                <a:cs typeface="+mn-cs"/>
              </a:rPr>
              <a:t>数字证书 （软件）</a:t>
            </a:r>
            <a:r>
              <a:rPr lang="en-US" altLang="zh-CN" sz="1400" dirty="0">
                <a:latin typeface="微软雅黑" panose="020B0503020204020204" pitchFamily="34" charset="-122"/>
                <a:ea typeface="微软雅黑" panose="020B0503020204020204" pitchFamily="34" charset="-122"/>
                <a:cs typeface="+mn-cs"/>
              </a:rPr>
              <a:t>+USBKEY </a:t>
            </a:r>
            <a:r>
              <a:rPr lang="zh-CN" altLang="en-US" sz="1400" dirty="0">
                <a:latin typeface="微软雅黑" panose="020B0503020204020204" pitchFamily="34" charset="-122"/>
                <a:ea typeface="微软雅黑" panose="020B0503020204020204" pitchFamily="34" charset="-122"/>
                <a:cs typeface="+mn-cs"/>
              </a:rPr>
              <a:t>（硬件）</a:t>
            </a:r>
            <a:r>
              <a:rPr lang="en-US" altLang="zh-CN" sz="1400" dirty="0">
                <a:latin typeface="微软雅黑" panose="020B0503020204020204" pitchFamily="34" charset="-122"/>
                <a:ea typeface="微软雅黑" panose="020B0503020204020204" pitchFamily="34" charset="-122"/>
                <a:cs typeface="+mn-cs"/>
              </a:rPr>
              <a:t>=</a:t>
            </a:r>
            <a:r>
              <a:rPr lang="zh-CN" altLang="en-US" sz="1400" dirty="0">
                <a:latin typeface="微软雅黑" panose="020B0503020204020204" pitchFamily="34" charset="-122"/>
                <a:ea typeface="微软雅黑" panose="020B0503020204020204" pitchFamily="34" charset="-122"/>
                <a:cs typeface="+mn-cs"/>
              </a:rPr>
              <a:t>电子钥匙</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200000"/>
              </a:lnSpc>
              <a:spcBef>
                <a:spcPct val="10000"/>
              </a:spcBef>
              <a:defRPr/>
            </a:pPr>
            <a:r>
              <a:rPr lang="zh-CN" altLang="en-US" sz="1400" dirty="0">
                <a:solidFill>
                  <a:srgbClr val="FFFF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存储数字</a:t>
            </a:r>
            <a:r>
              <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rPr>
              <a:t>证书</a:t>
            </a:r>
            <a:endPar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200000"/>
              </a:lnSpc>
              <a:spcBef>
                <a:spcPct val="10000"/>
              </a:spcBef>
              <a:defRPr/>
            </a:pPr>
            <a:r>
              <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rPr>
              <a:t>）安全性高，与软盘存储方式相比，只允许</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CA</a:t>
            </a:r>
            <a:r>
              <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rPr>
              <a:t>证书存入</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USBKEY</a:t>
            </a:r>
            <a:r>
              <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rPr>
              <a:t>中，不能导出</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CA</a:t>
            </a:r>
            <a:r>
              <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rPr>
              <a:t>证书进行复</a:t>
            </a:r>
            <a:endPar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nSpc>
                <a:spcPct val="200000"/>
              </a:lnSpc>
              <a:spcBef>
                <a:spcPct val="10000"/>
              </a:spcBef>
              <a:defRPr/>
            </a:pP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）便于携带、保管。</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200000"/>
              </a:lnSpc>
              <a:spcBef>
                <a:spcPct val="10000"/>
              </a:spcBef>
              <a:buFont typeface="Wingdings" panose="05000000000000000000" pitchFamily="2" charset="2"/>
              <a:buChar char="u"/>
              <a:defRPr/>
            </a:pPr>
            <a:r>
              <a:rPr lang="zh-CN" altLang="en-US" sz="1400" dirty="0">
                <a:latin typeface="微软雅黑" panose="020B0503020204020204" pitchFamily="34" charset="-122"/>
                <a:ea typeface="微软雅黑" panose="020B0503020204020204" pitchFamily="34" charset="-122"/>
                <a:cs typeface="+mn-cs"/>
              </a:rPr>
              <a:t>　电子钥匙的基本作用：是保证无纸申请和无纸审核的根基</a:t>
            </a:r>
            <a:endParaRPr lang="zh-CN" altLang="en-US" sz="1400" dirty="0">
              <a:latin typeface="微软雅黑" panose="020B0503020204020204" pitchFamily="34" charset="-122"/>
              <a:ea typeface="微软雅黑" panose="020B0503020204020204" pitchFamily="34" charset="-122"/>
              <a:cs typeface="+mn-cs"/>
            </a:endParaRPr>
          </a:p>
          <a:p>
            <a:pPr>
              <a:lnSpc>
                <a:spcPct val="200000"/>
              </a:lnSpc>
              <a:spcBef>
                <a:spcPct val="10000"/>
              </a:spcBef>
              <a:defRP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　　　身份认证、数字签名</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200000"/>
              </a:lnSpc>
              <a:spcBef>
                <a:spcPct val="10000"/>
              </a:spcBef>
              <a:buFont typeface="Wingdings" panose="05000000000000000000" pitchFamily="2" charset="2"/>
              <a:buChar char="u"/>
              <a:defRP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电子钥匙的安全机制</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200000"/>
              </a:lnSpc>
              <a:spcBef>
                <a:spcPct val="10000"/>
              </a:spcBef>
              <a:defRP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）电子钥匙的</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PIN</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码：电子钥匙的密码，用户可以自行修改，</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1234</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200000"/>
              </a:lnSpc>
              <a:spcBef>
                <a:spcPct val="10000"/>
              </a:spcBef>
              <a:defRP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USBKEY</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实现了安全限制，</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CA</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证书不可导出。 </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标题 1"/>
          <p:cNvSpPr txBox="1"/>
          <p:nvPr/>
        </p:nvSpPr>
        <p:spPr>
          <a:xfrm>
            <a:off x="179388" y="1236927"/>
            <a:ext cx="2089150" cy="300302"/>
          </a:xfrm>
          <a:prstGeom prst="rect">
            <a:avLst/>
          </a:prstGeom>
        </p:spPr>
        <p:txBody>
          <a:bodyPr>
            <a:normAutofit fontScale="32500" lnSpcReduction="20000"/>
          </a:bodyPr>
          <a:lstStyle/>
          <a:p>
            <a:pPr algn="ctr" eaLnBrk="0" hangingPunct="0">
              <a:defRPr/>
            </a:pPr>
            <a:endParaRPr lang="zh-CN" altLang="en-US" sz="4400" kern="0" dirty="0">
              <a:solidFill>
                <a:srgbClr val="FFFF00"/>
              </a:solidFill>
              <a:latin typeface="黑体" panose="02010609060101010101" pitchFamily="49" charset="-122"/>
              <a:ea typeface="黑体" panose="02010609060101010101" pitchFamily="49" charset="-122"/>
              <a:cs typeface="+mj-cs"/>
            </a:endParaRPr>
          </a:p>
        </p:txBody>
      </p:sp>
    </p:spTree>
  </p:cSld>
  <p:clrMapOvr>
    <a:masterClrMapping/>
  </p:clrMapOvr>
  <p:transition spd="slow" advClick="0">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r>
              <a:rPr lang="zh-CN" altLang="en-US" dirty="0" smtClean="0"/>
              <a:t>二、</a:t>
            </a:r>
            <a:r>
              <a:rPr lang="en-US" altLang="zh-CN" dirty="0" smtClean="0"/>
              <a:t>2.CA</a:t>
            </a:r>
            <a:r>
              <a:rPr lang="zh-CN" altLang="en-US" dirty="0" smtClean="0"/>
              <a:t>证书</a:t>
            </a:r>
            <a:endParaRPr lang="zh-CN" altLang="en-US" dirty="0" smtClean="0"/>
          </a:p>
        </p:txBody>
      </p:sp>
      <p:sp>
        <p:nvSpPr>
          <p:cNvPr id="7" name="内容占位符 6"/>
          <p:cNvSpPr>
            <a:spLocks noGrp="1"/>
          </p:cNvSpPr>
          <p:nvPr>
            <p:ph idx="1"/>
          </p:nvPr>
        </p:nvSpPr>
        <p:spPr/>
        <p:txBody>
          <a:bodyPr/>
          <a:lstStyle/>
          <a:p>
            <a:endParaRPr lang="zh-CN" altLang="en-US"/>
          </a:p>
        </p:txBody>
      </p:sp>
      <p:sp>
        <p:nvSpPr>
          <p:cNvPr id="19" name="矩形 18"/>
          <p:cNvSpPr/>
          <p:nvPr/>
        </p:nvSpPr>
        <p:spPr>
          <a:xfrm>
            <a:off x="4500563" y="1657615"/>
            <a:ext cx="3886200" cy="3599656"/>
          </a:xfrm>
          <a:prstGeom prst="rect">
            <a:avLst/>
          </a:prstGeom>
          <a:solidFill>
            <a:schemeClr val="bg1"/>
          </a:solidFill>
          <a:ln>
            <a:noFill/>
          </a:ln>
          <a:effectLst>
            <a:outerShdw blurRad="1143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00000"/>
              </a:lnSpc>
              <a:defRPr/>
            </a:pPr>
            <a:r>
              <a:rPr lang="zh-CN" altLang="en-US"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数字证书</a:t>
            </a:r>
            <a:r>
              <a:rPr lang="zh-CN" altLang="en-US" dirty="0">
                <a:solidFill>
                  <a:schemeClr val="bg2">
                    <a:lumMod val="1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是由国家认可的、具有权威性、可信性和公正性的第三方证书认证机构（</a:t>
            </a:r>
            <a:r>
              <a:rPr lang="en-US" altLang="zh-CN" dirty="0">
                <a:solidFill>
                  <a:schemeClr val="bg2">
                    <a:lumMod val="1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a:t>
            </a:r>
            <a:r>
              <a:rPr lang="zh-CN" altLang="en-US" dirty="0">
                <a:solidFill>
                  <a:schemeClr val="bg2">
                    <a:lumMod val="1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）进行数字签名的一个可信的数字化文件。数字证书包含有公开密钥拥有者的信息、公开密钥、签名算法和</a:t>
            </a:r>
            <a:r>
              <a:rPr lang="en-US" altLang="zh-CN" dirty="0">
                <a:solidFill>
                  <a:schemeClr val="bg2">
                    <a:lumMod val="1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a:t>
            </a:r>
            <a:r>
              <a:rPr lang="zh-CN" altLang="en-US" dirty="0">
                <a:solidFill>
                  <a:schemeClr val="bg2">
                    <a:lumMod val="1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的数字签名。</a:t>
            </a:r>
            <a:endParaRPr lang="zh-CN" altLang="en-US" dirty="0">
              <a:solidFill>
                <a:schemeClr val="bg2">
                  <a:lumMod val="1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6151" name="Picture 7"/>
          <p:cNvPicPr>
            <a:picLocks noChangeAspect="1" noChangeArrowheads="1"/>
          </p:cNvPicPr>
          <p:nvPr/>
        </p:nvPicPr>
        <p:blipFill>
          <a:blip r:embed="rId1" cstate="print"/>
          <a:srcRect/>
          <a:stretch>
            <a:fillRect/>
          </a:stretch>
        </p:blipFill>
        <p:spPr bwMode="gray">
          <a:xfrm>
            <a:off x="395289" y="1657615"/>
            <a:ext cx="3786187" cy="3651250"/>
          </a:xfrm>
          <a:prstGeom prst="rect">
            <a:avLst/>
          </a:prstGeom>
          <a:noFill/>
          <a:ln w="3175" cap="flat" cmpd="sng" algn="ctr">
            <a:solidFill>
              <a:schemeClr val="tx1">
                <a:lumMod val="60000"/>
                <a:lumOff val="40000"/>
              </a:schemeClr>
            </a:solidFill>
            <a:prstDash val="solid"/>
            <a:miter lim="800000"/>
            <a:headEnd/>
            <a:tailEnd/>
          </a:ln>
        </p:spPr>
      </p:pic>
    </p:spTree>
  </p:cSld>
  <p:clrMapOvr>
    <a:masterClrMapping/>
  </p:clrMapOvr>
  <p:transition spd="slow" advClick="0">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r>
              <a:rPr lang="zh-CN" altLang="en-US" dirty="0" smtClean="0"/>
              <a:t>二、</a:t>
            </a:r>
            <a:r>
              <a:rPr lang="en-US" altLang="zh-CN" dirty="0" smtClean="0"/>
              <a:t>3.</a:t>
            </a:r>
            <a:r>
              <a:rPr lang="zh-CN" altLang="en-US" dirty="0" smtClean="0"/>
              <a:t>企业电子钥匙的申请</a:t>
            </a:r>
            <a:endParaRPr lang="zh-CN" altLang="en-US" dirty="0" smtClean="0"/>
          </a:p>
        </p:txBody>
      </p:sp>
      <p:sp>
        <p:nvSpPr>
          <p:cNvPr id="27651" name="内容占位符 2"/>
          <p:cNvSpPr>
            <a:spLocks noGrp="1"/>
          </p:cNvSpPr>
          <p:nvPr>
            <p:ph idx="1"/>
          </p:nvPr>
        </p:nvSpPr>
        <p:spPr/>
        <p:txBody>
          <a:bodyPr/>
          <a:lstStyle/>
          <a:p>
            <a:r>
              <a:rPr lang="zh-CN" altLang="en-US" dirty="0" smtClean="0"/>
              <a:t>依据：商务部</a:t>
            </a:r>
            <a:r>
              <a:rPr lang="en-US" altLang="zh-CN" dirty="0" smtClean="0"/>
              <a:t>2016</a:t>
            </a:r>
            <a:r>
              <a:rPr lang="zh-CN" altLang="en-US" dirty="0" smtClean="0"/>
              <a:t>年第</a:t>
            </a:r>
            <a:r>
              <a:rPr lang="en-US" altLang="zh-CN" dirty="0" smtClean="0"/>
              <a:t>82</a:t>
            </a:r>
            <a:r>
              <a:rPr lang="zh-CN" altLang="en-US" dirty="0" smtClean="0"/>
              <a:t>号公告</a:t>
            </a:r>
            <a:endParaRPr lang="en-US" altLang="zh-CN" dirty="0" smtClean="0"/>
          </a:p>
          <a:p>
            <a:r>
              <a:rPr lang="zh-CN" altLang="en-US" dirty="0" smtClean="0"/>
              <a:t>出口：申请的主体为出口商</a:t>
            </a:r>
            <a:endParaRPr lang="zh-CN" altLang="en-US" dirty="0" smtClean="0"/>
          </a:p>
        </p:txBody>
      </p:sp>
    </p:spTree>
  </p:cSld>
  <p:clrMapOvr>
    <a:masterClrMapping/>
  </p:clrMapOvr>
  <p:transition spd="slow" advClick="0">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3"/>
          <p:cNvSpPr/>
          <p:nvPr/>
        </p:nvSpPr>
        <p:spPr>
          <a:xfrm>
            <a:off x="-12700" y="0"/>
            <a:ext cx="2424460" cy="5715000"/>
          </a:xfrm>
          <a:prstGeom prst="rect">
            <a:avLst/>
          </a:prstGeom>
          <a:solidFill>
            <a:srgbClr val="013B6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en-US" dirty="0">
              <a:solidFill>
                <a:schemeClr val="bg1"/>
              </a:solidFill>
              <a:latin typeface="宋体" panose="02010600030101010101" pitchFamily="2" charset="-122"/>
            </a:endParaRPr>
          </a:p>
        </p:txBody>
      </p:sp>
      <p:grpSp>
        <p:nvGrpSpPr>
          <p:cNvPr id="30" name="组合 29"/>
          <p:cNvGrpSpPr/>
          <p:nvPr/>
        </p:nvGrpSpPr>
        <p:grpSpPr>
          <a:xfrm>
            <a:off x="334646" y="2087602"/>
            <a:ext cx="1729769" cy="1253073"/>
            <a:chOff x="334646" y="2087602"/>
            <a:chExt cx="1729769" cy="1253073"/>
          </a:xfrm>
        </p:grpSpPr>
        <p:sp>
          <p:nvSpPr>
            <p:cNvPr id="3" name="矩形 2"/>
            <p:cNvSpPr/>
            <p:nvPr/>
          </p:nvSpPr>
          <p:spPr>
            <a:xfrm>
              <a:off x="696828" y="2087602"/>
              <a:ext cx="1005404" cy="584775"/>
            </a:xfrm>
            <a:prstGeom prst="rect">
              <a:avLst/>
            </a:prstGeom>
          </p:spPr>
          <p:txBody>
            <a:bodyPr wrap="none">
              <a:spAutoFit/>
            </a:bodyPr>
            <a:lstStyle/>
            <a:p>
              <a:pPr algn="ctr" defTabSz="685800"/>
              <a:r>
                <a:rPr lang="zh-CN" altLang="en-US" sz="3200" b="1" dirty="0">
                  <a:solidFill>
                    <a:prstClr val="white"/>
                  </a:solidFill>
                  <a:latin typeface="微软雅黑" panose="020B0503020204020204" pitchFamily="34" charset="-122"/>
                  <a:ea typeface="微软雅黑" panose="020B0503020204020204" pitchFamily="34" charset="-122"/>
                </a:rPr>
                <a:t>目录</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334646" y="2755900"/>
              <a:ext cx="1729769" cy="584775"/>
            </a:xfrm>
            <a:prstGeom prst="rect">
              <a:avLst/>
            </a:prstGeom>
            <a:noFill/>
          </p:spPr>
          <p:txBody>
            <a:bodyPr wrap="none" rtlCol="0">
              <a:spAutoFit/>
            </a:bodyPr>
            <a:lstStyle/>
            <a:p>
              <a:pPr algn="ctr" defTabSz="685800"/>
              <a:r>
                <a:rPr lang="en-US" altLang="zh-CN" sz="3200" dirty="0">
                  <a:solidFill>
                    <a:prstClr val="white"/>
                  </a:solidFill>
                  <a:latin typeface="微软雅黑" panose="020B0503020204020204" pitchFamily="34" charset="-122"/>
                  <a:ea typeface="微软雅黑" panose="020B0503020204020204" pitchFamily="34" charset="-122"/>
                </a:rPr>
                <a:t>contens</a:t>
              </a:r>
              <a:endParaRPr lang="zh-CN" altLang="en-US" sz="3200" dirty="0">
                <a:solidFill>
                  <a:prstClr val="white"/>
                </a:solidFill>
                <a:latin typeface="微软雅黑" panose="020B0503020204020204" pitchFamily="34" charset="-122"/>
                <a:ea typeface="微软雅黑" panose="020B0503020204020204" pitchFamily="34" charset="-122"/>
              </a:endParaRPr>
            </a:p>
          </p:txBody>
        </p:sp>
      </p:grpSp>
      <p:sp>
        <p:nvSpPr>
          <p:cNvPr id="65" name="椭圆 64"/>
          <p:cNvSpPr/>
          <p:nvPr/>
        </p:nvSpPr>
        <p:spPr>
          <a:xfrm>
            <a:off x="4309028" y="705419"/>
            <a:ext cx="623040" cy="623040"/>
          </a:xfrm>
          <a:prstGeom prst="ellipse">
            <a:avLst/>
          </a:prstGeom>
          <a:solidFill>
            <a:srgbClr val="013B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66" name="矩形 65"/>
          <p:cNvSpPr/>
          <p:nvPr/>
        </p:nvSpPr>
        <p:spPr>
          <a:xfrm>
            <a:off x="5045345" y="786107"/>
            <a:ext cx="2339102" cy="461665"/>
          </a:xfrm>
          <a:prstGeom prst="rect">
            <a:avLst/>
          </a:prstGeom>
        </p:spPr>
        <p:txBody>
          <a:bodyPr vert="horz" wrap="none">
            <a:spAutoFit/>
          </a:bodyPr>
          <a:lstStyle/>
          <a:p>
            <a:r>
              <a:rPr lang="zh-CN" altLang="en-US" sz="2400" b="1" dirty="0" smtClean="0">
                <a:latin typeface="微软雅黑" panose="020B0503020204020204" pitchFamily="34" charset="-122"/>
                <a:ea typeface="微软雅黑" panose="020B0503020204020204" pitchFamily="34" charset="-122"/>
              </a:rPr>
              <a:t>平台注册与登录</a:t>
            </a:r>
            <a:endParaRPr lang="zh-CN" altLang="en-US" sz="2400" b="1" dirty="0">
              <a:latin typeface="微软雅黑" panose="020B0503020204020204" pitchFamily="34" charset="-122"/>
              <a:ea typeface="微软雅黑" panose="020B0503020204020204" pitchFamily="34" charset="-122"/>
            </a:endParaRPr>
          </a:p>
        </p:txBody>
      </p:sp>
      <p:sp>
        <p:nvSpPr>
          <p:cNvPr id="67" name="矩形 66"/>
          <p:cNvSpPr/>
          <p:nvPr/>
        </p:nvSpPr>
        <p:spPr>
          <a:xfrm>
            <a:off x="5045345" y="1601992"/>
            <a:ext cx="2954655" cy="461665"/>
          </a:xfrm>
          <a:prstGeom prst="rect">
            <a:avLst/>
          </a:prstGeom>
        </p:spPr>
        <p:txBody>
          <a:bodyPr vert="horz" wrap="none">
            <a:spAutoFit/>
          </a:bodyPr>
          <a:lstStyle/>
          <a:p>
            <a:r>
              <a:rPr lang="zh-CN" altLang="en-US" sz="2400" b="1" dirty="0" smtClean="0">
                <a:latin typeface="微软雅黑" panose="020B0503020204020204" pitchFamily="34" charset="-122"/>
                <a:ea typeface="微软雅黑" panose="020B0503020204020204" pitchFamily="34" charset="-122"/>
              </a:rPr>
              <a:t>电子钥匙申请、更新</a:t>
            </a:r>
            <a:endParaRPr lang="zh-CN" altLang="en-US" sz="2400" b="1" dirty="0">
              <a:latin typeface="微软雅黑" panose="020B0503020204020204" pitchFamily="34" charset="-122"/>
              <a:ea typeface="微软雅黑" panose="020B0503020204020204" pitchFamily="34" charset="-122"/>
            </a:endParaRPr>
          </a:p>
        </p:txBody>
      </p:sp>
      <p:sp>
        <p:nvSpPr>
          <p:cNvPr id="68" name="矩形 67"/>
          <p:cNvSpPr/>
          <p:nvPr/>
        </p:nvSpPr>
        <p:spPr>
          <a:xfrm>
            <a:off x="5045345" y="2417877"/>
            <a:ext cx="1415772" cy="461665"/>
          </a:xfrm>
          <a:prstGeom prst="rect">
            <a:avLst/>
          </a:prstGeom>
        </p:spPr>
        <p:txBody>
          <a:bodyPr vert="horz" wrap="none">
            <a:spAutoFit/>
          </a:bodyPr>
          <a:lstStyle/>
          <a:p>
            <a:r>
              <a:rPr lang="zh-CN" altLang="en-US" sz="2400" b="1" dirty="0" smtClean="0">
                <a:latin typeface="微软雅黑" panose="020B0503020204020204" pitchFamily="34" charset="-122"/>
                <a:ea typeface="微软雅黑" panose="020B0503020204020204" pitchFamily="34" charset="-122"/>
              </a:rPr>
              <a:t>印章绑定</a:t>
            </a:r>
            <a:endParaRPr lang="zh-CN" altLang="en-US" sz="2400" b="1" dirty="0">
              <a:latin typeface="微软雅黑" panose="020B0503020204020204" pitchFamily="34" charset="-122"/>
              <a:ea typeface="微软雅黑" panose="020B0503020204020204" pitchFamily="34" charset="-122"/>
            </a:endParaRPr>
          </a:p>
        </p:txBody>
      </p:sp>
      <p:sp>
        <p:nvSpPr>
          <p:cNvPr id="70" name="椭圆 69"/>
          <p:cNvSpPr/>
          <p:nvPr/>
        </p:nvSpPr>
        <p:spPr>
          <a:xfrm>
            <a:off x="4309028" y="2337189"/>
            <a:ext cx="623040" cy="62304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3000">
              <a:solidFill>
                <a:prstClr val="white"/>
              </a:solidFill>
            </a:endParaRPr>
          </a:p>
        </p:txBody>
      </p:sp>
      <p:sp>
        <p:nvSpPr>
          <p:cNvPr id="71" name="TextBox 70"/>
          <p:cNvSpPr txBox="1"/>
          <p:nvPr/>
        </p:nvSpPr>
        <p:spPr>
          <a:xfrm>
            <a:off x="4358778" y="773302"/>
            <a:ext cx="57329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4355976" y="1561356"/>
            <a:ext cx="57329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4362446" y="2409863"/>
            <a:ext cx="573290"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三</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5" name="矩形 74"/>
          <p:cNvSpPr/>
          <p:nvPr/>
        </p:nvSpPr>
        <p:spPr>
          <a:xfrm>
            <a:off x="5148064" y="3145532"/>
            <a:ext cx="1415772" cy="581057"/>
          </a:xfrm>
          <a:prstGeom prst="rect">
            <a:avLst/>
          </a:prstGeom>
        </p:spPr>
        <p:txBody>
          <a:bodyPr vert="horz" wrap="none">
            <a:spAutoFit/>
          </a:bodyPr>
          <a:lstStyle/>
          <a:p>
            <a:pPr marL="285750" indent="-285750">
              <a:lnSpc>
                <a:spcPct val="150000"/>
              </a:lnSpc>
            </a:pPr>
            <a:r>
              <a:rPr lang="zh-CN" altLang="en-US" sz="2400" b="1" dirty="0" smtClean="0">
                <a:latin typeface="微软雅黑" panose="020B0503020204020204" pitchFamily="34" charset="-122"/>
                <a:ea typeface="微软雅黑" panose="020B0503020204020204" pitchFamily="34" charset="-122"/>
              </a:rPr>
              <a:t>整体流程</a:t>
            </a:r>
            <a:endParaRPr lang="en-US" altLang="zh-CN" sz="2400" b="1" dirty="0" smtClean="0">
              <a:latin typeface="微软雅黑" panose="020B0503020204020204" pitchFamily="34" charset="-122"/>
              <a:ea typeface="微软雅黑" panose="020B0503020204020204" pitchFamily="34" charset="-122"/>
            </a:endParaRPr>
          </a:p>
        </p:txBody>
      </p:sp>
      <p:sp>
        <p:nvSpPr>
          <p:cNvPr id="76" name="椭圆 75"/>
          <p:cNvSpPr/>
          <p:nvPr/>
        </p:nvSpPr>
        <p:spPr>
          <a:xfrm>
            <a:off x="4283968" y="3145532"/>
            <a:ext cx="623040" cy="62304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3000">
              <a:solidFill>
                <a:prstClr val="white"/>
              </a:solidFill>
            </a:endParaRPr>
          </a:p>
        </p:txBody>
      </p:sp>
      <p:sp>
        <p:nvSpPr>
          <p:cNvPr id="77" name="TextBox 76"/>
          <p:cNvSpPr txBox="1"/>
          <p:nvPr/>
        </p:nvSpPr>
        <p:spPr>
          <a:xfrm>
            <a:off x="4355976" y="3217540"/>
            <a:ext cx="573290"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9" name="椭圆 18"/>
          <p:cNvSpPr/>
          <p:nvPr/>
        </p:nvSpPr>
        <p:spPr>
          <a:xfrm>
            <a:off x="4283968" y="1489348"/>
            <a:ext cx="648072" cy="623040"/>
          </a:xfrm>
          <a:prstGeom prst="ellipse">
            <a:avLst/>
          </a:prstGeom>
          <a:solidFill>
            <a:srgbClr val="013B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zh-CN" altLang="en-US" sz="2800" dirty="0" smtClean="0">
                <a:solidFill>
                  <a:prstClr val="white"/>
                </a:solidFill>
                <a:latin typeface="微软雅黑" panose="020B0503020204020204" pitchFamily="34" charset="-122"/>
                <a:ea typeface="微软雅黑" panose="020B0503020204020204" pitchFamily="34" charset="-122"/>
              </a:rPr>
              <a:t>二</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5148064" y="4009628"/>
            <a:ext cx="1415772" cy="646331"/>
          </a:xfrm>
          <a:prstGeom prst="rect">
            <a:avLst/>
          </a:prstGeom>
        </p:spPr>
        <p:txBody>
          <a:bodyPr vert="horz" wrap="none">
            <a:spAutoFit/>
          </a:bodyPr>
          <a:lstStyle/>
          <a:p>
            <a:pPr marL="285750" indent="-285750">
              <a:lnSpc>
                <a:spcPct val="150000"/>
              </a:lnSpc>
            </a:pPr>
            <a:r>
              <a:rPr lang="zh-CN" altLang="en-US" sz="2400" b="1" dirty="0" smtClean="0">
                <a:latin typeface="微软雅黑" panose="020B0503020204020204" pitchFamily="34" charset="-122"/>
                <a:ea typeface="微软雅黑" panose="020B0503020204020204" pitchFamily="34" charset="-122"/>
              </a:rPr>
              <a:t>新增</a:t>
            </a:r>
            <a:r>
              <a:rPr lang="zh-CN" altLang="en-US" sz="2400" b="1" dirty="0" smtClean="0">
                <a:latin typeface="微软雅黑" panose="020B0503020204020204" pitchFamily="34" charset="-122"/>
                <a:ea typeface="微软雅黑" panose="020B0503020204020204" pitchFamily="34" charset="-122"/>
              </a:rPr>
              <a:t>功能</a:t>
            </a:r>
            <a:endParaRPr lang="en-US" altLang="zh-CN" sz="2400" b="1" dirty="0" smtClean="0">
              <a:latin typeface="微软雅黑" panose="020B0503020204020204" pitchFamily="34" charset="-122"/>
              <a:ea typeface="微软雅黑" panose="020B0503020204020204" pitchFamily="34" charset="-122"/>
            </a:endParaRPr>
          </a:p>
        </p:txBody>
      </p:sp>
      <p:sp>
        <p:nvSpPr>
          <p:cNvPr id="25" name="椭圆 24"/>
          <p:cNvSpPr/>
          <p:nvPr/>
        </p:nvSpPr>
        <p:spPr>
          <a:xfrm>
            <a:off x="4283968" y="4009628"/>
            <a:ext cx="623040" cy="62304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3000">
              <a:solidFill>
                <a:prstClr val="white"/>
              </a:solidFill>
            </a:endParaRPr>
          </a:p>
        </p:txBody>
      </p:sp>
      <p:sp>
        <p:nvSpPr>
          <p:cNvPr id="27" name="TextBox 26"/>
          <p:cNvSpPr txBox="1"/>
          <p:nvPr/>
        </p:nvSpPr>
        <p:spPr>
          <a:xfrm>
            <a:off x="4355976" y="4081636"/>
            <a:ext cx="573290"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五</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82</a:t>
            </a:r>
            <a:r>
              <a:rPr lang="zh-CN" altLang="en-US" smtClean="0"/>
              <a:t>号公告的主要内容</a:t>
            </a:r>
            <a:br>
              <a:rPr lang="en-US" altLang="zh-CN" smtClean="0"/>
            </a:br>
            <a:endParaRPr lang="zh-CN" altLang="en-US" dirty="0"/>
          </a:p>
        </p:txBody>
      </p:sp>
      <p:sp>
        <p:nvSpPr>
          <p:cNvPr id="3" name="内容占位符 2"/>
          <p:cNvSpPr>
            <a:spLocks noGrp="1"/>
          </p:cNvSpPr>
          <p:nvPr>
            <p:ph idx="1"/>
          </p:nvPr>
        </p:nvSpPr>
        <p:spPr>
          <a:xfrm>
            <a:off x="457200" y="1333500"/>
            <a:ext cx="8229600" cy="4188296"/>
          </a:xfrm>
        </p:spPr>
        <p:txBody>
          <a:bodyPr/>
          <a:lstStyle/>
          <a:p>
            <a:r>
              <a:rPr lang="zh-CN" altLang="zh-CN" sz="2000" dirty="0" smtClean="0"/>
              <a:t>商务部公告</a:t>
            </a:r>
            <a:r>
              <a:rPr lang="en-US" altLang="zh-CN" sz="2000" dirty="0" smtClean="0"/>
              <a:t>2016</a:t>
            </a:r>
            <a:r>
              <a:rPr lang="zh-CN" altLang="zh-CN" sz="2000" dirty="0" smtClean="0"/>
              <a:t>年第</a:t>
            </a:r>
            <a:r>
              <a:rPr lang="en-US" altLang="zh-CN" sz="2000" dirty="0" smtClean="0"/>
              <a:t>82</a:t>
            </a:r>
            <a:r>
              <a:rPr lang="zh-CN" altLang="zh-CN" sz="2000" dirty="0" smtClean="0"/>
              <a:t>号</a:t>
            </a:r>
            <a:endParaRPr lang="en-US" altLang="zh-CN" sz="2000" dirty="0" smtClean="0"/>
          </a:p>
          <a:p>
            <a:r>
              <a:rPr lang="zh-CN" altLang="zh-CN" sz="2000" dirty="0" smtClean="0"/>
              <a:t> 公布行政审批中介服务事项调整有关事宜</a:t>
            </a:r>
            <a:endParaRPr lang="zh-CN" altLang="zh-CN" sz="2000" dirty="0" smtClean="0"/>
          </a:p>
          <a:p>
            <a:r>
              <a:rPr lang="zh-CN" altLang="zh-CN" sz="2000" dirty="0" smtClean="0"/>
              <a:t>（一）货物进出口行政许可电子认证证书（以下简称电子认证证书）是指在网上办理货物进出口行政许可事项时，用于验证申请人身份、实现电子签名和保障安全通信的数据电文，包括进出口许可证等电子认证证书。</a:t>
            </a:r>
            <a:br>
              <a:rPr lang="en-US" altLang="zh-CN" sz="2000" dirty="0" smtClean="0"/>
            </a:br>
            <a:r>
              <a:rPr lang="zh-CN" altLang="en-US" sz="2000" dirty="0" smtClean="0"/>
              <a:t>　　　　　　　　　　　　　　　</a:t>
            </a:r>
            <a:r>
              <a:rPr lang="en-US" altLang="zh-CN" sz="2000" dirty="0" smtClean="0"/>
              <a:t>——</a:t>
            </a:r>
            <a:r>
              <a:rPr lang="zh-CN" altLang="en-US" sz="2000" dirty="0" smtClean="0"/>
              <a:t>功能描述</a:t>
            </a:r>
            <a:endParaRPr lang="en-US" altLang="zh-CN" sz="2000" dirty="0" smtClean="0"/>
          </a:p>
          <a:p>
            <a:r>
              <a:rPr lang="zh-CN" altLang="zh-CN" sz="2000" dirty="0" smtClean="0"/>
              <a:t>（四）各省、自治区、直辖市、计划单列市及新疆生产建设兵团商务主管部门（以下简称省级商务主管部门）负责接收本地区申请人领取电子认证证书和电子钥匙的申请。在北京的属于国务院国资委管理的企业向北京市商务主管部门申领电子认证证书和电子钥匙。</a:t>
            </a:r>
            <a:endParaRPr lang="en-US" altLang="zh-CN" sz="2000" dirty="0" smtClean="0"/>
          </a:p>
          <a:p>
            <a:r>
              <a:rPr lang="zh-CN" altLang="en-US" sz="2000" dirty="0" smtClean="0"/>
              <a:t>　　　　　　　　　　　　　　　　</a:t>
            </a:r>
            <a:r>
              <a:rPr lang="en-US" altLang="zh-CN" sz="2000" dirty="0" smtClean="0"/>
              <a:t>——</a:t>
            </a:r>
            <a:r>
              <a:rPr lang="zh-CN" altLang="en-US" sz="2000" dirty="0" smtClean="0"/>
              <a:t>受理机构</a:t>
            </a:r>
            <a:r>
              <a:rPr lang="en-US" altLang="zh-CN" sz="2000" dirty="0" smtClean="0"/>
              <a:t>37</a:t>
            </a:r>
            <a:r>
              <a:rPr lang="zh-CN" altLang="en-US" sz="2000" dirty="0" smtClean="0"/>
              <a:t>个　　</a:t>
            </a:r>
            <a:r>
              <a:rPr lang="zh-CN" altLang="en-US" dirty="0" smtClean="0"/>
              <a:t>　　　　　　　　　　　　　　　　　　　　　　</a:t>
            </a:r>
            <a:br>
              <a:rPr lang="en-US" altLang="zh-CN" dirty="0" smtClean="0"/>
            </a:br>
            <a:endParaRPr lang="zh-CN" altLang="en-US" dirty="0"/>
          </a:p>
        </p:txBody>
      </p:sp>
    </p:spTree>
  </p:cSld>
  <p:clrMapOvr>
    <a:masterClrMapping/>
  </p:clrMapOvr>
  <p:transition spd="slow" advClick="0">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a:p>
        </p:txBody>
      </p:sp>
      <p:sp>
        <p:nvSpPr>
          <p:cNvPr id="29699" name="内容占位符 2"/>
          <p:cNvSpPr>
            <a:spLocks noGrp="1"/>
          </p:cNvSpPr>
          <p:nvPr>
            <p:ph idx="1"/>
          </p:nvPr>
        </p:nvSpPr>
        <p:spPr>
          <a:xfrm>
            <a:off x="457200" y="0"/>
            <a:ext cx="8229600" cy="5715000"/>
          </a:xfrm>
        </p:spPr>
        <p:txBody>
          <a:bodyPr/>
          <a:lstStyle/>
          <a:p>
            <a:r>
              <a:rPr lang="zh-CN" altLang="zh-CN" sz="2000" dirty="0" smtClean="0"/>
              <a:t>（九）申请人一般只申领</a:t>
            </a:r>
            <a:r>
              <a:rPr lang="en-US" altLang="zh-CN" sz="2000" dirty="0" smtClean="0"/>
              <a:t>1</a:t>
            </a:r>
            <a:r>
              <a:rPr lang="zh-CN" altLang="zh-CN" sz="2000" dirty="0" smtClean="0"/>
              <a:t>份电子认证证书和</a:t>
            </a:r>
            <a:r>
              <a:rPr lang="en-US" altLang="zh-CN" sz="2000" dirty="0" smtClean="0"/>
              <a:t>1</a:t>
            </a:r>
            <a:r>
              <a:rPr lang="zh-CN" altLang="zh-CN" sz="2000" dirty="0" smtClean="0"/>
              <a:t>把电子钥匙，有特殊原因的可最多申领</a:t>
            </a:r>
            <a:r>
              <a:rPr lang="en-US" altLang="zh-CN" sz="2000" dirty="0" smtClean="0"/>
              <a:t>3</a:t>
            </a:r>
            <a:r>
              <a:rPr lang="zh-CN" altLang="zh-CN" sz="2000" dirty="0" smtClean="0"/>
              <a:t>份电子认证证书和</a:t>
            </a:r>
            <a:r>
              <a:rPr lang="en-US" altLang="zh-CN" sz="2000" dirty="0" smtClean="0"/>
              <a:t>3</a:t>
            </a:r>
            <a:r>
              <a:rPr lang="zh-CN" altLang="zh-CN" sz="2000" dirty="0" smtClean="0"/>
              <a:t>把电子钥匙。涉及属于进出口经营资格管理的货物时，电子认证证书和电子钥匙只能由有资质的申请人申领。</a:t>
            </a:r>
            <a:endParaRPr lang="en-US" altLang="zh-CN" sz="2000" dirty="0" smtClean="0"/>
          </a:p>
          <a:p>
            <a:r>
              <a:rPr lang="zh-CN" altLang="en-US" sz="2000" dirty="0" smtClean="0"/>
              <a:t>　　　　　　　　　　　　　　　　　　　　</a:t>
            </a:r>
            <a:r>
              <a:rPr lang="en-US" altLang="zh-CN" sz="2000" dirty="0" smtClean="0"/>
              <a:t>——</a:t>
            </a:r>
            <a:r>
              <a:rPr lang="zh-CN" altLang="en-US" sz="2000" dirty="0" smtClean="0"/>
              <a:t>申领数量限制</a:t>
            </a:r>
            <a:endParaRPr lang="en-US" altLang="zh-CN" sz="2000" dirty="0" smtClean="0"/>
          </a:p>
          <a:p>
            <a:r>
              <a:rPr lang="zh-CN" altLang="zh-CN" sz="2000" dirty="0" smtClean="0"/>
              <a:t>（十二）电子认证服务机构自收到经省级商务主管部门验核的申请表之日起</a:t>
            </a:r>
            <a:r>
              <a:rPr lang="en-US" altLang="zh-CN" sz="2000" dirty="0" smtClean="0"/>
              <a:t>5</a:t>
            </a:r>
            <a:r>
              <a:rPr lang="zh-CN" altLang="zh-CN" sz="2000" dirty="0" smtClean="0"/>
              <a:t>日内，应当制作、签发电子认证证书并写入电子钥匙，然后将电子钥匙交付指定的快递服务提供商发往有关省级商务主管部门。指定的快递服务提供商应按照合同约定，按时将电子钥匙送达有关省级商务主管部门。</a:t>
            </a:r>
            <a:endParaRPr lang="en-US" altLang="zh-CN" sz="2000" dirty="0" smtClean="0"/>
          </a:p>
          <a:p>
            <a:r>
              <a:rPr lang="zh-CN" altLang="en-US" sz="2000" dirty="0" smtClean="0"/>
              <a:t>　</a:t>
            </a:r>
            <a:r>
              <a:rPr lang="zh-CN" altLang="zh-CN" sz="2000" dirty="0" smtClean="0"/>
              <a:t>（十三）省级商务主管部门收到指定的快递服务提供商送达的电子钥匙后，应在</a:t>
            </a:r>
            <a:r>
              <a:rPr lang="en-US" altLang="zh-CN" sz="2000" dirty="0" smtClean="0"/>
              <a:t>3</a:t>
            </a:r>
            <a:r>
              <a:rPr lang="zh-CN" altLang="zh-CN" sz="2000" dirty="0" smtClean="0"/>
              <a:t>日内通过电话或电子邮件等方式通知申请人。申请人需现场签收和领取电子钥匙。因特殊原因不能现场领取电子钥匙的，经所在地省级商务主管部门同意，可以采取快递的方式，由指定的快递服务提供商将电子钥匙送达申请人。申请人的经办人员签收时，需向快递服务提供商工作人员证明身份。</a:t>
            </a:r>
            <a:endParaRPr lang="en-US" altLang="zh-CN" sz="2000" dirty="0" smtClean="0"/>
          </a:p>
          <a:p>
            <a:r>
              <a:rPr lang="zh-CN" altLang="en-US" sz="2000" dirty="0" smtClean="0"/>
              <a:t>　　　　　　　　　　　　　　　　　　　　　　　</a:t>
            </a:r>
            <a:r>
              <a:rPr lang="en-US" altLang="zh-CN" sz="2000" dirty="0" smtClean="0"/>
              <a:t>——</a:t>
            </a:r>
            <a:r>
              <a:rPr lang="zh-CN" altLang="en-US" sz="2000" dirty="0" smtClean="0"/>
              <a:t>办理时限</a:t>
            </a:r>
            <a:endParaRPr lang="en-US" altLang="zh-CN" sz="2000" dirty="0" smtClean="0"/>
          </a:p>
        </p:txBody>
      </p:sp>
    </p:spTree>
  </p:cSld>
  <p:clrMapOvr>
    <a:masterClrMapping/>
  </p:clrMapOvr>
  <p:transition spd="slow" advClick="0">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30722" name="内容占位符 2"/>
          <p:cNvSpPr>
            <a:spLocks noGrp="1"/>
          </p:cNvSpPr>
          <p:nvPr>
            <p:ph idx="1"/>
          </p:nvPr>
        </p:nvSpPr>
        <p:spPr>
          <a:xfrm>
            <a:off x="457200" y="553244"/>
            <a:ext cx="8229600" cy="4968552"/>
          </a:xfrm>
        </p:spPr>
        <p:txBody>
          <a:bodyPr/>
          <a:lstStyle/>
          <a:p>
            <a:r>
              <a:rPr lang="zh-CN" altLang="zh-CN" sz="2000" dirty="0" smtClean="0"/>
              <a:t>（十六）电子认证证书有效期届满需要继续使用电子钥匙的，应在电子认证证书有效期届满前</a:t>
            </a:r>
            <a:r>
              <a:rPr lang="en-US" altLang="zh-CN" sz="2000" dirty="0" smtClean="0"/>
              <a:t>60</a:t>
            </a:r>
            <a:r>
              <a:rPr lang="zh-CN" altLang="zh-CN" sz="2000" dirty="0" smtClean="0"/>
              <a:t>日，按照电子认证服务机构规定的方法对电子认证证书进行在线更新。</a:t>
            </a:r>
            <a:endParaRPr lang="en-US" altLang="zh-CN" sz="2000" dirty="0" smtClean="0"/>
          </a:p>
          <a:p>
            <a:r>
              <a:rPr lang="zh-CN" altLang="en-US" sz="2000" dirty="0" smtClean="0"/>
              <a:t>　　　　　　　　　　　　　　　　　　　　　　　</a:t>
            </a:r>
            <a:r>
              <a:rPr lang="en-US" altLang="zh-CN" sz="2000" dirty="0" smtClean="0"/>
              <a:t>——CA</a:t>
            </a:r>
            <a:r>
              <a:rPr lang="zh-CN" altLang="en-US" sz="2000" dirty="0" smtClean="0"/>
              <a:t>证书更新</a:t>
            </a:r>
            <a:endParaRPr lang="en-US" altLang="zh-CN" sz="2000" dirty="0" smtClean="0"/>
          </a:p>
          <a:p>
            <a:r>
              <a:rPr lang="zh-CN" altLang="zh-CN" sz="2000" dirty="0" smtClean="0"/>
              <a:t>（十九）商务部配额许可证事务局负责电子认证证书和电子钥匙申领、发放及制作、签发等事务的监督检查和管理，负责电子认证证书和电子钥匙工本费及相关费用的预算申请和支出使用，负责按规定选择符合条件的电子认证服务机构和快递服务提供商。</a:t>
            </a:r>
            <a:endParaRPr lang="en-US" altLang="zh-CN" sz="2000" dirty="0" smtClean="0"/>
          </a:p>
          <a:p>
            <a:pPr>
              <a:buNone/>
            </a:pPr>
            <a:r>
              <a:rPr lang="zh-CN" altLang="en-US" dirty="0" smtClean="0"/>
              <a:t>　　　　　　　　　　　　　　　</a:t>
            </a:r>
            <a:r>
              <a:rPr lang="en-US" altLang="zh-CN" sz="2000" dirty="0" smtClean="0"/>
              <a:t>——</a:t>
            </a:r>
            <a:r>
              <a:rPr lang="zh-CN" altLang="en-US" sz="2000" dirty="0" smtClean="0"/>
              <a:t>我局的职责</a:t>
            </a:r>
            <a:endParaRPr lang="en-US" altLang="zh-CN" sz="2000" dirty="0" smtClean="0"/>
          </a:p>
          <a:p>
            <a:r>
              <a:rPr lang="en-US" altLang="zh-CN" sz="2000" dirty="0" smtClean="0"/>
              <a:t>·</a:t>
            </a:r>
            <a:r>
              <a:rPr lang="zh-CN" altLang="en-US" sz="2000" dirty="0" smtClean="0"/>
              <a:t>公告的实质目标是达到切断中介机构借政府平台获取利益的途径</a:t>
            </a:r>
            <a:endParaRPr lang="en-US" altLang="zh-CN" sz="2000" dirty="0" smtClean="0"/>
          </a:p>
          <a:p>
            <a:r>
              <a:rPr lang="en-US" altLang="zh-CN" sz="2000" dirty="0" smtClean="0"/>
              <a:t>·</a:t>
            </a:r>
            <a:r>
              <a:rPr lang="zh-CN" altLang="en-US" sz="2000" dirty="0" smtClean="0"/>
              <a:t>公告内容对企业电子钥匙办理进行了规范，新的流程是一个闭环管理的系统，企业不会接触到任何发证机构以外的的受理者。</a:t>
            </a:r>
            <a:br>
              <a:rPr lang="en-US" altLang="zh-CN" sz="2000" dirty="0" smtClean="0"/>
            </a:br>
            <a:endParaRPr lang="zh-CN" altLang="en-US" sz="2000" dirty="0" smtClean="0"/>
          </a:p>
        </p:txBody>
      </p:sp>
    </p:spTree>
  </p:cSld>
  <p:clrMapOvr>
    <a:masterClrMapping/>
  </p:clrMapOvr>
  <p:transition spd="slow" advClick="0">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3"/>
          <p:cNvSpPr>
            <a:spLocks noGrp="1"/>
          </p:cNvSpPr>
          <p:nvPr>
            <p:ph type="ctrTitle"/>
          </p:nvPr>
        </p:nvSpPr>
        <p:spPr/>
        <p:txBody>
          <a:bodyPr/>
          <a:lstStyle/>
          <a:p>
            <a:r>
              <a:rPr lang="zh-CN" altLang="en-US" dirty="0" smtClean="0"/>
              <a:t>二、</a:t>
            </a:r>
            <a:r>
              <a:rPr lang="en-US" altLang="zh-CN" dirty="0" smtClean="0"/>
              <a:t>4.</a:t>
            </a:r>
            <a:r>
              <a:rPr lang="zh-CN" altLang="en-US" dirty="0" smtClean="0"/>
              <a:t> 电子认证服务机构</a:t>
            </a:r>
            <a:endParaRPr lang="zh-CN" altLang="en-US" dirty="0" smtClean="0"/>
          </a:p>
        </p:txBody>
      </p:sp>
      <p:sp>
        <p:nvSpPr>
          <p:cNvPr id="33795" name="副标题 4"/>
          <p:cNvSpPr>
            <a:spLocks noGrp="1"/>
          </p:cNvSpPr>
          <p:nvPr>
            <p:ph type="subTitle" idx="1"/>
          </p:nvPr>
        </p:nvSpPr>
        <p:spPr>
          <a:xfrm>
            <a:off x="1371600" y="2569468"/>
            <a:ext cx="6400800" cy="2808312"/>
          </a:xfrm>
        </p:spPr>
        <p:txBody>
          <a:bodyPr/>
          <a:lstStyle/>
          <a:p>
            <a:r>
              <a:rPr lang="zh-CN" altLang="en-US" dirty="0" smtClean="0">
                <a:solidFill>
                  <a:schemeClr val="tx1"/>
                </a:solidFill>
              </a:rPr>
              <a:t>国富安公司客服</a:t>
            </a:r>
            <a:endParaRPr lang="en-US" altLang="zh-CN" dirty="0" smtClean="0">
              <a:solidFill>
                <a:schemeClr val="tx1"/>
              </a:solidFill>
            </a:endParaRPr>
          </a:p>
          <a:p>
            <a:r>
              <a:rPr lang="en-US" altLang="zh-CN" sz="4400" dirty="0" smtClean="0">
                <a:solidFill>
                  <a:schemeClr val="tx1"/>
                </a:solidFill>
              </a:rPr>
              <a:t>010-58103599</a:t>
            </a:r>
            <a:endParaRPr lang="en-US" altLang="zh-CN" sz="4400" dirty="0" smtClean="0">
              <a:solidFill>
                <a:schemeClr val="tx1"/>
              </a:solidFill>
            </a:endParaRPr>
          </a:p>
          <a:p>
            <a:r>
              <a:rPr lang="zh-CN" altLang="en-US" dirty="0" smtClean="0">
                <a:solidFill>
                  <a:schemeClr val="tx1"/>
                </a:solidFill>
              </a:rPr>
              <a:t>　</a:t>
            </a:r>
            <a:endParaRPr lang="zh-CN" altLang="en-US" dirty="0" smtClean="0">
              <a:solidFill>
                <a:schemeClr val="tx1"/>
              </a:solidFill>
            </a:endParaRPr>
          </a:p>
        </p:txBody>
      </p:sp>
    </p:spTree>
  </p:cSld>
  <p:clrMapOvr>
    <a:masterClrMapping/>
  </p:clrMapOvr>
  <p:transition spd="slow" advClick="0">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a:p>
        </p:txBody>
      </p:sp>
      <p:pic>
        <p:nvPicPr>
          <p:cNvPr id="35843" name="内容占位符 3"/>
          <p:cNvPicPr>
            <a:picLocks noGrp="1"/>
          </p:cNvPicPr>
          <p:nvPr>
            <p:ph idx="1"/>
          </p:nvPr>
        </p:nvPicPr>
        <p:blipFill>
          <a:blip r:embed="rId1" cstate="print"/>
          <a:srcRect/>
          <a:stretch>
            <a:fillRect/>
          </a:stretch>
        </p:blipFill>
        <p:spPr>
          <a:xfrm>
            <a:off x="755576" y="265212"/>
            <a:ext cx="7920879" cy="5449788"/>
          </a:xfrm>
        </p:spPr>
      </p:pic>
    </p:spTree>
  </p:cSld>
  <p:clrMapOvr>
    <a:masterClrMapping/>
  </p:clrMapOvr>
  <p:transition spd="slow" advClick="0">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ctrTitle"/>
          </p:nvPr>
        </p:nvSpPr>
        <p:spPr>
          <a:xfrm>
            <a:off x="611560" y="193204"/>
            <a:ext cx="7772400" cy="1225021"/>
          </a:xfrm>
        </p:spPr>
        <p:txBody>
          <a:bodyPr/>
          <a:lstStyle/>
          <a:p>
            <a:r>
              <a:rPr lang="zh-CN" altLang="en-US" dirty="0" smtClean="0"/>
              <a:t>二、</a:t>
            </a:r>
            <a:r>
              <a:rPr lang="en-US" altLang="zh-CN" dirty="0" smtClean="0"/>
              <a:t>5.</a:t>
            </a:r>
            <a:r>
              <a:rPr lang="zh-CN" altLang="en-US" dirty="0" smtClean="0"/>
              <a:t>电子钥匙申请注册系统</a:t>
            </a:r>
            <a:br>
              <a:rPr lang="en-US" altLang="zh-CN" dirty="0" smtClean="0"/>
            </a:br>
            <a:endParaRPr lang="zh-CN" altLang="en-US" dirty="0" smtClean="0"/>
          </a:p>
        </p:txBody>
      </p:sp>
      <p:sp>
        <p:nvSpPr>
          <p:cNvPr id="37891" name="副标题 2"/>
          <p:cNvSpPr>
            <a:spLocks noGrp="1"/>
          </p:cNvSpPr>
          <p:nvPr>
            <p:ph type="subTitle" idx="1"/>
          </p:nvPr>
        </p:nvSpPr>
        <p:spPr>
          <a:xfrm>
            <a:off x="1371600" y="985292"/>
            <a:ext cx="6400800" cy="3713708"/>
          </a:xfrm>
        </p:spPr>
        <p:txBody>
          <a:bodyPr/>
          <a:lstStyle/>
          <a:p>
            <a:r>
              <a:rPr lang="zh-CN" altLang="en-US" dirty="0" smtClean="0">
                <a:solidFill>
                  <a:schemeClr val="tx1"/>
                </a:solidFill>
              </a:rPr>
              <a:t>网址：</a:t>
            </a:r>
            <a:r>
              <a:rPr lang="en-US" altLang="zh-CN" dirty="0" smtClean="0">
                <a:solidFill>
                  <a:schemeClr val="tx1"/>
                </a:solidFill>
              </a:rPr>
              <a:t>http://careg.ec.com.cn</a:t>
            </a:r>
            <a:endParaRPr lang="en-US" altLang="zh-CN" dirty="0" smtClean="0">
              <a:solidFill>
                <a:schemeClr val="tx1"/>
              </a:solidFill>
            </a:endParaRPr>
          </a:p>
          <a:p>
            <a:endParaRPr lang="en-US" altLang="zh-CN" dirty="0" smtClean="0"/>
          </a:p>
          <a:p>
            <a:endParaRPr lang="zh-CN" altLang="en-US" dirty="0" smtClean="0"/>
          </a:p>
        </p:txBody>
      </p:sp>
      <p:pic>
        <p:nvPicPr>
          <p:cNvPr id="37892" name="Picture 2"/>
          <p:cNvPicPr>
            <a:picLocks noChangeAspect="1" noChangeArrowheads="1"/>
          </p:cNvPicPr>
          <p:nvPr/>
        </p:nvPicPr>
        <p:blipFill>
          <a:blip r:embed="rId1" cstate="print"/>
          <a:srcRect/>
          <a:stretch>
            <a:fillRect/>
          </a:stretch>
        </p:blipFill>
        <p:spPr bwMode="auto">
          <a:xfrm>
            <a:off x="899592" y="1489348"/>
            <a:ext cx="7416824" cy="4225652"/>
          </a:xfrm>
          <a:prstGeom prst="rect">
            <a:avLst/>
          </a:prstGeom>
          <a:noFill/>
          <a:ln w="9525">
            <a:noFill/>
            <a:miter lim="800000"/>
            <a:headEnd/>
            <a:tailEnd/>
          </a:ln>
        </p:spPr>
      </p:pic>
    </p:spTree>
  </p:cSld>
  <p:clrMapOvr>
    <a:masterClrMapping/>
  </p:clrMapOvr>
  <p:transition spd="slow" advClick="0">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p:txBody>
          <a:bodyPr/>
          <a:lstStyle/>
          <a:p>
            <a:r>
              <a:rPr lang="zh-CN" altLang="en-US" smtClean="0"/>
              <a:t>企业申请表（修订）</a:t>
            </a:r>
            <a:endParaRPr lang="zh-CN" altLang="en-US" smtClean="0"/>
          </a:p>
        </p:txBody>
      </p:sp>
      <p:pic>
        <p:nvPicPr>
          <p:cNvPr id="38915" name="内容占位符 5" descr="C:\Users\zou\AppData\Roaming\Tencent\Users\415657044\QQ\WinTemp\RichOle\J0~JXAWIP~[PTG@2J$EAXLF.png"/>
          <p:cNvPicPr>
            <a:picLocks noGrp="1"/>
          </p:cNvPicPr>
          <p:nvPr>
            <p:ph idx="1"/>
          </p:nvPr>
        </p:nvPicPr>
        <p:blipFill>
          <a:blip r:embed="rId1" cstate="print"/>
          <a:srcRect/>
          <a:stretch>
            <a:fillRect/>
          </a:stretch>
        </p:blipFill>
        <p:spPr>
          <a:xfrm>
            <a:off x="1979712" y="841276"/>
            <a:ext cx="5112568" cy="4729708"/>
          </a:xfrm>
        </p:spPr>
      </p:pic>
      <p:sp>
        <p:nvSpPr>
          <p:cNvPr id="7" name="椭圆 6"/>
          <p:cNvSpPr/>
          <p:nvPr/>
        </p:nvSpPr>
        <p:spPr>
          <a:xfrm>
            <a:off x="3059114" y="1057301"/>
            <a:ext cx="3455987" cy="576063"/>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endParaRPr>
          </a:p>
        </p:txBody>
      </p:sp>
      <p:sp>
        <p:nvSpPr>
          <p:cNvPr id="9" name="椭圆 8"/>
          <p:cNvSpPr/>
          <p:nvPr/>
        </p:nvSpPr>
        <p:spPr>
          <a:xfrm>
            <a:off x="1979712" y="3937620"/>
            <a:ext cx="936104" cy="864096"/>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slow" advClick="0">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3"/>
          <p:cNvSpPr>
            <a:spLocks noGrp="1"/>
          </p:cNvSpPr>
          <p:nvPr>
            <p:ph type="ctrTitle"/>
          </p:nvPr>
        </p:nvSpPr>
        <p:spPr>
          <a:xfrm>
            <a:off x="685800" y="409229"/>
            <a:ext cx="7772400" cy="1152127"/>
          </a:xfrm>
        </p:spPr>
        <p:txBody>
          <a:bodyPr/>
          <a:lstStyle/>
          <a:p>
            <a:r>
              <a:rPr lang="zh-CN" altLang="en-US" dirty="0" smtClean="0"/>
              <a:t>电子钥匙申请方式和业务种类</a:t>
            </a:r>
            <a:endParaRPr lang="zh-CN" altLang="en-US" dirty="0" smtClean="0"/>
          </a:p>
        </p:txBody>
      </p:sp>
      <p:sp>
        <p:nvSpPr>
          <p:cNvPr id="39939" name="内容占位符 2"/>
          <p:cNvSpPr>
            <a:spLocks noGrp="1"/>
          </p:cNvSpPr>
          <p:nvPr>
            <p:ph type="subTitle" idx="1"/>
          </p:nvPr>
        </p:nvSpPr>
        <p:spPr>
          <a:xfrm>
            <a:off x="395536" y="1345332"/>
            <a:ext cx="7920880" cy="3960440"/>
          </a:xfrm>
        </p:spPr>
        <p:txBody>
          <a:bodyPr/>
          <a:lstStyle/>
          <a:p>
            <a:pPr algn="l"/>
            <a:r>
              <a:rPr lang="zh-CN" altLang="en-US" dirty="0" smtClean="0">
                <a:solidFill>
                  <a:schemeClr val="tx1"/>
                </a:solidFill>
              </a:rPr>
              <a:t>申请方式：线下手工填表、在线填表　</a:t>
            </a:r>
            <a:endParaRPr lang="en-US" altLang="zh-CN" dirty="0" smtClean="0">
              <a:solidFill>
                <a:schemeClr val="tx1"/>
              </a:solidFill>
            </a:endParaRPr>
          </a:p>
          <a:p>
            <a:pPr algn="l"/>
            <a:r>
              <a:rPr lang="zh-CN" altLang="en-US" dirty="0" smtClean="0">
                <a:solidFill>
                  <a:schemeClr val="tx1"/>
                </a:solidFill>
              </a:rPr>
              <a:t>申请种类</a:t>
            </a:r>
            <a:r>
              <a:rPr lang="en-US" altLang="zh-CN" dirty="0" smtClean="0">
                <a:solidFill>
                  <a:schemeClr val="tx1"/>
                </a:solidFill>
              </a:rPr>
              <a:t>——</a:t>
            </a:r>
            <a:r>
              <a:rPr lang="zh-CN" altLang="en-US" dirty="0" smtClean="0">
                <a:solidFill>
                  <a:schemeClr val="tx1"/>
                </a:solidFill>
              </a:rPr>
              <a:t>预申请（首次申请）</a:t>
            </a:r>
            <a:endParaRPr lang="en-US" altLang="zh-CN" dirty="0" smtClean="0">
              <a:solidFill>
                <a:schemeClr val="tx1"/>
              </a:solidFill>
            </a:endParaRPr>
          </a:p>
          <a:p>
            <a:pPr algn="l"/>
            <a:r>
              <a:rPr lang="zh-CN" altLang="en-US" dirty="0" smtClean="0">
                <a:solidFill>
                  <a:schemeClr val="tx1"/>
                </a:solidFill>
              </a:rPr>
              <a:t>　</a:t>
            </a:r>
            <a:r>
              <a:rPr lang="zh-CN" altLang="en-US" dirty="0" smtClean="0">
                <a:solidFill>
                  <a:schemeClr val="tx1"/>
                </a:solidFill>
              </a:rPr>
              <a:t>　　　　　补办（</a:t>
            </a:r>
            <a:r>
              <a:rPr lang="zh-CN" altLang="en-US" dirty="0" smtClean="0">
                <a:solidFill>
                  <a:schemeClr val="tx1"/>
                </a:solidFill>
              </a:rPr>
              <a:t>遗失、</a:t>
            </a:r>
            <a:r>
              <a:rPr lang="zh-CN" altLang="en-US" dirty="0" smtClean="0">
                <a:solidFill>
                  <a:schemeClr val="tx1"/>
                </a:solidFill>
              </a:rPr>
              <a:t>损坏）</a:t>
            </a:r>
            <a:endParaRPr lang="en-US" altLang="zh-CN" dirty="0" smtClean="0">
              <a:solidFill>
                <a:schemeClr val="tx1"/>
              </a:solidFill>
            </a:endParaRPr>
          </a:p>
          <a:p>
            <a:pPr algn="l"/>
            <a:r>
              <a:rPr lang="zh-CN" altLang="en-US" dirty="0" smtClean="0">
                <a:solidFill>
                  <a:schemeClr val="tx1"/>
                </a:solidFill>
              </a:rPr>
              <a:t>　</a:t>
            </a:r>
            <a:r>
              <a:rPr lang="zh-CN" altLang="en-US" dirty="0" smtClean="0">
                <a:solidFill>
                  <a:schemeClr val="tx1"/>
                </a:solidFill>
              </a:rPr>
              <a:t>　　　　　增办（最多不超过</a:t>
            </a:r>
            <a:r>
              <a:rPr lang="en-US" altLang="zh-CN" dirty="0" smtClean="0">
                <a:solidFill>
                  <a:schemeClr val="tx1"/>
                </a:solidFill>
              </a:rPr>
              <a:t>3</a:t>
            </a:r>
            <a:r>
              <a:rPr lang="zh-CN" altLang="en-US" dirty="0" smtClean="0">
                <a:solidFill>
                  <a:schemeClr val="tx1"/>
                </a:solidFill>
              </a:rPr>
              <a:t>把）</a:t>
            </a:r>
            <a:endParaRPr lang="en-US" altLang="zh-CN" dirty="0" smtClean="0">
              <a:solidFill>
                <a:schemeClr val="tx1"/>
              </a:solidFill>
            </a:endParaRPr>
          </a:p>
          <a:p>
            <a:pPr algn="l"/>
            <a:r>
              <a:rPr lang="zh-CN" altLang="en-US" dirty="0" smtClean="0">
                <a:solidFill>
                  <a:schemeClr val="tx1"/>
                </a:solidFill>
              </a:rPr>
              <a:t>　</a:t>
            </a:r>
            <a:r>
              <a:rPr lang="zh-CN" altLang="en-US" dirty="0" smtClean="0">
                <a:solidFill>
                  <a:schemeClr val="tx1"/>
                </a:solidFill>
              </a:rPr>
              <a:t>　　　　　更新－</a:t>
            </a:r>
            <a:r>
              <a:rPr lang="zh-CN" altLang="en-US" sz="2000" dirty="0" smtClean="0">
                <a:solidFill>
                  <a:schemeClr val="tx1"/>
                </a:solidFill>
              </a:rPr>
              <a:t>一般在线完成，特殊情况提交　　</a:t>
            </a:r>
            <a:r>
              <a:rPr lang="zh-CN" altLang="en-US" sz="2000" dirty="0" smtClean="0">
                <a:solidFill>
                  <a:schemeClr val="tx1"/>
                </a:solidFill>
              </a:rPr>
              <a:t>　</a:t>
            </a:r>
            <a:r>
              <a:rPr lang="zh-CN" altLang="en-US" sz="2000" dirty="0" smtClean="0">
                <a:solidFill>
                  <a:schemeClr val="tx1"/>
                </a:solidFill>
              </a:rPr>
              <a:t>　　　</a:t>
            </a:r>
            <a:endParaRPr lang="en-US" altLang="zh-CN" sz="2000" dirty="0" smtClean="0">
              <a:solidFill>
                <a:schemeClr val="tx1"/>
              </a:solidFill>
            </a:endParaRPr>
          </a:p>
          <a:p>
            <a:pPr algn="l"/>
            <a:r>
              <a:rPr lang="zh-CN" altLang="en-US" sz="2000" dirty="0" smtClean="0">
                <a:solidFill>
                  <a:schemeClr val="tx1"/>
                </a:solidFill>
              </a:rPr>
              <a:t>　</a:t>
            </a:r>
            <a:r>
              <a:rPr lang="zh-CN" altLang="en-US" sz="2000" dirty="0" smtClean="0">
                <a:solidFill>
                  <a:schemeClr val="tx1"/>
                </a:solidFill>
              </a:rPr>
              <a:t>　　　　　　　指定发证机构线下办理（如更新失败、解锁等）</a:t>
            </a:r>
            <a:r>
              <a:rPr lang="zh-CN" altLang="en-US" dirty="0" smtClean="0">
                <a:solidFill>
                  <a:schemeClr val="tx1"/>
                </a:solidFill>
              </a:rPr>
              <a:t>　　　　</a:t>
            </a:r>
            <a:endParaRPr lang="en-US" altLang="zh-CN" dirty="0" smtClean="0">
              <a:solidFill>
                <a:schemeClr val="tx1"/>
              </a:solidFill>
            </a:endParaRPr>
          </a:p>
          <a:p>
            <a:r>
              <a:rPr lang="zh-CN" altLang="en-US" dirty="0" smtClean="0"/>
              <a:t>　　　　</a:t>
            </a:r>
            <a:endParaRPr lang="en-US" altLang="zh-CN" dirty="0" smtClean="0"/>
          </a:p>
          <a:p>
            <a:r>
              <a:rPr lang="zh-CN" altLang="en-US" dirty="0" smtClean="0"/>
              <a:t>　　</a:t>
            </a:r>
            <a:endParaRPr lang="en-US" altLang="zh-CN" dirty="0" smtClean="0"/>
          </a:p>
        </p:txBody>
      </p:sp>
    </p:spTree>
  </p:cSld>
  <p:clrMapOvr>
    <a:masterClrMapping/>
  </p:clrMapOvr>
  <p:transition spd="slow" advClick="0">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r>
              <a:rPr lang="zh-CN" altLang="en-US" dirty="0" smtClean="0"/>
              <a:t>二、</a:t>
            </a:r>
            <a:r>
              <a:rPr lang="en-US" altLang="zh-CN" dirty="0" smtClean="0"/>
              <a:t>6.CA</a:t>
            </a:r>
            <a:r>
              <a:rPr lang="zh-CN" altLang="en-US" dirty="0" smtClean="0"/>
              <a:t>证书更新</a:t>
            </a:r>
            <a:endParaRPr lang="zh-CN" altLang="en-US" dirty="0" smtClean="0"/>
          </a:p>
        </p:txBody>
      </p:sp>
      <p:sp>
        <p:nvSpPr>
          <p:cNvPr id="40963" name="内容占位符 2"/>
          <p:cNvSpPr>
            <a:spLocks noGrp="1"/>
          </p:cNvSpPr>
          <p:nvPr>
            <p:ph idx="1"/>
          </p:nvPr>
        </p:nvSpPr>
        <p:spPr>
          <a:xfrm>
            <a:off x="457200" y="913284"/>
            <a:ext cx="8229600" cy="4191852"/>
          </a:xfrm>
        </p:spPr>
        <p:txBody>
          <a:bodyPr/>
          <a:lstStyle/>
          <a:p>
            <a:r>
              <a:rPr lang="zh-CN" altLang="en-US" dirty="0" smtClean="0"/>
              <a:t>通用性：各类许可证系统都可通用</a:t>
            </a:r>
            <a:endParaRPr lang="en-US" altLang="zh-CN" dirty="0" smtClean="0"/>
          </a:p>
          <a:p>
            <a:r>
              <a:rPr lang="zh-CN" altLang="en-US" dirty="0" smtClean="0"/>
              <a:t>有效期：一年。有效截止日期前 </a:t>
            </a:r>
            <a:r>
              <a:rPr lang="en-US" altLang="zh-CN" dirty="0" smtClean="0"/>
              <a:t>60</a:t>
            </a:r>
            <a:r>
              <a:rPr lang="zh-CN" altLang="en-US" dirty="0" smtClean="0"/>
              <a:t>天可更新证书</a:t>
            </a:r>
            <a:endParaRPr lang="en-US" altLang="zh-CN" dirty="0" smtClean="0"/>
          </a:p>
          <a:p>
            <a:r>
              <a:rPr lang="zh-CN" altLang="en-US" dirty="0" smtClean="0"/>
              <a:t>查看有效期：浏览器</a:t>
            </a:r>
            <a:r>
              <a:rPr lang="en-US" altLang="zh-CN" dirty="0" smtClean="0"/>
              <a:t>internet</a:t>
            </a:r>
            <a:r>
              <a:rPr lang="zh-CN" altLang="en-US" dirty="0" smtClean="0"/>
              <a:t>选项</a:t>
            </a:r>
            <a:r>
              <a:rPr lang="en-US" altLang="zh-CN" dirty="0" smtClean="0"/>
              <a:t>\</a:t>
            </a:r>
            <a:r>
              <a:rPr lang="zh-CN" altLang="en-US" dirty="0" smtClean="0"/>
              <a:t>内容</a:t>
            </a:r>
            <a:r>
              <a:rPr lang="en-US" altLang="zh-CN" dirty="0" smtClean="0"/>
              <a:t>\</a:t>
            </a:r>
            <a:r>
              <a:rPr lang="zh-CN" altLang="en-US" dirty="0" smtClean="0"/>
              <a:t>证书</a:t>
            </a:r>
            <a:endParaRPr lang="en-US" altLang="zh-CN" dirty="0" smtClean="0"/>
          </a:p>
          <a:p>
            <a:r>
              <a:rPr lang="en-US" altLang="zh-CN" dirty="0" smtClean="0"/>
              <a:t>CA</a:t>
            </a:r>
            <a:r>
              <a:rPr lang="zh-CN" altLang="en-US" dirty="0" smtClean="0"/>
              <a:t>证书的在线更新：有效期内、超有效期，均可在线更新。企业在线提交材料－服务商验核材料－网上在线更新</a:t>
            </a:r>
            <a:endParaRPr lang="en-US" altLang="zh-CN" dirty="0" smtClean="0"/>
          </a:p>
          <a:p>
            <a:endParaRPr lang="en-US" altLang="zh-CN" dirty="0" smtClean="0"/>
          </a:p>
          <a:p>
            <a:endParaRPr lang="zh-CN" altLang="en-US" dirty="0" smtClean="0"/>
          </a:p>
        </p:txBody>
      </p:sp>
    </p:spTree>
  </p:cSld>
  <p:clrMapOvr>
    <a:masterClrMapping/>
  </p:clrMapOvr>
  <p:transition spd="slow" advClick="0">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r>
              <a:rPr lang="en-US" altLang="zh-CN" dirty="0" smtClean="0"/>
              <a:t>CA</a:t>
            </a:r>
            <a:r>
              <a:rPr lang="zh-CN" altLang="en-US" dirty="0" smtClean="0"/>
              <a:t>证书在线更新流程</a:t>
            </a:r>
            <a:endParaRPr lang="zh-CN" altLang="en-US" dirty="0" smtClean="0"/>
          </a:p>
        </p:txBody>
      </p:sp>
      <p:sp>
        <p:nvSpPr>
          <p:cNvPr id="41987" name="内容占位符 2"/>
          <p:cNvSpPr>
            <a:spLocks noGrp="1"/>
          </p:cNvSpPr>
          <p:nvPr>
            <p:ph idx="1"/>
          </p:nvPr>
        </p:nvSpPr>
        <p:spPr>
          <a:xfrm>
            <a:off x="457200" y="985292"/>
            <a:ext cx="8229600" cy="4119844"/>
          </a:xfrm>
        </p:spPr>
        <p:txBody>
          <a:bodyPr/>
          <a:lstStyle/>
          <a:p>
            <a:r>
              <a:rPr lang="zh-CN" altLang="en-US" sz="2400" dirty="0" smtClean="0"/>
              <a:t>仍然登录申请注册系统，按提示完成更新</a:t>
            </a:r>
            <a:endParaRPr lang="en-US" altLang="zh-CN" sz="2400" dirty="0" smtClean="0"/>
          </a:p>
          <a:p>
            <a:r>
              <a:rPr lang="en-US" altLang="zh-CN" sz="2400" dirty="0" smtClean="0"/>
              <a:t>《</a:t>
            </a:r>
            <a:r>
              <a:rPr lang="zh-CN" altLang="en-US" sz="2400" dirty="0" smtClean="0"/>
              <a:t>企业电子钥匙办理流程</a:t>
            </a:r>
            <a:r>
              <a:rPr lang="en-US" altLang="zh-CN" sz="2400" dirty="0" smtClean="0"/>
              <a:t>》</a:t>
            </a:r>
            <a:r>
              <a:rPr lang="zh-CN" altLang="en-US" sz="2400" dirty="0" smtClean="0"/>
              <a:t>修改版已发布在局网站上</a:t>
            </a:r>
            <a:endParaRPr lang="en-US" altLang="zh-CN" sz="2400" dirty="0" smtClean="0"/>
          </a:p>
          <a:p>
            <a:endParaRPr lang="en-US" altLang="zh-CN" sz="2400" dirty="0" smtClean="0"/>
          </a:p>
          <a:p>
            <a:endParaRPr lang="en-US" altLang="zh-CN" sz="2400" dirty="0" smtClean="0"/>
          </a:p>
          <a:p>
            <a:endParaRPr lang="en-US" altLang="zh-CN" sz="2400" dirty="0" smtClean="0"/>
          </a:p>
          <a:p>
            <a:r>
              <a:rPr lang="zh-CN" altLang="en-US" sz="2400" dirty="0" smtClean="0"/>
              <a:t>　</a:t>
            </a:r>
            <a:r>
              <a:rPr lang="zh-CN" altLang="zh-CN" sz="2400" dirty="0" smtClean="0"/>
              <a:t>办理时间：企业在线提交材料</a:t>
            </a:r>
            <a:r>
              <a:rPr lang="zh-CN" altLang="en-US" sz="2400" dirty="0" smtClean="0"/>
              <a:t>后</a:t>
            </a:r>
            <a:r>
              <a:rPr lang="zh-CN" altLang="zh-CN" sz="2400" dirty="0" smtClean="0"/>
              <a:t>，电子钥匙服务商验核材料时间为</a:t>
            </a:r>
            <a:r>
              <a:rPr lang="en-US" altLang="zh-CN" sz="2400" dirty="0" smtClean="0"/>
              <a:t>3</a:t>
            </a:r>
            <a:r>
              <a:rPr lang="zh-CN" altLang="zh-CN" sz="2400" dirty="0" smtClean="0"/>
              <a:t>个工作日；核验通过后，企业可自行在线更新。</a:t>
            </a:r>
            <a:r>
              <a:rPr lang="zh-CN" altLang="en-US" dirty="0" smtClean="0"/>
              <a:t>　　　　　</a:t>
            </a:r>
            <a:endParaRPr lang="zh-CN" altLang="en-US" dirty="0" smtClean="0"/>
          </a:p>
        </p:txBody>
      </p:sp>
      <p:pic>
        <p:nvPicPr>
          <p:cNvPr id="41988" name="图片 10"/>
          <p:cNvPicPr>
            <a:picLocks noChangeAspect="1" noChangeArrowheads="1"/>
          </p:cNvPicPr>
          <p:nvPr/>
        </p:nvPicPr>
        <p:blipFill>
          <a:blip r:embed="rId1" cstate="print"/>
          <a:srcRect/>
          <a:stretch>
            <a:fillRect/>
          </a:stretch>
        </p:blipFill>
        <p:spPr bwMode="auto">
          <a:xfrm>
            <a:off x="2699792" y="1849388"/>
            <a:ext cx="3568700" cy="1353344"/>
          </a:xfrm>
          <a:prstGeom prst="rect">
            <a:avLst/>
          </a:prstGeom>
          <a:noFill/>
          <a:ln w="9525">
            <a:solidFill>
              <a:srgbClr val="385D8A"/>
            </a:solidFill>
            <a:miter lim="800000"/>
            <a:headEnd/>
            <a:tailEnd/>
          </a:ln>
        </p:spPr>
      </p:pic>
    </p:spTree>
  </p:cSld>
  <p:clrMapOvr>
    <a:masterClrMapping/>
  </p:clrMapOvr>
  <p:transition spd="slow" advClick="0">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5"/>
          <p:cNvGrpSpPr/>
          <p:nvPr/>
        </p:nvGrpSpPr>
        <p:grpSpPr>
          <a:xfrm>
            <a:off x="26966" y="71101"/>
            <a:ext cx="2024754"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79611"/>
              <a:ext cx="34563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背景说明</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360658" y="697260"/>
            <a:ext cx="7920880" cy="1892826"/>
          </a:xfrm>
          <a:prstGeom prst="rect">
            <a:avLst/>
          </a:prstGeom>
          <a:noFill/>
        </p:spPr>
        <p:txBody>
          <a:bodyPr wrap="square" rtlCol="0">
            <a:spAutoFit/>
          </a:bodyPr>
          <a:lstStyle/>
          <a:p>
            <a:pPr>
              <a:lnSpc>
                <a:spcPct val="150000"/>
              </a:lnSpc>
            </a:pPr>
            <a:r>
              <a:rPr lang="en-US" altLang="zh-CN" sz="2000" dirty="0"/>
              <a:t> </a:t>
            </a:r>
            <a:r>
              <a:rPr lang="en-US" altLang="zh-CN" sz="2000" dirty="0" smtClean="0"/>
              <a:t>        </a:t>
            </a:r>
            <a:r>
              <a:rPr lang="zh-CN" altLang="zh-CN" sz="2000" dirty="0" smtClean="0">
                <a:latin typeface="微软雅黑" panose="020B0503020204020204" pitchFamily="34" charset="-122"/>
                <a:ea typeface="微软雅黑" panose="020B0503020204020204" pitchFamily="34" charset="-122"/>
              </a:rPr>
              <a:t>根据</a:t>
            </a:r>
            <a:r>
              <a:rPr lang="zh-CN" altLang="zh-CN" sz="2000" dirty="0">
                <a:latin typeface="微软雅黑" panose="020B0503020204020204" pitchFamily="34" charset="-122"/>
                <a:ea typeface="微软雅黑" panose="020B0503020204020204" pitchFamily="34" charset="-122"/>
              </a:rPr>
              <a:t>国务院关于进一步优化营商环境和深化“放管服”改革的主要精神</a:t>
            </a:r>
            <a:r>
              <a:rPr lang="zh-CN"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进一步提高贸易便利化水平，</a:t>
            </a:r>
            <a:r>
              <a:rPr lang="en-US" altLang="zh-CN" sz="2000" dirty="0" smtClean="0">
                <a:latin typeface="微软雅黑" panose="020B0503020204020204" pitchFamily="34" charset="-122"/>
                <a:ea typeface="微软雅黑" panose="020B0503020204020204" pitchFamily="34" charset="-122"/>
              </a:rPr>
              <a:t>2019</a:t>
            </a:r>
            <a:r>
              <a:rPr lang="zh-CN" altLang="en-US" sz="2000" dirty="0" smtClean="0">
                <a:latin typeface="微软雅黑" panose="020B0503020204020204" pitchFamily="34" charset="-122"/>
                <a:ea typeface="微软雅黑" panose="020B0503020204020204" pitchFamily="34" charset="-122"/>
              </a:rPr>
              <a:t>年商务部启动出口许可证</a:t>
            </a:r>
            <a:r>
              <a:rPr lang="zh-CN" altLang="en-US" sz="2000" dirty="0">
                <a:latin typeface="微软雅黑" panose="020B0503020204020204" pitchFamily="34" charset="-122"/>
                <a:ea typeface="微软雅黑" panose="020B0503020204020204" pitchFamily="34" charset="-122"/>
              </a:rPr>
              <a:t>全流程无纸</a:t>
            </a:r>
            <a:r>
              <a:rPr lang="zh-CN" altLang="en-US" sz="2000" dirty="0" smtClean="0">
                <a:latin typeface="微软雅黑" panose="020B0503020204020204" pitchFamily="34" charset="-122"/>
                <a:ea typeface="微软雅黑" panose="020B0503020204020204" pitchFamily="34" charset="-122"/>
              </a:rPr>
              <a:t>化工作。</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endParaRPr lang="zh-CN" altLang="zh-CN" dirty="0">
              <a:latin typeface="微软雅黑" panose="020B0503020204020204" pitchFamily="34" charset="-122"/>
              <a:ea typeface="微软雅黑" panose="020B0503020204020204" pitchFamily="34" charset="-122"/>
            </a:endParaRPr>
          </a:p>
        </p:txBody>
      </p:sp>
      <p:sp>
        <p:nvSpPr>
          <p:cNvPr id="15" name="Rectangle 30"/>
          <p:cNvSpPr>
            <a:spLocks noChangeArrowheads="1"/>
          </p:cNvSpPr>
          <p:nvPr/>
        </p:nvSpPr>
        <p:spPr bwMode="gray">
          <a:xfrm>
            <a:off x="210075" y="2390135"/>
            <a:ext cx="2663700" cy="395357"/>
          </a:xfrm>
          <a:prstGeom prst="rect">
            <a:avLst/>
          </a:prstGeom>
          <a:gradFill rotWithShape="1">
            <a:gsLst>
              <a:gs pos="0">
                <a:srgbClr val="99CC00">
                  <a:gamma/>
                  <a:shade val="81961"/>
                  <a:invGamma/>
                </a:srgbClr>
              </a:gs>
              <a:gs pos="100000">
                <a:srgbClr val="99CC00"/>
              </a:gs>
            </a:gsLst>
            <a:lin ang="2700000" scaled="1"/>
          </a:gradFill>
          <a:ln w="9525" algn="ctr">
            <a:noFill/>
            <a:miter lim="800000"/>
          </a:ln>
          <a:effectLst/>
        </p:spPr>
        <p:txBody>
          <a:bodyPr wrap="none" anchor="ctr"/>
          <a:lstStyle/>
          <a:p>
            <a:pPr algn="ctr" fontAlgn="auto">
              <a:spcBef>
                <a:spcPts val="0"/>
              </a:spcBef>
              <a:spcAft>
                <a:spcPts val="0"/>
              </a:spcAft>
              <a:buFont typeface="Arial" panose="020B0604020202020204" pitchFamily="34" charset="0"/>
              <a:buNone/>
              <a:defRPr/>
            </a:pPr>
            <a:r>
              <a:rPr lang="zh-CN" altLang="en-US" sz="2400" b="1" kern="0" dirty="0">
                <a:solidFill>
                  <a:srgbClr val="FFFFFF"/>
                </a:solidFill>
                <a:latin typeface="微软雅黑" panose="020B0503020204020204" pitchFamily="34" charset="-122"/>
                <a:ea typeface="微软雅黑" panose="020B0503020204020204" pitchFamily="34" charset="-122"/>
              </a:rPr>
              <a:t>无纸化主要内容：</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sp>
        <p:nvSpPr>
          <p:cNvPr id="17" name="AutoShape 36"/>
          <p:cNvSpPr>
            <a:spLocks noChangeArrowheads="1"/>
          </p:cNvSpPr>
          <p:nvPr/>
        </p:nvSpPr>
        <p:spPr bwMode="auto">
          <a:xfrm>
            <a:off x="390311" y="3090019"/>
            <a:ext cx="1369627" cy="588165"/>
          </a:xfrm>
          <a:prstGeom prst="roundRect">
            <a:avLst>
              <a:gd name="adj" fmla="val 5653"/>
            </a:avLst>
          </a:prstGeom>
        </p:spPr>
        <p:style>
          <a:lnRef idx="3">
            <a:schemeClr val="lt1"/>
          </a:lnRef>
          <a:fillRef idx="1">
            <a:schemeClr val="accent2"/>
          </a:fillRef>
          <a:effectRef idx="1">
            <a:schemeClr val="accent2"/>
          </a:effectRef>
          <a:fontRef idx="minor">
            <a:schemeClr val="lt1"/>
          </a:fontRef>
        </p:style>
        <p:txBody>
          <a:bodyPr wrap="none" anchor="ctr"/>
          <a:lstStyle/>
          <a:p>
            <a:pPr algn="ctr">
              <a:buFont typeface="Arial" panose="020B0604020202020204" pitchFamily="34" charset="0"/>
              <a:buNone/>
              <a:defRPr/>
            </a:pPr>
            <a:r>
              <a:rPr lang="zh-CN" altLang="en-US" sz="2400" b="1" dirty="0">
                <a:latin typeface="微软雅黑" panose="020B0503020204020204" pitchFamily="34" charset="-122"/>
                <a:ea typeface="微软雅黑" panose="020B0503020204020204" pitchFamily="34" charset="-122"/>
              </a:rPr>
              <a:t>企业填报</a:t>
            </a:r>
            <a:endParaRPr lang="zh-CN" altLang="en-US" sz="2400" b="1" dirty="0">
              <a:latin typeface="微软雅黑" panose="020B0503020204020204" pitchFamily="34" charset="-122"/>
              <a:ea typeface="微软雅黑" panose="020B0503020204020204" pitchFamily="34" charset="-122"/>
            </a:endParaRPr>
          </a:p>
        </p:txBody>
      </p:sp>
      <p:sp>
        <p:nvSpPr>
          <p:cNvPr id="18" name="AutoShape 37"/>
          <p:cNvSpPr>
            <a:spLocks noChangeArrowheads="1"/>
          </p:cNvSpPr>
          <p:nvPr/>
        </p:nvSpPr>
        <p:spPr bwMode="auto">
          <a:xfrm>
            <a:off x="6860040" y="3123357"/>
            <a:ext cx="1443574" cy="588165"/>
          </a:xfrm>
          <a:prstGeom prst="roundRect">
            <a:avLst>
              <a:gd name="adj" fmla="val 3819"/>
            </a:avLst>
          </a:prstGeom>
        </p:spPr>
        <p:style>
          <a:lnRef idx="3">
            <a:schemeClr val="lt1"/>
          </a:lnRef>
          <a:fillRef idx="1">
            <a:schemeClr val="accent2"/>
          </a:fillRef>
          <a:effectRef idx="1">
            <a:schemeClr val="accent2"/>
          </a:effectRef>
          <a:fontRef idx="minor">
            <a:schemeClr val="lt1"/>
          </a:fontRef>
        </p:style>
        <p:txBody>
          <a:bodyPr wrap="none" anchor="ctr"/>
          <a:lstStyle/>
          <a:p>
            <a:pPr algn="ctr">
              <a:buFont typeface="Arial" panose="020B0604020202020204" pitchFamily="34" charset="0"/>
              <a:buNone/>
              <a:defRPr/>
            </a:pPr>
            <a:r>
              <a:rPr lang="zh-CN" altLang="en-US" sz="2400" b="1" dirty="0" smtClean="0">
                <a:latin typeface="微软雅黑" panose="020B0503020204020204" pitchFamily="34" charset="-122"/>
                <a:ea typeface="微软雅黑" panose="020B0503020204020204" pitchFamily="34" charset="-122"/>
              </a:rPr>
              <a:t>发送海关</a:t>
            </a:r>
            <a:endParaRPr lang="zh-CN" altLang="en-US" sz="2400" b="1" dirty="0">
              <a:latin typeface="微软雅黑" panose="020B0503020204020204" pitchFamily="34" charset="-122"/>
              <a:ea typeface="微软雅黑" panose="020B0503020204020204" pitchFamily="34" charset="-122"/>
            </a:endParaRPr>
          </a:p>
        </p:txBody>
      </p:sp>
      <p:sp>
        <p:nvSpPr>
          <p:cNvPr id="19" name="AutoShape 36"/>
          <p:cNvSpPr>
            <a:spLocks noChangeArrowheads="1"/>
          </p:cNvSpPr>
          <p:nvPr/>
        </p:nvSpPr>
        <p:spPr bwMode="auto">
          <a:xfrm>
            <a:off x="1968087" y="3090019"/>
            <a:ext cx="1385702" cy="588165"/>
          </a:xfrm>
          <a:prstGeom prst="roundRect">
            <a:avLst>
              <a:gd name="adj" fmla="val 5653"/>
            </a:avLst>
          </a:prstGeom>
        </p:spPr>
        <p:style>
          <a:lnRef idx="3">
            <a:schemeClr val="lt1"/>
          </a:lnRef>
          <a:fillRef idx="1">
            <a:schemeClr val="accent2"/>
          </a:fillRef>
          <a:effectRef idx="1">
            <a:schemeClr val="accent2"/>
          </a:effectRef>
          <a:fontRef idx="minor">
            <a:schemeClr val="lt1"/>
          </a:fontRef>
        </p:style>
        <p:txBody>
          <a:bodyPr wrap="none" anchor="ctr"/>
          <a:lstStyle/>
          <a:p>
            <a:pPr algn="ctr">
              <a:buFont typeface="Arial" panose="020B0604020202020204" pitchFamily="34" charset="0"/>
              <a:buNone/>
              <a:defRPr/>
            </a:pPr>
            <a:r>
              <a:rPr lang="zh-CN" altLang="en-US" sz="2400" b="1" dirty="0" smtClean="0">
                <a:latin typeface="微软雅黑" panose="020B0503020204020204" pitchFamily="34" charset="-122"/>
                <a:ea typeface="微软雅黑" panose="020B0503020204020204" pitchFamily="34" charset="-122"/>
              </a:rPr>
              <a:t>机构审核</a:t>
            </a:r>
            <a:endParaRPr lang="zh-CN" altLang="en-US" sz="2400" b="1" dirty="0">
              <a:latin typeface="微软雅黑" panose="020B0503020204020204" pitchFamily="34" charset="-122"/>
              <a:ea typeface="微软雅黑" panose="020B0503020204020204" pitchFamily="34" charset="-122"/>
            </a:endParaRPr>
          </a:p>
        </p:txBody>
      </p:sp>
      <p:sp>
        <p:nvSpPr>
          <p:cNvPr id="20" name="AutoShape 37"/>
          <p:cNvSpPr>
            <a:spLocks noChangeArrowheads="1"/>
          </p:cNvSpPr>
          <p:nvPr/>
        </p:nvSpPr>
        <p:spPr bwMode="auto">
          <a:xfrm>
            <a:off x="3549236" y="3090019"/>
            <a:ext cx="1526819" cy="588165"/>
          </a:xfrm>
          <a:prstGeom prst="roundRect">
            <a:avLst>
              <a:gd name="adj" fmla="val 3819"/>
            </a:avLst>
          </a:prstGeom>
        </p:spPr>
        <p:style>
          <a:lnRef idx="3">
            <a:schemeClr val="lt1"/>
          </a:lnRef>
          <a:fillRef idx="1">
            <a:schemeClr val="accent2"/>
          </a:fillRef>
          <a:effectRef idx="1">
            <a:schemeClr val="accent2"/>
          </a:effectRef>
          <a:fontRef idx="minor">
            <a:schemeClr val="lt1"/>
          </a:fontRef>
        </p:style>
        <p:txBody>
          <a:bodyPr wrap="none" anchor="ctr"/>
          <a:lstStyle/>
          <a:p>
            <a:pPr algn="ctr">
              <a:buFont typeface="Arial" panose="020B0604020202020204" pitchFamily="34" charset="0"/>
              <a:buNone/>
              <a:defRPr/>
            </a:pPr>
            <a:r>
              <a:rPr lang="zh-CN" altLang="en-US" sz="2400" b="1" dirty="0" smtClean="0">
                <a:latin typeface="微软雅黑" panose="020B0503020204020204" pitchFamily="34" charset="-122"/>
                <a:ea typeface="微软雅黑" panose="020B0503020204020204" pitchFamily="34" charset="-122"/>
              </a:rPr>
              <a:t>生成电子证</a:t>
            </a:r>
            <a:endParaRPr lang="zh-CN" altLang="en-US" sz="2400" b="1" dirty="0">
              <a:latin typeface="微软雅黑" panose="020B0503020204020204" pitchFamily="34" charset="-122"/>
              <a:ea typeface="微软雅黑" panose="020B0503020204020204" pitchFamily="34" charset="-122"/>
            </a:endParaRPr>
          </a:p>
        </p:txBody>
      </p:sp>
      <p:sp>
        <p:nvSpPr>
          <p:cNvPr id="21" name="AutoShape 36"/>
          <p:cNvSpPr>
            <a:spLocks noChangeArrowheads="1"/>
          </p:cNvSpPr>
          <p:nvPr/>
        </p:nvSpPr>
        <p:spPr bwMode="auto">
          <a:xfrm>
            <a:off x="5205180" y="3112244"/>
            <a:ext cx="1371234" cy="588165"/>
          </a:xfrm>
          <a:prstGeom prst="roundRect">
            <a:avLst>
              <a:gd name="adj" fmla="val 5653"/>
            </a:avLst>
          </a:prstGeom>
        </p:spPr>
        <p:style>
          <a:lnRef idx="3">
            <a:schemeClr val="lt1"/>
          </a:lnRef>
          <a:fillRef idx="1">
            <a:schemeClr val="accent2"/>
          </a:fillRef>
          <a:effectRef idx="1">
            <a:schemeClr val="accent2"/>
          </a:effectRef>
          <a:fontRef idx="minor">
            <a:schemeClr val="lt1"/>
          </a:fontRef>
        </p:style>
        <p:txBody>
          <a:bodyPr wrap="none" anchor="ctr"/>
          <a:lstStyle/>
          <a:p>
            <a:pPr algn="ctr">
              <a:buFont typeface="Arial" panose="020B0604020202020204" pitchFamily="34" charset="0"/>
              <a:buNone/>
              <a:defRPr/>
            </a:pPr>
            <a:r>
              <a:rPr lang="zh-CN" altLang="en-US" sz="2400" b="1" dirty="0" smtClean="0">
                <a:latin typeface="微软雅黑" panose="020B0503020204020204" pitchFamily="34" charset="-122"/>
                <a:ea typeface="微软雅黑" panose="020B0503020204020204" pitchFamily="34" charset="-122"/>
              </a:rPr>
              <a:t>存电子档</a:t>
            </a:r>
            <a:endParaRPr lang="zh-CN" altLang="en-US" sz="2400" b="1" dirty="0">
              <a:latin typeface="微软雅黑" panose="020B0503020204020204" pitchFamily="34" charset="-122"/>
              <a:ea typeface="微软雅黑" panose="020B0503020204020204" pitchFamily="34" charset="-122"/>
            </a:endParaRPr>
          </a:p>
        </p:txBody>
      </p:sp>
      <p:sp>
        <p:nvSpPr>
          <p:cNvPr id="22" name="TextBox 4"/>
          <p:cNvSpPr txBox="1">
            <a:spLocks noChangeArrowheads="1"/>
          </p:cNvSpPr>
          <p:nvPr/>
        </p:nvSpPr>
        <p:spPr bwMode="auto">
          <a:xfrm>
            <a:off x="2952946" y="4873724"/>
            <a:ext cx="273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rtl="0">
              <a:defRPr sz="2000">
                <a:solidFill>
                  <a:schemeClr val="tx1"/>
                </a:solidFill>
                <a:latin typeface="Calibri" panose="020F0502020204030204" pitchFamily="34" charset="0"/>
                <a:ea typeface="宋体" panose="02010600030101010101" pitchFamily="2" charset="-122"/>
              </a:defRPr>
            </a:lvl6pPr>
            <a:lvl7pPr rtl="0">
              <a:defRPr sz="2000">
                <a:solidFill>
                  <a:schemeClr val="tx1"/>
                </a:solidFill>
                <a:latin typeface="Calibri" panose="020F0502020204030204" pitchFamily="34" charset="0"/>
                <a:ea typeface="宋体" panose="02010600030101010101" pitchFamily="2" charset="-122"/>
              </a:defRPr>
            </a:lvl7pPr>
            <a:lvl8pPr rtl="0">
              <a:defRPr sz="2000">
                <a:solidFill>
                  <a:schemeClr val="tx1"/>
                </a:solidFill>
                <a:latin typeface="Calibri" panose="020F0502020204030204" pitchFamily="34" charset="0"/>
                <a:ea typeface="宋体" panose="02010600030101010101" pitchFamily="2" charset="-122"/>
              </a:defRPr>
            </a:lvl8pPr>
            <a:lvl9pPr rtl="0">
              <a:defRPr sz="2000">
                <a:solidFill>
                  <a:schemeClr val="tx1"/>
                </a:solidFill>
                <a:latin typeface="Calibri" panose="020F0502020204030204" pitchFamily="34" charset="0"/>
                <a:ea typeface="宋体" panose="02010600030101010101" pitchFamily="2" charset="-122"/>
              </a:defRPr>
            </a:lvl9pPr>
          </a:lstStyle>
          <a:p>
            <a:r>
              <a:rPr lang="zh-CN" altLang="en-US" sz="2400" b="1" dirty="0">
                <a:solidFill>
                  <a:srgbClr val="C00000"/>
                </a:solidFill>
                <a:latin typeface="微软雅黑" panose="020B0503020204020204" pitchFamily="34" charset="-122"/>
                <a:ea typeface="微软雅黑" panose="020B0503020204020204" pitchFamily="34" charset="-122"/>
              </a:rPr>
              <a:t>全流程实现无纸化</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23" name="AutoShape 37"/>
          <p:cNvSpPr>
            <a:spLocks noChangeArrowheads="1"/>
          </p:cNvSpPr>
          <p:nvPr/>
        </p:nvSpPr>
        <p:spPr bwMode="auto">
          <a:xfrm>
            <a:off x="1972128" y="4118719"/>
            <a:ext cx="1443574" cy="588165"/>
          </a:xfrm>
          <a:prstGeom prst="roundRect">
            <a:avLst>
              <a:gd name="adj" fmla="val 3819"/>
            </a:avLst>
          </a:prstGeom>
        </p:spPr>
        <p:style>
          <a:lnRef idx="3">
            <a:schemeClr val="lt1"/>
          </a:lnRef>
          <a:fillRef idx="1">
            <a:schemeClr val="accent2"/>
          </a:fillRef>
          <a:effectRef idx="1">
            <a:schemeClr val="accent2"/>
          </a:effectRef>
          <a:fontRef idx="minor">
            <a:schemeClr val="lt1"/>
          </a:fontRef>
        </p:style>
        <p:txBody>
          <a:bodyPr wrap="none" anchor="ctr"/>
          <a:lstStyle/>
          <a:p>
            <a:pPr algn="ctr">
              <a:buFont typeface="Arial" panose="020B0604020202020204" pitchFamily="34" charset="0"/>
              <a:buNone/>
              <a:defRPr/>
            </a:pPr>
            <a:r>
              <a:rPr lang="zh-CN" altLang="en-US" sz="2400" b="1" dirty="0">
                <a:latin typeface="微软雅黑" panose="020B0503020204020204" pitchFamily="34" charset="-122"/>
                <a:ea typeface="微软雅黑" panose="020B0503020204020204" pitchFamily="34" charset="-122"/>
              </a:rPr>
              <a:t>海关通关</a:t>
            </a:r>
            <a:endParaRPr lang="zh-CN" altLang="en-US" sz="2400" b="1" dirty="0">
              <a:latin typeface="微软雅黑" panose="020B0503020204020204" pitchFamily="34" charset="-122"/>
              <a:ea typeface="微软雅黑" panose="020B0503020204020204" pitchFamily="34" charset="-122"/>
            </a:endParaRPr>
          </a:p>
        </p:txBody>
      </p:sp>
      <p:sp>
        <p:nvSpPr>
          <p:cNvPr id="24" name="AutoShape 37"/>
          <p:cNvSpPr>
            <a:spLocks noChangeArrowheads="1"/>
          </p:cNvSpPr>
          <p:nvPr/>
        </p:nvSpPr>
        <p:spPr bwMode="auto">
          <a:xfrm>
            <a:off x="5204278" y="4153644"/>
            <a:ext cx="1443574" cy="588165"/>
          </a:xfrm>
          <a:prstGeom prst="roundRect">
            <a:avLst>
              <a:gd name="adj" fmla="val 3819"/>
            </a:avLst>
          </a:prstGeom>
        </p:spPr>
        <p:style>
          <a:lnRef idx="3">
            <a:schemeClr val="lt1"/>
          </a:lnRef>
          <a:fillRef idx="1">
            <a:schemeClr val="accent2"/>
          </a:fillRef>
          <a:effectRef idx="1">
            <a:schemeClr val="accent2"/>
          </a:effectRef>
          <a:fontRef idx="minor">
            <a:schemeClr val="lt1"/>
          </a:fontRef>
        </p:style>
        <p:txBody>
          <a:bodyPr wrap="none" anchor="ctr"/>
          <a:lstStyle/>
          <a:p>
            <a:pPr algn="ctr">
              <a:buFont typeface="Arial" panose="020B0604020202020204" pitchFamily="34" charset="0"/>
              <a:buNone/>
              <a:defRPr/>
            </a:pPr>
            <a:r>
              <a:rPr lang="zh-CN" altLang="en-US" sz="2400" b="1" dirty="0">
                <a:latin typeface="微软雅黑" panose="020B0503020204020204" pitchFamily="34" charset="-122"/>
                <a:ea typeface="微软雅黑" panose="020B0503020204020204" pitchFamily="34" charset="-122"/>
              </a:rPr>
              <a:t>数据反馈</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advClick="0">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zh-CN" altLang="en-US" b="1" dirty="0" smtClean="0">
                <a:latin typeface="黑体" panose="02010609060101010101" pitchFamily="49" charset="-122"/>
                <a:ea typeface="黑体" panose="02010609060101010101" pitchFamily="49" charset="-122"/>
              </a:rPr>
              <a:t>三、电子印章绑定</a:t>
            </a:r>
            <a:endParaRPr lang="zh-CN" altLang="en-US" b="1" dirty="0">
              <a:latin typeface="黑体" panose="02010609060101010101" pitchFamily="49" charset="-122"/>
              <a:ea typeface="黑体" panose="02010609060101010101" pitchFamily="49" charset="-122"/>
            </a:endParaRPr>
          </a:p>
        </p:txBody>
      </p:sp>
      <p:sp>
        <p:nvSpPr>
          <p:cNvPr id="5" name="副标题 4"/>
          <p:cNvSpPr>
            <a:spLocks noGrp="1"/>
          </p:cNvSpPr>
          <p:nvPr>
            <p:ph type="subTitle" idx="1"/>
          </p:nvPr>
        </p:nvSpPr>
        <p:spPr/>
        <p:txBody>
          <a:bodyPr/>
          <a:lstStyle/>
          <a:p>
            <a:r>
              <a:rPr lang="zh-CN" altLang="en-US" dirty="0" smtClean="0">
                <a:solidFill>
                  <a:schemeClr val="tx1"/>
                </a:solidFill>
              </a:rPr>
              <a:t>绑定网址：</a:t>
            </a:r>
            <a:r>
              <a:rPr lang="en-US" altLang="zh-CN" dirty="0" smtClean="0">
                <a:solidFill>
                  <a:schemeClr val="tx1"/>
                </a:solidFill>
              </a:rPr>
              <a:t>http</a:t>
            </a:r>
            <a:r>
              <a:rPr lang="en-US" altLang="zh-CN" dirty="0" smtClean="0">
                <a:solidFill>
                  <a:schemeClr val="tx1"/>
                </a:solidFill>
              </a:rPr>
              <a:t>://casign.gfapki.com.cn</a:t>
            </a:r>
            <a:endParaRPr lang="zh-CN" altLang="zh-CN" dirty="0" smtClean="0">
              <a:solidFill>
                <a:schemeClr val="tx1"/>
              </a:solidFill>
            </a:endParaRPr>
          </a:p>
          <a:p>
            <a:endParaRPr lang="zh-CN" altLang="en-US" dirty="0"/>
          </a:p>
        </p:txBody>
      </p:sp>
    </p:spTree>
  </p:cSld>
  <p:clrMapOvr>
    <a:masterClrMapping/>
  </p:clrMapOvr>
  <p:transition spd="slow" advClick="0">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
          <p:cNvSpPr txBox="1">
            <a:spLocks noChangeArrowheads="1"/>
          </p:cNvSpPr>
          <p:nvPr/>
        </p:nvSpPr>
        <p:spPr bwMode="auto">
          <a:xfrm>
            <a:off x="5867400" y="1717146"/>
            <a:ext cx="2916238" cy="3970318"/>
          </a:xfrm>
          <a:prstGeom prst="rect">
            <a:avLst/>
          </a:prstGeom>
          <a:noFill/>
          <a:ln w="9525">
            <a:solidFill>
              <a:srgbClr val="C0504D"/>
            </a:solidFill>
            <a:prstDash val="dash"/>
            <a:miter lim="800000"/>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0"/>
              </a:spcBef>
              <a:buFontTx/>
              <a:buNone/>
              <a:defRPr/>
            </a:pPr>
            <a:r>
              <a:rPr lang="zh-CN" altLang="en-US" sz="1400" b="0" kern="0" dirty="0" smtClean="0">
                <a:latin typeface="微软雅黑" panose="020B0503020204020204" pitchFamily="34" charset="-122"/>
                <a:ea typeface="微软雅黑" panose="020B0503020204020204" pitchFamily="34" charset="-122"/>
              </a:rPr>
              <a:t>       进入系统后， 许可证业务系统进行判断企业是否已有电子签章。</a:t>
            </a:r>
            <a:endParaRPr lang="en-US" altLang="zh-CN" sz="1400" b="0" kern="0" dirty="0" smtClean="0">
              <a:latin typeface="微软雅黑" panose="020B0503020204020204" pitchFamily="34" charset="-122"/>
              <a:ea typeface="微软雅黑" panose="020B0503020204020204" pitchFamily="34" charset="-122"/>
            </a:endParaRPr>
          </a:p>
          <a:p>
            <a:pPr eaLnBrk="1" hangingPunct="1">
              <a:lnSpc>
                <a:spcPct val="200000"/>
              </a:lnSpc>
              <a:spcBef>
                <a:spcPct val="0"/>
              </a:spcBef>
              <a:buFont typeface="Arial" panose="020B0604020202020204" pitchFamily="34" charset="0"/>
              <a:buNone/>
              <a:defRPr/>
            </a:pPr>
            <a:r>
              <a:rPr lang="en-US" altLang="zh-CN" sz="1400" b="0" kern="0" dirty="0" smtClean="0">
                <a:latin typeface="微软雅黑" panose="020B0503020204020204" pitchFamily="34" charset="-122"/>
                <a:ea typeface="微软雅黑" panose="020B0503020204020204" pitchFamily="34" charset="-122"/>
              </a:rPr>
              <a:t>      1</a:t>
            </a:r>
            <a:r>
              <a:rPr lang="zh-CN" altLang="en-US" sz="1400" b="0" kern="0" dirty="0" smtClean="0">
                <a:latin typeface="微软雅黑" panose="020B0503020204020204" pitchFamily="34" charset="-122"/>
                <a:ea typeface="微软雅黑" panose="020B0503020204020204" pitchFamily="34" charset="-122"/>
              </a:rPr>
              <a:t>、未绑定签章：立即绑定 </a:t>
            </a:r>
            <a:r>
              <a:rPr lang="zh-CN" altLang="en-US" sz="1400" kern="0" dirty="0" smtClean="0">
                <a:latin typeface="微软雅黑" panose="020B0503020204020204" pitchFamily="34" charset="-122"/>
                <a:ea typeface="微软雅黑" panose="020B0503020204020204" pitchFamily="34" charset="-122"/>
                <a:sym typeface="Wingdings" panose="05000000000000000000" pitchFamily="2" charset="2"/>
              </a:rPr>
              <a:t>：</a:t>
            </a:r>
            <a:r>
              <a:rPr lang="zh-CN" altLang="en-US" sz="1400" b="0" kern="0" dirty="0" smtClean="0">
                <a:latin typeface="微软雅黑" panose="020B0503020204020204" pitchFamily="34" charset="-122"/>
                <a:ea typeface="微软雅黑" panose="020B0503020204020204" pitchFamily="34" charset="-122"/>
              </a:rPr>
              <a:t>进入电子印章注册绑定平台，只有绑定签章后，才能</a:t>
            </a:r>
            <a:r>
              <a:rPr lang="zh-CN" altLang="en-US" sz="1400" kern="0" dirty="0" smtClean="0">
                <a:latin typeface="微软雅黑" panose="020B0503020204020204" pitchFamily="34" charset="-122"/>
                <a:ea typeface="微软雅黑" panose="020B0503020204020204" pitchFamily="34" charset="-122"/>
              </a:rPr>
              <a:t>办理“电子许可证” 。</a:t>
            </a:r>
            <a:endParaRPr lang="en-US" altLang="zh-CN" sz="1400" b="0" kern="0" dirty="0" smtClean="0">
              <a:latin typeface="微软雅黑" panose="020B0503020204020204" pitchFamily="34" charset="-122"/>
              <a:ea typeface="微软雅黑" panose="020B0503020204020204" pitchFamily="34" charset="-122"/>
            </a:endParaRPr>
          </a:p>
          <a:p>
            <a:pPr eaLnBrk="1" hangingPunct="1">
              <a:lnSpc>
                <a:spcPct val="200000"/>
              </a:lnSpc>
              <a:spcBef>
                <a:spcPct val="0"/>
              </a:spcBef>
              <a:buFont typeface="Arial" panose="020B0604020202020204" pitchFamily="34" charset="0"/>
              <a:buNone/>
              <a:defRPr/>
            </a:pPr>
            <a:r>
              <a:rPr lang="en-US" altLang="zh-CN" sz="1400" kern="0" dirty="0" smtClean="0">
                <a:latin typeface="微软雅黑" panose="020B0503020204020204" pitchFamily="34" charset="-122"/>
                <a:ea typeface="微软雅黑" panose="020B0503020204020204" pitchFamily="34" charset="-122"/>
              </a:rPr>
              <a:t>       2</a:t>
            </a:r>
            <a:r>
              <a:rPr lang="zh-CN" altLang="en-US" sz="1400" kern="0" dirty="0" smtClean="0">
                <a:latin typeface="微软雅黑" panose="020B0503020204020204" pitchFamily="34" charset="-122"/>
                <a:ea typeface="微软雅黑" panose="020B0503020204020204" pitchFamily="34" charset="-122"/>
              </a:rPr>
              <a:t>、已绑定签章： 进入电子许可证申请流程。</a:t>
            </a:r>
            <a:endParaRPr lang="en-US" altLang="zh-CN" sz="1400" kern="0" dirty="0" smtClean="0">
              <a:latin typeface="微软雅黑" panose="020B0503020204020204" pitchFamily="34" charset="-122"/>
              <a:ea typeface="微软雅黑" panose="020B0503020204020204" pitchFamily="34" charset="-122"/>
            </a:endParaRPr>
          </a:p>
          <a:p>
            <a:pPr eaLnBrk="1" hangingPunct="1">
              <a:lnSpc>
                <a:spcPct val="200000"/>
              </a:lnSpc>
              <a:spcBef>
                <a:spcPct val="0"/>
              </a:spcBef>
              <a:buFontTx/>
              <a:buNone/>
              <a:defRPr/>
            </a:pPr>
            <a:endParaRPr lang="en-US" altLang="zh-CN" sz="1400" b="0" kern="0" dirty="0" smtClean="0">
              <a:latin typeface="微软雅黑" panose="020B0503020204020204" pitchFamily="34" charset="-122"/>
              <a:ea typeface="微软雅黑" panose="020B0503020204020204" pitchFamily="34" charset="-122"/>
            </a:endParaRPr>
          </a:p>
        </p:txBody>
      </p:sp>
      <p:sp>
        <p:nvSpPr>
          <p:cNvPr id="45059" name="TextBox 1"/>
          <p:cNvSpPr txBox="1">
            <a:spLocks noChangeArrowheads="1"/>
          </p:cNvSpPr>
          <p:nvPr/>
        </p:nvSpPr>
        <p:spPr bwMode="auto">
          <a:xfrm>
            <a:off x="522289" y="625252"/>
            <a:ext cx="8256587" cy="461665"/>
          </a:xfrm>
          <a:prstGeom prst="rect">
            <a:avLst/>
          </a:prstGeom>
          <a:noFill/>
          <a:ln w="9525">
            <a:noFill/>
            <a:miter lim="800000"/>
          </a:ln>
        </p:spPr>
        <p:txBody>
          <a:bodyPr wrap="square">
            <a:spAutoFit/>
          </a:bodyPr>
          <a:lstStyle/>
          <a:p>
            <a:pPr marL="285750" indent="-285750" algn="ctr">
              <a:buFont typeface="Arial" panose="020B0604020202020204" pitchFamily="34" charset="0"/>
              <a:buNone/>
            </a:pPr>
            <a:r>
              <a:rPr lang="zh-CN" altLang="en-US" sz="2400" dirty="0">
                <a:latin typeface="微软雅黑" panose="020B0503020204020204" pitchFamily="34" charset="-122"/>
                <a:ea typeface="微软雅黑" panose="020B0503020204020204" pitchFamily="34" charset="-122"/>
              </a:rPr>
              <a:t>企业第一次登录后，系统会检查企业是否绑定过电子印章</a:t>
            </a:r>
            <a:endParaRPr lang="zh-CN" altLang="en-US" sz="2400" dirty="0">
              <a:latin typeface="微软雅黑" panose="020B0503020204020204" pitchFamily="34" charset="-122"/>
              <a:ea typeface="微软雅黑" panose="020B0503020204020204" pitchFamily="34" charset="-122"/>
            </a:endParaRPr>
          </a:p>
        </p:txBody>
      </p:sp>
      <p:pic>
        <p:nvPicPr>
          <p:cNvPr id="8" name="Picture 3"/>
          <p:cNvPicPr>
            <a:picLocks noChangeAspect="1" noChangeArrowheads="1"/>
          </p:cNvPicPr>
          <p:nvPr/>
        </p:nvPicPr>
        <p:blipFill>
          <a:blip r:embed="rId1" cstate="print"/>
          <a:srcRect/>
          <a:stretch>
            <a:fillRect/>
          </a:stretch>
        </p:blipFill>
        <p:spPr bwMode="auto">
          <a:xfrm>
            <a:off x="0" y="1628801"/>
            <a:ext cx="5796136" cy="4086199"/>
          </a:xfrm>
          <a:prstGeom prst="rect">
            <a:avLst/>
          </a:prstGeom>
          <a:noFill/>
          <a:ln w="9525">
            <a:noFill/>
            <a:miter lim="800000"/>
            <a:headEnd/>
            <a:tailEnd/>
          </a:ln>
        </p:spPr>
      </p:pic>
    </p:spTree>
  </p:cSld>
  <p:clrMapOvr>
    <a:masterClrMapping/>
  </p:clrMapOvr>
  <p:transition spd="slow" advClick="0">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115889" y="232833"/>
            <a:ext cx="8777287" cy="400110"/>
          </a:xfrm>
          <a:prstGeom prst="rect">
            <a:avLst/>
          </a:prstGeom>
          <a:noFill/>
          <a:ln w="9525">
            <a:noFill/>
            <a:miter lim="800000"/>
          </a:ln>
        </p:spPr>
        <p:txBody>
          <a:bodyPr>
            <a:spAutoFit/>
          </a:bodyPr>
          <a:lstStyle/>
          <a:p>
            <a:pPr marL="285750" indent="-285750" algn="ctr"/>
            <a:r>
              <a:rPr lang="zh-CN" altLang="en-US" sz="2000" dirty="0">
                <a:latin typeface="微软雅黑" panose="020B0503020204020204" pitchFamily="34" charset="-122"/>
                <a:ea typeface="微软雅黑" panose="020B0503020204020204" pitchFamily="34" charset="-122"/>
              </a:rPr>
              <a:t>进入电子印章申请注册系统    </a:t>
            </a:r>
            <a:r>
              <a:rPr lang="en-US" altLang="zh-CN" sz="2000" dirty="0">
                <a:latin typeface="Arial" panose="020B0604020202020204" pitchFamily="34" charset="0"/>
                <a:ea typeface="宋体" panose="02010600030101010101" pitchFamily="2" charset="-122"/>
              </a:rPr>
              <a:t>http://casign.gfapki.com.cn</a:t>
            </a:r>
            <a:endParaRPr lang="zh-CN" altLang="en-US" sz="2400" dirty="0">
              <a:latin typeface="微软雅黑" panose="020B0503020204020204" pitchFamily="34" charset="-122"/>
              <a:ea typeface="微软雅黑" panose="020B0503020204020204" pitchFamily="34" charset="-122"/>
            </a:endParaRPr>
          </a:p>
        </p:txBody>
      </p:sp>
      <p:pic>
        <p:nvPicPr>
          <p:cNvPr id="46083" name="Picture 4"/>
          <p:cNvPicPr>
            <a:picLocks noChangeAspect="1" noChangeArrowheads="1"/>
          </p:cNvPicPr>
          <p:nvPr/>
        </p:nvPicPr>
        <p:blipFill>
          <a:blip r:embed="rId1" cstate="print"/>
          <a:srcRect/>
          <a:stretch>
            <a:fillRect/>
          </a:stretch>
        </p:blipFill>
        <p:spPr bwMode="auto">
          <a:xfrm>
            <a:off x="900114" y="817562"/>
            <a:ext cx="7229475" cy="4472782"/>
          </a:xfrm>
          <a:prstGeom prst="rect">
            <a:avLst/>
          </a:prstGeom>
          <a:noFill/>
          <a:ln w="9525">
            <a:noFill/>
            <a:miter lim="800000"/>
            <a:headEnd/>
            <a:tailEnd/>
          </a:ln>
        </p:spPr>
      </p:pic>
      <p:cxnSp>
        <p:nvCxnSpPr>
          <p:cNvPr id="9" name="直接箭头连接符 8"/>
          <p:cNvCxnSpPr/>
          <p:nvPr/>
        </p:nvCxnSpPr>
        <p:spPr>
          <a:xfrm flipV="1">
            <a:off x="2339975" y="2857500"/>
            <a:ext cx="287338" cy="2394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3276600" y="2256896"/>
            <a:ext cx="431800" cy="24077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086" name="TextBox 14"/>
          <p:cNvSpPr txBox="1">
            <a:spLocks noChangeArrowheads="1"/>
          </p:cNvSpPr>
          <p:nvPr/>
        </p:nvSpPr>
        <p:spPr bwMode="auto">
          <a:xfrm>
            <a:off x="2700339" y="2076980"/>
            <a:ext cx="2048959" cy="276999"/>
          </a:xfrm>
          <a:prstGeom prst="rect">
            <a:avLst/>
          </a:prstGeom>
          <a:noFill/>
          <a:ln w="9525">
            <a:noFill/>
            <a:miter lim="800000"/>
          </a:ln>
        </p:spPr>
        <p:txBody>
          <a:bodyPr wrap="none">
            <a:spAutoFit/>
          </a:bodyPr>
          <a:lstStyle/>
          <a:p>
            <a:r>
              <a:rPr lang="zh-CN" altLang="en-US" sz="1200"/>
              <a:t>选择您钥匙中的</a:t>
            </a:r>
            <a:r>
              <a:rPr lang="en-US" altLang="zh-CN" sz="1200"/>
              <a:t>CA</a:t>
            </a:r>
            <a:r>
              <a:rPr lang="zh-CN" altLang="en-US" sz="1200"/>
              <a:t>数字证书</a:t>
            </a:r>
            <a:endParaRPr lang="zh-CN" altLang="en-US" sz="1200"/>
          </a:p>
        </p:txBody>
      </p:sp>
      <p:sp>
        <p:nvSpPr>
          <p:cNvPr id="46087" name="TextBox 16"/>
          <p:cNvSpPr txBox="1">
            <a:spLocks noChangeArrowheads="1"/>
          </p:cNvSpPr>
          <p:nvPr/>
        </p:nvSpPr>
        <p:spPr bwMode="auto">
          <a:xfrm>
            <a:off x="2051051" y="3046678"/>
            <a:ext cx="2954655" cy="276999"/>
          </a:xfrm>
          <a:prstGeom prst="rect">
            <a:avLst/>
          </a:prstGeom>
          <a:noFill/>
          <a:ln w="9525">
            <a:noFill/>
            <a:miter lim="800000"/>
          </a:ln>
        </p:spPr>
        <p:txBody>
          <a:bodyPr wrap="none">
            <a:spAutoFit/>
          </a:bodyPr>
          <a:lstStyle/>
          <a:p>
            <a:r>
              <a:rPr lang="zh-CN" altLang="en-US" sz="1200"/>
              <a:t>点击“登录”进入电子印章申请注册系统</a:t>
            </a:r>
            <a:endParaRPr lang="zh-CN" altLang="en-US" sz="1200"/>
          </a:p>
        </p:txBody>
      </p:sp>
      <p:sp>
        <p:nvSpPr>
          <p:cNvPr id="8" name="标题 7"/>
          <p:cNvSpPr>
            <a:spLocks noGrp="1"/>
          </p:cNvSpPr>
          <p:nvPr>
            <p:ph type="ctrTitle"/>
          </p:nvPr>
        </p:nvSpPr>
        <p:spPr/>
        <p:txBody>
          <a:bodyPr/>
          <a:lstStyle/>
          <a:p>
            <a:endParaRPr lang="zh-CN" altLang="en-US"/>
          </a:p>
        </p:txBody>
      </p:sp>
      <p:sp>
        <p:nvSpPr>
          <p:cNvPr id="10" name="副标题 9"/>
          <p:cNvSpPr>
            <a:spLocks noGrp="1"/>
          </p:cNvSpPr>
          <p:nvPr>
            <p:ph type="subTitle" idx="1"/>
          </p:nvPr>
        </p:nvSpPr>
        <p:spPr/>
        <p:txBody>
          <a:bodyPr/>
          <a:lstStyle/>
          <a:p>
            <a:endParaRPr lang="zh-CN" altLang="en-US"/>
          </a:p>
        </p:txBody>
      </p:sp>
    </p:spTree>
  </p:cSld>
  <p:clrMapOvr>
    <a:masterClrMapping/>
  </p:clrMapOvr>
  <p:transition spd="slow" advClick="0">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1016001" y="846667"/>
            <a:ext cx="6886575" cy="461665"/>
          </a:xfrm>
          <a:prstGeom prst="rect">
            <a:avLst/>
          </a:prstGeom>
          <a:noFill/>
          <a:ln w="9525">
            <a:noFill/>
            <a:miter lim="800000"/>
          </a:ln>
        </p:spPr>
        <p:txBody>
          <a:bodyPr>
            <a:spAutoFit/>
          </a:bodyPr>
          <a:lstStyle/>
          <a:p>
            <a:pPr marL="285750" indent="-285750" algn="ctr"/>
            <a:r>
              <a:rPr lang="zh-CN" altLang="en-US" sz="2400" dirty="0">
                <a:latin typeface="微软雅黑" panose="020B0503020204020204" pitchFamily="34" charset="-122"/>
                <a:ea typeface="微软雅黑" panose="020B0503020204020204" pitchFamily="34" charset="-122"/>
              </a:rPr>
              <a:t>点击“新电子印章申请”链接</a:t>
            </a:r>
            <a:endParaRPr lang="zh-CN" altLang="en-US" sz="2400" dirty="0">
              <a:latin typeface="微软雅黑" panose="020B0503020204020204" pitchFamily="34" charset="-122"/>
              <a:ea typeface="微软雅黑" panose="020B0503020204020204" pitchFamily="34" charset="-122"/>
            </a:endParaRPr>
          </a:p>
        </p:txBody>
      </p:sp>
      <p:pic>
        <p:nvPicPr>
          <p:cNvPr id="47107" name="Picture 4"/>
          <p:cNvPicPr>
            <a:picLocks noChangeAspect="1" noChangeArrowheads="1"/>
          </p:cNvPicPr>
          <p:nvPr/>
        </p:nvPicPr>
        <p:blipFill>
          <a:blip r:embed="rId1" cstate="print"/>
          <a:srcRect/>
          <a:stretch>
            <a:fillRect/>
          </a:stretch>
        </p:blipFill>
        <p:spPr bwMode="auto">
          <a:xfrm>
            <a:off x="2185989" y="1432719"/>
            <a:ext cx="4668837" cy="3538802"/>
          </a:xfrm>
          <a:prstGeom prst="rect">
            <a:avLst/>
          </a:prstGeom>
          <a:noFill/>
          <a:ln w="9525">
            <a:noFill/>
            <a:miter lim="800000"/>
            <a:headEnd/>
            <a:tailEnd/>
          </a:ln>
        </p:spPr>
      </p:pic>
      <p:cxnSp>
        <p:nvCxnSpPr>
          <p:cNvPr id="5" name="直接箭头连接符 4"/>
          <p:cNvCxnSpPr/>
          <p:nvPr/>
        </p:nvCxnSpPr>
        <p:spPr>
          <a:xfrm>
            <a:off x="2484438" y="2377282"/>
            <a:ext cx="665162" cy="32279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标题 5"/>
          <p:cNvSpPr>
            <a:spLocks noGrp="1"/>
          </p:cNvSpPr>
          <p:nvPr>
            <p:ph type="ctrTitle"/>
          </p:nvPr>
        </p:nvSpPr>
        <p:spPr/>
        <p:txBody>
          <a:bodyPr/>
          <a:lstStyle/>
          <a:p>
            <a:endParaRPr lang="zh-CN" altLang="en-US"/>
          </a:p>
        </p:txBody>
      </p:sp>
      <p:sp>
        <p:nvSpPr>
          <p:cNvPr id="7" name="副标题 6"/>
          <p:cNvSpPr>
            <a:spLocks noGrp="1"/>
          </p:cNvSpPr>
          <p:nvPr>
            <p:ph type="subTitle" idx="1"/>
          </p:nvPr>
        </p:nvSpPr>
        <p:spPr/>
        <p:txBody>
          <a:bodyPr/>
          <a:lstStyle/>
          <a:p>
            <a:endParaRPr lang="zh-CN" altLang="en-US"/>
          </a:p>
        </p:txBody>
      </p:sp>
    </p:spTree>
  </p:cSld>
  <p:clrMapOvr>
    <a:masterClrMapping/>
  </p:clrMapOvr>
  <p:transition spd="slow" advClick="0">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a:blip r:embed="rId1" cstate="print"/>
          <a:srcRect/>
          <a:stretch>
            <a:fillRect/>
          </a:stretch>
        </p:blipFill>
        <p:spPr bwMode="auto">
          <a:xfrm>
            <a:off x="971551" y="216958"/>
            <a:ext cx="5040313" cy="4044157"/>
          </a:xfrm>
          <a:prstGeom prst="rect">
            <a:avLst/>
          </a:prstGeom>
          <a:noFill/>
          <a:ln w="9525">
            <a:noFill/>
            <a:miter lim="800000"/>
            <a:headEnd/>
            <a:tailEnd/>
          </a:ln>
        </p:spPr>
      </p:pic>
      <p:pic>
        <p:nvPicPr>
          <p:cNvPr id="48131" name="Picture 11" descr="C:\Users\GFACA\Desktop\张帆\钢笔.png"/>
          <p:cNvPicPr>
            <a:picLocks noChangeAspect="1" noChangeArrowheads="1"/>
          </p:cNvPicPr>
          <p:nvPr/>
        </p:nvPicPr>
        <p:blipFill>
          <a:blip r:embed="rId2" cstate="print"/>
          <a:srcRect/>
          <a:stretch>
            <a:fillRect/>
          </a:stretch>
        </p:blipFill>
        <p:spPr bwMode="auto">
          <a:xfrm>
            <a:off x="3348039" y="756709"/>
            <a:ext cx="1214437" cy="988219"/>
          </a:xfrm>
          <a:prstGeom prst="rect">
            <a:avLst/>
          </a:prstGeom>
          <a:noFill/>
          <a:ln w="9525">
            <a:noFill/>
            <a:miter lim="800000"/>
            <a:headEnd/>
            <a:tailEnd/>
          </a:ln>
        </p:spPr>
      </p:pic>
      <p:pic>
        <p:nvPicPr>
          <p:cNvPr id="48132" name="Picture 2"/>
          <p:cNvPicPr>
            <a:picLocks noChangeAspect="1" noChangeArrowheads="1"/>
          </p:cNvPicPr>
          <p:nvPr/>
        </p:nvPicPr>
        <p:blipFill>
          <a:blip r:embed="rId3" cstate="print"/>
          <a:srcRect/>
          <a:stretch>
            <a:fillRect/>
          </a:stretch>
        </p:blipFill>
        <p:spPr bwMode="auto">
          <a:xfrm>
            <a:off x="2555875" y="4237302"/>
            <a:ext cx="4140200" cy="1275292"/>
          </a:xfrm>
          <a:prstGeom prst="rect">
            <a:avLst/>
          </a:prstGeom>
          <a:noFill/>
          <a:ln w="9525">
            <a:noFill/>
            <a:miter lim="800000"/>
            <a:headEnd/>
            <a:tailEnd/>
          </a:ln>
        </p:spPr>
      </p:pic>
      <p:sp>
        <p:nvSpPr>
          <p:cNvPr id="48133" name="TextBox 1"/>
          <p:cNvSpPr txBox="1">
            <a:spLocks noChangeArrowheads="1"/>
          </p:cNvSpPr>
          <p:nvPr/>
        </p:nvSpPr>
        <p:spPr bwMode="auto">
          <a:xfrm>
            <a:off x="6084889" y="1657615"/>
            <a:ext cx="2033587" cy="1200329"/>
          </a:xfrm>
          <a:prstGeom prst="rect">
            <a:avLst/>
          </a:prstGeom>
          <a:noFill/>
          <a:ln w="9525">
            <a:noFill/>
            <a:miter lim="800000"/>
          </a:ln>
        </p:spPr>
        <p:txBody>
          <a:bodyPr>
            <a:spAutoFit/>
          </a:bodyPr>
          <a:lstStyle/>
          <a:p>
            <a:r>
              <a:rPr lang="zh-CN" altLang="en-US" sz="2400">
                <a:latin typeface="微软雅黑" panose="020B0503020204020204" pitchFamily="34" charset="-122"/>
                <a:ea typeface="微软雅黑" panose="020B0503020204020204" pitchFamily="34" charset="-122"/>
              </a:rPr>
              <a:t>填写企业有关信息，按确认按钮提交信息</a:t>
            </a:r>
            <a:endParaRPr lang="zh-CN" altLang="en-US" sz="2400">
              <a:latin typeface="微软雅黑" panose="020B0503020204020204" pitchFamily="34" charset="-122"/>
              <a:ea typeface="微软雅黑" panose="020B0503020204020204" pitchFamily="34" charset="-122"/>
            </a:endParaRPr>
          </a:p>
        </p:txBody>
      </p:sp>
      <p:sp>
        <p:nvSpPr>
          <p:cNvPr id="6" name="标题 5"/>
          <p:cNvSpPr>
            <a:spLocks noGrp="1"/>
          </p:cNvSpPr>
          <p:nvPr>
            <p:ph type="ctrTitle"/>
          </p:nvPr>
        </p:nvSpPr>
        <p:spPr/>
        <p:txBody>
          <a:bodyPr/>
          <a:lstStyle/>
          <a:p>
            <a:endParaRPr lang="zh-CN" altLang="en-US"/>
          </a:p>
        </p:txBody>
      </p:sp>
      <p:sp>
        <p:nvSpPr>
          <p:cNvPr id="7" name="副标题 6"/>
          <p:cNvSpPr>
            <a:spLocks noGrp="1"/>
          </p:cNvSpPr>
          <p:nvPr>
            <p:ph type="subTitle" idx="1"/>
          </p:nvPr>
        </p:nvSpPr>
        <p:spPr/>
        <p:txBody>
          <a:bodyPr/>
          <a:lstStyle/>
          <a:p>
            <a:endParaRPr lang="zh-CN" altLang="en-US"/>
          </a:p>
        </p:txBody>
      </p:sp>
    </p:spTree>
  </p:cSld>
  <p:clrMapOvr>
    <a:masterClrMapping/>
  </p:clrMapOvr>
  <p:transition spd="slow" advClick="0">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1016001" y="846667"/>
            <a:ext cx="7605713" cy="461665"/>
          </a:xfrm>
          <a:prstGeom prst="rect">
            <a:avLst/>
          </a:prstGeom>
          <a:noFill/>
          <a:ln w="9525">
            <a:noFill/>
            <a:miter lim="800000"/>
          </a:ln>
        </p:spPr>
        <p:txBody>
          <a:bodyPr>
            <a:spAutoFit/>
          </a:bodyPr>
          <a:lstStyle/>
          <a:p>
            <a:pPr marL="285750" indent="-285750" algn="ctr"/>
            <a:r>
              <a:rPr lang="zh-CN" altLang="en-US" sz="2400" dirty="0">
                <a:latin typeface="微软雅黑" panose="020B0503020204020204" pitchFamily="34" charset="-122"/>
                <a:ea typeface="微软雅黑" panose="020B0503020204020204" pitchFamily="34" charset="-122"/>
              </a:rPr>
              <a:t>再回到首页面，点击“印章确认函打印及上传”链接</a:t>
            </a:r>
            <a:endParaRPr lang="zh-CN" altLang="en-US" sz="2400" dirty="0">
              <a:latin typeface="微软雅黑" panose="020B0503020204020204" pitchFamily="34" charset="-122"/>
              <a:ea typeface="微软雅黑" panose="020B0503020204020204" pitchFamily="34" charset="-122"/>
            </a:endParaRPr>
          </a:p>
        </p:txBody>
      </p:sp>
      <p:pic>
        <p:nvPicPr>
          <p:cNvPr id="49155" name="Picture 2"/>
          <p:cNvPicPr>
            <a:picLocks noChangeAspect="1" noChangeArrowheads="1"/>
          </p:cNvPicPr>
          <p:nvPr/>
        </p:nvPicPr>
        <p:blipFill>
          <a:blip r:embed="rId1" cstate="print"/>
          <a:srcRect/>
          <a:stretch>
            <a:fillRect/>
          </a:stretch>
        </p:blipFill>
        <p:spPr bwMode="auto">
          <a:xfrm>
            <a:off x="2185988" y="1320271"/>
            <a:ext cx="4578350" cy="3470011"/>
          </a:xfrm>
          <a:prstGeom prst="rect">
            <a:avLst/>
          </a:prstGeom>
          <a:noFill/>
          <a:ln w="9525">
            <a:noFill/>
            <a:miter lim="800000"/>
            <a:headEnd/>
            <a:tailEnd/>
          </a:ln>
        </p:spPr>
      </p:pic>
      <p:cxnSp>
        <p:nvCxnSpPr>
          <p:cNvPr id="5" name="直接箭头连接符 4"/>
          <p:cNvCxnSpPr/>
          <p:nvPr/>
        </p:nvCxnSpPr>
        <p:spPr>
          <a:xfrm>
            <a:off x="2124075" y="3278188"/>
            <a:ext cx="1035050" cy="2619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标题 5"/>
          <p:cNvSpPr>
            <a:spLocks noGrp="1"/>
          </p:cNvSpPr>
          <p:nvPr>
            <p:ph type="ctrTitle"/>
          </p:nvPr>
        </p:nvSpPr>
        <p:spPr/>
        <p:txBody>
          <a:bodyPr/>
          <a:lstStyle/>
          <a:p>
            <a:endParaRPr lang="zh-CN" altLang="en-US"/>
          </a:p>
        </p:txBody>
      </p:sp>
      <p:sp>
        <p:nvSpPr>
          <p:cNvPr id="7" name="副标题 6"/>
          <p:cNvSpPr>
            <a:spLocks noGrp="1"/>
          </p:cNvSpPr>
          <p:nvPr>
            <p:ph type="subTitle" idx="1"/>
          </p:nvPr>
        </p:nvSpPr>
        <p:spPr/>
        <p:txBody>
          <a:bodyPr/>
          <a:lstStyle/>
          <a:p>
            <a:endParaRPr lang="zh-CN" altLang="en-US"/>
          </a:p>
        </p:txBody>
      </p:sp>
    </p:spTree>
  </p:cSld>
  <p:clrMapOvr>
    <a:masterClrMapping/>
  </p:clrMapOvr>
  <p:transition spd="slow" advClick="0">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1" cstate="print"/>
          <a:srcRect/>
          <a:stretch>
            <a:fillRect/>
          </a:stretch>
        </p:blipFill>
        <p:spPr bwMode="auto">
          <a:xfrm>
            <a:off x="249239" y="1357313"/>
            <a:ext cx="8643937" cy="1738313"/>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5" name="Picture 8"/>
          <p:cNvPicPr>
            <a:picLocks noChangeAspect="1" noChangeArrowheads="1"/>
          </p:cNvPicPr>
          <p:nvPr/>
        </p:nvPicPr>
        <p:blipFill>
          <a:blip r:embed="rId2" cstate="print"/>
          <a:srcRect/>
          <a:stretch>
            <a:fillRect/>
          </a:stretch>
        </p:blipFill>
        <p:spPr bwMode="auto">
          <a:xfrm>
            <a:off x="323851" y="3757083"/>
            <a:ext cx="8543925" cy="80962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50180" name="TextBox 1"/>
          <p:cNvSpPr txBox="1">
            <a:spLocks noChangeArrowheads="1"/>
          </p:cNvSpPr>
          <p:nvPr/>
        </p:nvSpPr>
        <p:spPr bwMode="auto">
          <a:xfrm>
            <a:off x="881063" y="818886"/>
            <a:ext cx="7605712" cy="461665"/>
          </a:xfrm>
          <a:prstGeom prst="rect">
            <a:avLst/>
          </a:prstGeom>
          <a:noFill/>
          <a:ln w="9525">
            <a:noFill/>
            <a:miter lim="800000"/>
          </a:ln>
        </p:spPr>
        <p:txBody>
          <a:bodyPr>
            <a:spAutoFit/>
          </a:bodyPr>
          <a:lstStyle/>
          <a:p>
            <a:pPr marL="285750" indent="-285750" algn="ctr"/>
            <a:r>
              <a:rPr lang="zh-CN" altLang="en-US" sz="2400" dirty="0">
                <a:latin typeface="微软雅黑" panose="020B0503020204020204" pitchFamily="34" charset="-122"/>
                <a:ea typeface="微软雅黑" panose="020B0503020204020204" pitchFamily="34" charset="-122"/>
              </a:rPr>
              <a:t>点击“申请函下载”链接</a:t>
            </a:r>
            <a:endParaRPr lang="zh-CN" altLang="en-US" sz="2400" dirty="0">
              <a:latin typeface="微软雅黑" panose="020B0503020204020204" pitchFamily="34" charset="-122"/>
              <a:ea typeface="微软雅黑" panose="020B0503020204020204" pitchFamily="34" charset="-122"/>
            </a:endParaRPr>
          </a:p>
        </p:txBody>
      </p:sp>
      <p:sp>
        <p:nvSpPr>
          <p:cNvPr id="8" name="下箭头 7"/>
          <p:cNvSpPr/>
          <p:nvPr/>
        </p:nvSpPr>
        <p:spPr>
          <a:xfrm>
            <a:off x="4257675" y="3270250"/>
            <a:ext cx="1022350" cy="37438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noFill/>
            </a:endParaRPr>
          </a:p>
        </p:txBody>
      </p:sp>
      <p:sp>
        <p:nvSpPr>
          <p:cNvPr id="9" name="圆角矩形 8"/>
          <p:cNvSpPr/>
          <p:nvPr/>
        </p:nvSpPr>
        <p:spPr>
          <a:xfrm>
            <a:off x="7316789" y="2472532"/>
            <a:ext cx="630237" cy="62309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7" name="标题 6"/>
          <p:cNvSpPr>
            <a:spLocks noGrp="1"/>
          </p:cNvSpPr>
          <p:nvPr>
            <p:ph type="ctrTitle"/>
          </p:nvPr>
        </p:nvSpPr>
        <p:spPr/>
        <p:txBody>
          <a:bodyPr/>
          <a:lstStyle/>
          <a:p>
            <a:endParaRPr lang="zh-CN" altLang="en-US"/>
          </a:p>
        </p:txBody>
      </p:sp>
      <p:sp>
        <p:nvSpPr>
          <p:cNvPr id="10" name="副标题 9"/>
          <p:cNvSpPr>
            <a:spLocks noGrp="1"/>
          </p:cNvSpPr>
          <p:nvPr>
            <p:ph type="subTitle" idx="1"/>
          </p:nvPr>
        </p:nvSpPr>
        <p:spPr/>
        <p:txBody>
          <a:bodyPr/>
          <a:lstStyle/>
          <a:p>
            <a:endParaRPr lang="zh-CN" altLang="en-US" dirty="0"/>
          </a:p>
        </p:txBody>
      </p:sp>
    </p:spTree>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684213" y="817563"/>
            <a:ext cx="7605712" cy="461665"/>
          </a:xfrm>
          <a:prstGeom prst="rect">
            <a:avLst/>
          </a:prstGeom>
          <a:noFill/>
          <a:ln w="9525">
            <a:noFill/>
            <a:miter lim="800000"/>
          </a:ln>
        </p:spPr>
        <p:txBody>
          <a:bodyPr>
            <a:spAutoFit/>
          </a:bodyPr>
          <a:lstStyle/>
          <a:p>
            <a:pPr marL="285750" indent="-285750" algn="ctr"/>
            <a:r>
              <a:rPr lang="zh-CN" altLang="en-US" sz="2400" dirty="0">
                <a:latin typeface="微软雅黑" panose="020B0503020204020204" pitchFamily="34" charset="-122"/>
                <a:ea typeface="微软雅黑" panose="020B0503020204020204" pitchFamily="34" charset="-122"/>
              </a:rPr>
              <a:t>将此确认函下载，打印，盖章，扫描成图片文件</a:t>
            </a:r>
            <a:endParaRPr lang="zh-CN" altLang="en-US" sz="2400" dirty="0">
              <a:latin typeface="微软雅黑" panose="020B0503020204020204" pitchFamily="34" charset="-122"/>
              <a:ea typeface="微软雅黑" panose="020B0503020204020204" pitchFamily="34" charset="-122"/>
            </a:endParaRPr>
          </a:p>
        </p:txBody>
      </p:sp>
      <p:pic>
        <p:nvPicPr>
          <p:cNvPr id="51203" name="Picture 2"/>
          <p:cNvPicPr>
            <a:picLocks noChangeAspect="1" noChangeArrowheads="1"/>
          </p:cNvPicPr>
          <p:nvPr/>
        </p:nvPicPr>
        <p:blipFill>
          <a:blip r:embed="rId1" cstate="print"/>
          <a:srcRect/>
          <a:stretch>
            <a:fillRect/>
          </a:stretch>
        </p:blipFill>
        <p:spPr bwMode="auto">
          <a:xfrm>
            <a:off x="1835151" y="1596761"/>
            <a:ext cx="5667375" cy="3722688"/>
          </a:xfrm>
          <a:prstGeom prst="rect">
            <a:avLst/>
          </a:prstGeom>
          <a:noFill/>
          <a:ln w="9525">
            <a:noFill/>
            <a:miter lim="800000"/>
            <a:headEnd/>
            <a:tailEnd/>
          </a:ln>
        </p:spPr>
      </p:pic>
      <p:sp>
        <p:nvSpPr>
          <p:cNvPr id="4" name="标题 3"/>
          <p:cNvSpPr>
            <a:spLocks noGrp="1"/>
          </p:cNvSpPr>
          <p:nvPr>
            <p:ph type="ctrTitle"/>
          </p:nvPr>
        </p:nvSpPr>
        <p:spPr/>
        <p:txBody>
          <a:bodyPr/>
          <a:lstStyle/>
          <a:p>
            <a:endParaRPr lang="zh-CN" altLang="en-US"/>
          </a:p>
        </p:txBody>
      </p:sp>
      <p:sp>
        <p:nvSpPr>
          <p:cNvPr id="5" name="副标题 4"/>
          <p:cNvSpPr>
            <a:spLocks noGrp="1"/>
          </p:cNvSpPr>
          <p:nvPr>
            <p:ph type="subTitle" idx="1"/>
          </p:nvPr>
        </p:nvSpPr>
        <p:spPr/>
        <p:txBody>
          <a:bodyPr/>
          <a:lstStyle/>
          <a:p>
            <a:endParaRPr lang="zh-CN" altLang="en-US"/>
          </a:p>
        </p:txBody>
      </p:sp>
    </p:spTree>
  </p:cSld>
  <p:clrMapOvr>
    <a:masterClrMapping/>
  </p:clrMapOvr>
  <p:transition spd="slow" advClick="0">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1" cstate="print"/>
          <a:srcRect/>
          <a:stretch>
            <a:fillRect/>
          </a:stretch>
        </p:blipFill>
        <p:spPr bwMode="auto">
          <a:xfrm>
            <a:off x="330201" y="2250282"/>
            <a:ext cx="8194675" cy="570177"/>
          </a:xfrm>
          <a:prstGeom prst="rect">
            <a:avLst/>
          </a:prstGeom>
          <a:noFill/>
          <a:ln w="9525">
            <a:noFill/>
            <a:miter lim="800000"/>
            <a:headEnd/>
            <a:tailEnd/>
          </a:ln>
        </p:spPr>
      </p:pic>
      <p:sp>
        <p:nvSpPr>
          <p:cNvPr id="52227" name="TextBox 1"/>
          <p:cNvSpPr txBox="1">
            <a:spLocks noChangeArrowheads="1"/>
          </p:cNvSpPr>
          <p:nvPr/>
        </p:nvSpPr>
        <p:spPr bwMode="auto">
          <a:xfrm>
            <a:off x="623888" y="1244865"/>
            <a:ext cx="7607300" cy="461665"/>
          </a:xfrm>
          <a:prstGeom prst="rect">
            <a:avLst/>
          </a:prstGeom>
          <a:noFill/>
          <a:ln w="9525">
            <a:noFill/>
            <a:miter lim="800000"/>
          </a:ln>
        </p:spPr>
        <p:txBody>
          <a:bodyPr>
            <a:spAutoFit/>
          </a:bodyPr>
          <a:lstStyle/>
          <a:p>
            <a:pPr marL="285750" indent="-285750" algn="ctr"/>
            <a:r>
              <a:rPr lang="zh-CN" altLang="en-US" sz="2400" dirty="0">
                <a:latin typeface="微软雅黑" panose="020B0503020204020204" pitchFamily="34" charset="-122"/>
                <a:ea typeface="微软雅黑" panose="020B0503020204020204" pitchFamily="34" charset="-122"/>
              </a:rPr>
              <a:t>返回刚才的页面，点击“上传申请函”链接</a:t>
            </a:r>
            <a:endParaRPr lang="zh-CN" altLang="en-US" sz="2400" dirty="0">
              <a:latin typeface="微软雅黑" panose="020B0503020204020204" pitchFamily="34" charset="-122"/>
              <a:ea typeface="微软雅黑" panose="020B0503020204020204" pitchFamily="34" charset="-122"/>
            </a:endParaRPr>
          </a:p>
        </p:txBody>
      </p:sp>
      <p:sp>
        <p:nvSpPr>
          <p:cNvPr id="8" name="圆角矩形 7"/>
          <p:cNvSpPr/>
          <p:nvPr/>
        </p:nvSpPr>
        <p:spPr>
          <a:xfrm>
            <a:off x="7767639" y="2369344"/>
            <a:ext cx="765175" cy="62309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5" name="标题 4"/>
          <p:cNvSpPr>
            <a:spLocks noGrp="1"/>
          </p:cNvSpPr>
          <p:nvPr>
            <p:ph type="ctrTitle"/>
          </p:nvPr>
        </p:nvSpPr>
        <p:spPr/>
        <p:txBody>
          <a:bodyPr/>
          <a:lstStyle/>
          <a:p>
            <a:endParaRPr lang="zh-CN" altLang="en-US"/>
          </a:p>
        </p:txBody>
      </p:sp>
      <p:sp>
        <p:nvSpPr>
          <p:cNvPr id="6" name="副标题 5"/>
          <p:cNvSpPr>
            <a:spLocks noGrp="1"/>
          </p:cNvSpPr>
          <p:nvPr>
            <p:ph type="subTitle" idx="1"/>
          </p:nvPr>
        </p:nvSpPr>
        <p:spPr/>
        <p:txBody>
          <a:bodyPr/>
          <a:lstStyle/>
          <a:p>
            <a:endParaRPr lang="zh-CN" altLang="en-US"/>
          </a:p>
        </p:txBody>
      </p:sp>
    </p:spTree>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1" cstate="print"/>
          <a:srcRect/>
          <a:stretch>
            <a:fillRect/>
          </a:stretch>
        </p:blipFill>
        <p:spPr bwMode="auto">
          <a:xfrm>
            <a:off x="250826" y="1132417"/>
            <a:ext cx="4213225" cy="3988594"/>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53251" name="TextBox 1"/>
          <p:cNvSpPr txBox="1">
            <a:spLocks noChangeArrowheads="1"/>
          </p:cNvSpPr>
          <p:nvPr/>
        </p:nvSpPr>
        <p:spPr bwMode="auto">
          <a:xfrm>
            <a:off x="792163" y="481236"/>
            <a:ext cx="7605712" cy="461665"/>
          </a:xfrm>
          <a:prstGeom prst="rect">
            <a:avLst/>
          </a:prstGeom>
          <a:noFill/>
          <a:ln w="9525">
            <a:noFill/>
            <a:miter lim="800000"/>
          </a:ln>
        </p:spPr>
        <p:txBody>
          <a:bodyPr wrap="square">
            <a:spAutoFit/>
          </a:bodyPr>
          <a:lstStyle/>
          <a:p>
            <a:pPr marL="285750" indent="-285750" algn="ctr"/>
            <a:r>
              <a:rPr lang="zh-CN" altLang="en-US" sz="2400" dirty="0">
                <a:latin typeface="微软雅黑" panose="020B0503020204020204" pitchFamily="34" charset="-122"/>
                <a:ea typeface="微软雅黑" panose="020B0503020204020204" pitchFamily="34" charset="-122"/>
              </a:rPr>
              <a:t>选择扫描的图片文件，再点击“确认上传”按钮</a:t>
            </a:r>
            <a:endParaRPr lang="zh-CN" altLang="en-US" sz="2400" dirty="0">
              <a:latin typeface="微软雅黑" panose="020B0503020204020204" pitchFamily="34" charset="-122"/>
              <a:ea typeface="微软雅黑" panose="020B0503020204020204" pitchFamily="34" charset="-122"/>
            </a:endParaRPr>
          </a:p>
        </p:txBody>
      </p:sp>
      <p:pic>
        <p:nvPicPr>
          <p:cNvPr id="8" name="Picture 9"/>
          <p:cNvPicPr>
            <a:picLocks noChangeAspect="1" noChangeArrowheads="1"/>
          </p:cNvPicPr>
          <p:nvPr/>
        </p:nvPicPr>
        <p:blipFill>
          <a:blip r:embed="rId2" cstate="print"/>
          <a:srcRect/>
          <a:stretch>
            <a:fillRect/>
          </a:stretch>
        </p:blipFill>
        <p:spPr bwMode="auto">
          <a:xfrm>
            <a:off x="5292726" y="1095375"/>
            <a:ext cx="3643313" cy="3999178"/>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9" name="下箭头 8"/>
          <p:cNvSpPr/>
          <p:nvPr/>
        </p:nvSpPr>
        <p:spPr>
          <a:xfrm rot="16200000">
            <a:off x="4505723" y="2393289"/>
            <a:ext cx="853281" cy="4508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noFill/>
            </a:endParaRPr>
          </a:p>
        </p:txBody>
      </p:sp>
      <p:sp>
        <p:nvSpPr>
          <p:cNvPr id="12" name="矩形 11"/>
          <p:cNvSpPr/>
          <p:nvPr/>
        </p:nvSpPr>
        <p:spPr>
          <a:xfrm>
            <a:off x="5562600" y="4582584"/>
            <a:ext cx="1530350" cy="6006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标题 6"/>
          <p:cNvSpPr>
            <a:spLocks noGrp="1"/>
          </p:cNvSpPr>
          <p:nvPr>
            <p:ph type="ctrTitle"/>
          </p:nvPr>
        </p:nvSpPr>
        <p:spPr/>
        <p:txBody>
          <a:bodyPr/>
          <a:lstStyle/>
          <a:p>
            <a:endParaRPr lang="zh-CN" altLang="en-US"/>
          </a:p>
        </p:txBody>
      </p:sp>
      <p:sp>
        <p:nvSpPr>
          <p:cNvPr id="10" name="副标题 9"/>
          <p:cNvSpPr>
            <a:spLocks noGrp="1"/>
          </p:cNvSpPr>
          <p:nvPr>
            <p:ph type="subTitle" idx="1"/>
          </p:nvPr>
        </p:nvSpPr>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nvSpPr>
        <p:spPr>
          <a:xfrm>
            <a:off x="222758" y="985292"/>
            <a:ext cx="8477212" cy="3456384"/>
          </a:xfrm>
          <a:custGeom>
            <a:avLst/>
            <a:gdLst/>
            <a:ahLst/>
            <a:cxnLst>
              <a:cxn ang="0">
                <a:pos x="127221" y="0"/>
              </a:cxn>
              <a:cxn ang="0">
                <a:pos x="8157942" y="0"/>
              </a:cxn>
              <a:cxn ang="0">
                <a:pos x="8285163" y="127225"/>
              </a:cxn>
              <a:cxn ang="0">
                <a:pos x="8285163" y="1755550"/>
              </a:cxn>
              <a:cxn ang="0">
                <a:pos x="8157942" y="1882775"/>
              </a:cxn>
              <a:cxn ang="0">
                <a:pos x="127221" y="1882775"/>
              </a:cxn>
              <a:cxn ang="0">
                <a:pos x="0" y="1755550"/>
              </a:cxn>
              <a:cxn ang="0">
                <a:pos x="0" y="127225"/>
              </a:cxn>
              <a:cxn ang="0">
                <a:pos x="127221" y="0"/>
              </a:cxn>
            </a:cxnLst>
            <a:rect l="0" t="0" r="0" b="0"/>
            <a:pathLst>
              <a:path w="11006" h="2501">
                <a:moveTo>
                  <a:pt x="169" y="0"/>
                </a:moveTo>
                <a:lnTo>
                  <a:pt x="10837" y="0"/>
                </a:lnTo>
                <a:cubicBezTo>
                  <a:pt x="10930" y="0"/>
                  <a:pt x="11006" y="76"/>
                  <a:pt x="11006" y="169"/>
                </a:cubicBezTo>
                <a:lnTo>
                  <a:pt x="11006" y="2332"/>
                </a:lnTo>
                <a:cubicBezTo>
                  <a:pt x="11006" y="2425"/>
                  <a:pt x="10930" y="2501"/>
                  <a:pt x="10837" y="2501"/>
                </a:cubicBezTo>
                <a:lnTo>
                  <a:pt x="169" y="2501"/>
                </a:lnTo>
                <a:cubicBezTo>
                  <a:pt x="76" y="2501"/>
                  <a:pt x="0" y="2425"/>
                  <a:pt x="0" y="2332"/>
                </a:cubicBezTo>
                <a:lnTo>
                  <a:pt x="0" y="169"/>
                </a:lnTo>
                <a:cubicBezTo>
                  <a:pt x="0" y="76"/>
                  <a:pt x="76" y="0"/>
                  <a:pt x="169" y="0"/>
                </a:cubicBezTo>
                <a:close/>
              </a:path>
            </a:pathLst>
          </a:custGeom>
          <a:solidFill>
            <a:srgbClr val="E2E1E1">
              <a:alpha val="100000"/>
            </a:srgbClr>
          </a:solidFill>
          <a:ln w="9525">
            <a:noFill/>
          </a:ln>
        </p:spPr>
        <p:txBody>
          <a:bodyPr/>
          <a:lstStyle/>
          <a:p>
            <a:pPr eaLnBrk="1" fontAlgn="auto" hangingPunct="1">
              <a:spcBef>
                <a:spcPts val="0"/>
              </a:spcBef>
              <a:spcAft>
                <a:spcPts val="0"/>
              </a:spcAft>
              <a:buFont typeface="Arial" panose="020B0604020202020204" pitchFamily="34" charset="0"/>
              <a:buNone/>
              <a:defRPr/>
            </a:pPr>
            <a:endParaRPr lang="zh-CN" altLang="en-US" kern="0">
              <a:solidFill>
                <a:srgbClr val="B6B5B4"/>
              </a:solidFill>
            </a:endParaRPr>
          </a:p>
        </p:txBody>
      </p:sp>
      <p:grpSp>
        <p:nvGrpSpPr>
          <p:cNvPr id="5" name="组合 15"/>
          <p:cNvGrpSpPr/>
          <p:nvPr/>
        </p:nvGrpSpPr>
        <p:grpSpPr>
          <a:xfrm>
            <a:off x="26966" y="71101"/>
            <a:ext cx="2024754"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79611"/>
              <a:ext cx="34563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背景说明</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4" name="矩形 3"/>
          <p:cNvSpPr/>
          <p:nvPr/>
        </p:nvSpPr>
        <p:spPr>
          <a:xfrm>
            <a:off x="320904" y="1232456"/>
            <a:ext cx="8280920" cy="2308324"/>
          </a:xfrm>
          <a:prstGeom prst="rect">
            <a:avLst/>
          </a:prstGeom>
        </p:spPr>
        <p:txBody>
          <a:bodyPr wrap="square">
            <a:spAutoFit/>
          </a:bodyPr>
          <a:lstStyle/>
          <a:p>
            <a:pPr>
              <a:lnSpc>
                <a:spcPct val="150000"/>
              </a:lnSpc>
            </a:pPr>
            <a:r>
              <a:rPr lang="zh-CN" altLang="en-US" sz="20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 目前</a:t>
            </a:r>
            <a:r>
              <a:rPr lang="zh-CN" altLang="en-US" sz="2400" dirty="0">
                <a:latin typeface="微软雅黑" panose="020B0503020204020204" pitchFamily="34" charset="-122"/>
                <a:ea typeface="微软雅黑" panose="020B0503020204020204" pitchFamily="34" charset="-122"/>
              </a:rPr>
              <a:t>，已</a:t>
            </a:r>
            <a:r>
              <a:rPr lang="zh-CN" altLang="en-US" sz="2400" dirty="0" smtClean="0">
                <a:latin typeface="微软雅黑" panose="020B0503020204020204" pitchFamily="34" charset="-122"/>
                <a:ea typeface="微软雅黑" panose="020B0503020204020204" pitchFamily="34" charset="-122"/>
              </a:rPr>
              <a:t>完成出口电子许可证</a:t>
            </a:r>
            <a:r>
              <a:rPr lang="zh-CN" altLang="zh-CN" sz="2400" dirty="0" smtClean="0">
                <a:latin typeface="微软雅黑" panose="020B0503020204020204" pitchFamily="34" charset="-122"/>
                <a:ea typeface="微软雅黑" panose="020B0503020204020204" pitchFamily="34" charset="-122"/>
              </a:rPr>
              <a:t>的</a:t>
            </a:r>
            <a:r>
              <a:rPr lang="zh-CN" altLang="zh-CN" sz="2400" dirty="0">
                <a:latin typeface="微软雅黑" panose="020B0503020204020204" pitchFamily="34" charset="-122"/>
                <a:ea typeface="微软雅黑" panose="020B0503020204020204" pitchFamily="34" charset="-122"/>
              </a:rPr>
              <a:t>改造</a:t>
            </a:r>
            <a:r>
              <a:rPr lang="zh-CN" altLang="en-US" sz="2400" dirty="0">
                <a:latin typeface="微软雅黑" panose="020B0503020204020204" pitchFamily="34" charset="-122"/>
                <a:ea typeface="微软雅黑" panose="020B0503020204020204" pitchFamily="34" charset="-122"/>
              </a:rPr>
              <a:t>工作，改造后的系统拟</a:t>
            </a:r>
            <a:r>
              <a:rPr lang="zh-CN" altLang="en-US" sz="2400" dirty="0" smtClean="0">
                <a:latin typeface="微软雅黑" panose="020B0503020204020204" pitchFamily="34" charset="-122"/>
                <a:ea typeface="微软雅黑" panose="020B0503020204020204" pitchFamily="34" charset="-122"/>
              </a:rPr>
              <a:t>于</a:t>
            </a:r>
            <a:r>
              <a:rPr lang="en-US" altLang="zh-CN" sz="2400" dirty="0" smtClean="0">
                <a:latin typeface="微软雅黑" panose="020B0503020204020204" pitchFamily="34" charset="-122"/>
                <a:ea typeface="微软雅黑" panose="020B0503020204020204" pitchFamily="34" charset="-122"/>
              </a:rPr>
              <a:t>2020</a:t>
            </a:r>
            <a:r>
              <a:rPr lang="zh-CN" altLang="en-US" sz="2400" dirty="0" smtClean="0">
                <a:latin typeface="微软雅黑" panose="020B0503020204020204" pitchFamily="34" charset="-122"/>
                <a:ea typeface="微软雅黑" panose="020B0503020204020204" pitchFamily="34" charset="-122"/>
              </a:rPr>
              <a:t>年度出口系统上线后运行。具体上线时间点需海关同步完成系统开发后才能确定。</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zh-CN" altLang="en-US"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2019</a:t>
            </a:r>
            <a:r>
              <a:rPr lang="zh-CN" altLang="en-US" sz="2400" dirty="0" smtClean="0">
                <a:latin typeface="微软雅黑" panose="020B0503020204020204" pitchFamily="34" charset="-122"/>
                <a:ea typeface="微软雅黑" panose="020B0503020204020204" pitchFamily="34" charset="-122"/>
              </a:rPr>
              <a:t>年</a:t>
            </a:r>
            <a:r>
              <a:rPr lang="en-US" altLang="zh-CN" sz="2400" dirty="0" smtClean="0">
                <a:latin typeface="微软雅黑" panose="020B0503020204020204" pitchFamily="34" charset="-122"/>
                <a:ea typeface="微软雅黑" panose="020B0503020204020204" pitchFamily="34" charset="-122"/>
              </a:rPr>
              <a:t>9</a:t>
            </a:r>
            <a:r>
              <a:rPr lang="zh-CN" altLang="en-US" sz="2400" dirty="0" smtClean="0">
                <a:latin typeface="微软雅黑" panose="020B0503020204020204" pitchFamily="34" charset="-122"/>
                <a:ea typeface="微软雅黑" panose="020B0503020204020204" pitchFamily="34" charset="-122"/>
              </a:rPr>
              <a:t>月初，出口二手车已实现无纸化申领。</a:t>
            </a:r>
            <a:endParaRPr lang="zh-CN" altLang="zh-CN" sz="2400" dirty="0">
              <a:latin typeface="微软雅黑" panose="020B0503020204020204" pitchFamily="34" charset="-122"/>
              <a:ea typeface="微软雅黑" panose="020B0503020204020204" pitchFamily="34" charset="-122"/>
            </a:endParaRPr>
          </a:p>
        </p:txBody>
      </p:sp>
    </p:spTree>
  </p:cSld>
  <p:clrMapOvr>
    <a:masterClrMapping/>
  </p:clrMapOvr>
  <p:transition spd="slow" advClick="0">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1" cstate="print"/>
          <a:srcRect/>
          <a:stretch>
            <a:fillRect/>
          </a:stretch>
        </p:blipFill>
        <p:spPr bwMode="auto">
          <a:xfrm>
            <a:off x="900113" y="1657615"/>
            <a:ext cx="7161212" cy="3770313"/>
          </a:xfrm>
          <a:prstGeom prst="rect">
            <a:avLst/>
          </a:prstGeom>
          <a:noFill/>
          <a:ln w="9525">
            <a:noFill/>
            <a:miter lim="800000"/>
            <a:headEnd/>
            <a:tailEnd/>
          </a:ln>
        </p:spPr>
      </p:pic>
      <p:sp>
        <p:nvSpPr>
          <p:cNvPr id="54275" name="TextBox 1"/>
          <p:cNvSpPr txBox="1">
            <a:spLocks noChangeArrowheads="1"/>
          </p:cNvSpPr>
          <p:nvPr/>
        </p:nvSpPr>
        <p:spPr bwMode="auto">
          <a:xfrm>
            <a:off x="684213" y="817563"/>
            <a:ext cx="7416800" cy="830997"/>
          </a:xfrm>
          <a:prstGeom prst="rect">
            <a:avLst/>
          </a:prstGeom>
          <a:noFill/>
          <a:ln w="9525">
            <a:noFill/>
            <a:miter lim="800000"/>
          </a:ln>
        </p:spPr>
        <p:txBody>
          <a:bodyPr>
            <a:spAutoFit/>
          </a:bodyPr>
          <a:lstStyle/>
          <a:p>
            <a:pPr marL="285750" indent="-285750"/>
            <a:r>
              <a:rPr lang="zh-CN" altLang="en-US" sz="2400" dirty="0">
                <a:latin typeface="微软雅黑" panose="020B0503020204020204" pitchFamily="34" charset="-122"/>
                <a:ea typeface="微软雅黑" panose="020B0503020204020204" pitchFamily="34" charset="-122"/>
              </a:rPr>
              <a:t>    三个工作日后，可查询电子印章是否做好，点击“印章状态查询”链接</a:t>
            </a:r>
            <a:endParaRPr lang="zh-CN" altLang="en-US" sz="2400" dirty="0">
              <a:latin typeface="微软雅黑" panose="020B0503020204020204" pitchFamily="34" charset="-122"/>
              <a:ea typeface="微软雅黑" panose="020B0503020204020204" pitchFamily="34" charset="-122"/>
            </a:endParaRPr>
          </a:p>
        </p:txBody>
      </p:sp>
      <p:cxnSp>
        <p:nvCxnSpPr>
          <p:cNvPr id="6" name="直接箭头连接符 5"/>
          <p:cNvCxnSpPr/>
          <p:nvPr/>
        </p:nvCxnSpPr>
        <p:spPr>
          <a:xfrm>
            <a:off x="900113" y="4537605"/>
            <a:ext cx="990600" cy="29897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ctrTitle"/>
          </p:nvPr>
        </p:nvSpPr>
        <p:spPr/>
        <p:txBody>
          <a:bodyPr/>
          <a:lstStyle/>
          <a:p>
            <a:endParaRPr lang="zh-CN" altLang="en-US"/>
          </a:p>
        </p:txBody>
      </p:sp>
      <p:sp>
        <p:nvSpPr>
          <p:cNvPr id="7" name="副标题 6"/>
          <p:cNvSpPr>
            <a:spLocks noGrp="1"/>
          </p:cNvSpPr>
          <p:nvPr>
            <p:ph type="subTitle" idx="1"/>
          </p:nvPr>
        </p:nvSpPr>
        <p:spPr/>
        <p:txBody>
          <a:bodyPr/>
          <a:lstStyle/>
          <a:p>
            <a:endParaRPr lang="zh-CN" altLang="en-US"/>
          </a:p>
        </p:txBody>
      </p:sp>
    </p:spTree>
  </p:cSld>
  <p:clrMapOvr>
    <a:masterClrMapping/>
  </p:clrMapOvr>
  <p:transition spd="slow" advClick="0">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1" cstate="print"/>
          <a:srcRect/>
          <a:stretch>
            <a:fillRect/>
          </a:stretch>
        </p:blipFill>
        <p:spPr bwMode="auto">
          <a:xfrm>
            <a:off x="1331913" y="2677583"/>
            <a:ext cx="6591300" cy="3037417"/>
          </a:xfrm>
          <a:prstGeom prst="rect">
            <a:avLst/>
          </a:prstGeom>
          <a:noFill/>
          <a:ln w="9525">
            <a:noFill/>
            <a:miter lim="800000"/>
            <a:headEnd/>
            <a:tailEnd/>
          </a:ln>
        </p:spPr>
      </p:pic>
      <p:pic>
        <p:nvPicPr>
          <p:cNvPr id="55299" name="Picture 3"/>
          <p:cNvPicPr>
            <a:picLocks noChangeAspect="1" noChangeArrowheads="1"/>
          </p:cNvPicPr>
          <p:nvPr/>
        </p:nvPicPr>
        <p:blipFill>
          <a:blip r:embed="rId2" cstate="print"/>
          <a:srcRect/>
          <a:stretch>
            <a:fillRect/>
          </a:stretch>
        </p:blipFill>
        <p:spPr bwMode="auto">
          <a:xfrm>
            <a:off x="260351" y="1297782"/>
            <a:ext cx="8666163" cy="959114"/>
          </a:xfrm>
          <a:prstGeom prst="rect">
            <a:avLst/>
          </a:prstGeom>
          <a:noFill/>
          <a:ln w="9525">
            <a:noFill/>
            <a:miter lim="800000"/>
            <a:headEnd/>
            <a:tailEnd/>
          </a:ln>
        </p:spPr>
      </p:pic>
      <p:sp>
        <p:nvSpPr>
          <p:cNvPr id="55300" name="TextBox 1"/>
          <p:cNvSpPr txBox="1">
            <a:spLocks noChangeArrowheads="1"/>
          </p:cNvSpPr>
          <p:nvPr/>
        </p:nvSpPr>
        <p:spPr bwMode="auto">
          <a:xfrm>
            <a:off x="755651" y="817563"/>
            <a:ext cx="7605713" cy="461665"/>
          </a:xfrm>
          <a:prstGeom prst="rect">
            <a:avLst/>
          </a:prstGeom>
          <a:noFill/>
          <a:ln w="9525">
            <a:noFill/>
            <a:miter lim="800000"/>
          </a:ln>
        </p:spPr>
        <p:txBody>
          <a:bodyPr>
            <a:spAutoFit/>
          </a:bodyPr>
          <a:lstStyle/>
          <a:p>
            <a:pPr marL="285750" indent="-285750" algn="ctr"/>
            <a:r>
              <a:rPr lang="zh-CN" altLang="en-US" sz="2400" dirty="0">
                <a:latin typeface="微软雅黑" panose="020B0503020204020204" pitchFamily="34" charset="-122"/>
                <a:ea typeface="微软雅黑" panose="020B0503020204020204" pitchFamily="34" charset="-122"/>
              </a:rPr>
              <a:t>点击“查看”链接，可看到企业电子印章</a:t>
            </a:r>
            <a:endParaRPr lang="zh-CN" altLang="en-US" sz="2400" dirty="0">
              <a:latin typeface="微软雅黑" panose="020B0503020204020204" pitchFamily="34" charset="-122"/>
              <a:ea typeface="微软雅黑" panose="020B0503020204020204" pitchFamily="34" charset="-122"/>
            </a:endParaRPr>
          </a:p>
        </p:txBody>
      </p:sp>
      <p:sp>
        <p:nvSpPr>
          <p:cNvPr id="6" name="圆角矩形 5"/>
          <p:cNvSpPr/>
          <p:nvPr/>
        </p:nvSpPr>
        <p:spPr>
          <a:xfrm>
            <a:off x="1547813" y="4478074"/>
            <a:ext cx="1655762" cy="114035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7" name="下箭头 6"/>
          <p:cNvSpPr/>
          <p:nvPr/>
        </p:nvSpPr>
        <p:spPr>
          <a:xfrm>
            <a:off x="4257675" y="2256896"/>
            <a:ext cx="1022350" cy="3757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noFill/>
            </a:endParaRPr>
          </a:p>
        </p:txBody>
      </p:sp>
      <p:sp>
        <p:nvSpPr>
          <p:cNvPr id="9" name="圆角矩形 8"/>
          <p:cNvSpPr/>
          <p:nvPr/>
        </p:nvSpPr>
        <p:spPr>
          <a:xfrm>
            <a:off x="8205788" y="1754188"/>
            <a:ext cx="641350" cy="4286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8" name="标题 7"/>
          <p:cNvSpPr>
            <a:spLocks noGrp="1"/>
          </p:cNvSpPr>
          <p:nvPr>
            <p:ph type="ctrTitle"/>
          </p:nvPr>
        </p:nvSpPr>
        <p:spPr/>
        <p:txBody>
          <a:bodyPr/>
          <a:lstStyle/>
          <a:p>
            <a:endParaRPr lang="zh-CN" altLang="en-US"/>
          </a:p>
        </p:txBody>
      </p:sp>
      <p:sp>
        <p:nvSpPr>
          <p:cNvPr id="10" name="副标题 9"/>
          <p:cNvSpPr>
            <a:spLocks noGrp="1"/>
          </p:cNvSpPr>
          <p:nvPr>
            <p:ph type="subTitle" idx="1"/>
          </p:nvPr>
        </p:nvSpPr>
        <p:spPr/>
        <p:txBody>
          <a:bodyPr/>
          <a:lstStyle/>
          <a:p>
            <a:endParaRPr lang="zh-CN" altLang="en-US"/>
          </a:p>
        </p:txBody>
      </p:sp>
    </p:spTree>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C:\Users\Black_coffee\Documents\Tencent Files\278875295\Image\C2C\HX~O~EE~_JBEF3U)6MMI(ND.png"/>
          <p:cNvPicPr>
            <a:picLocks noChangeAspect="1" noChangeArrowheads="1"/>
          </p:cNvPicPr>
          <p:nvPr/>
        </p:nvPicPr>
        <p:blipFill>
          <a:blip r:embed="rId1" cstate="print"/>
          <a:srcRect/>
          <a:stretch>
            <a:fillRect/>
          </a:stretch>
        </p:blipFill>
        <p:spPr bwMode="auto">
          <a:xfrm>
            <a:off x="1619250" y="1477698"/>
            <a:ext cx="4897438" cy="3984625"/>
          </a:xfrm>
          <a:prstGeom prst="rect">
            <a:avLst/>
          </a:prstGeom>
          <a:noFill/>
          <a:ln w="9525">
            <a:noFill/>
            <a:miter lim="800000"/>
            <a:headEnd/>
            <a:tailEnd/>
          </a:ln>
        </p:spPr>
      </p:pic>
      <p:sp>
        <p:nvSpPr>
          <p:cNvPr id="56323" name="TextBox 1"/>
          <p:cNvSpPr txBox="1">
            <a:spLocks noChangeArrowheads="1"/>
          </p:cNvSpPr>
          <p:nvPr/>
        </p:nvSpPr>
        <p:spPr bwMode="auto">
          <a:xfrm>
            <a:off x="768351" y="697178"/>
            <a:ext cx="7605713" cy="830997"/>
          </a:xfrm>
          <a:prstGeom prst="rect">
            <a:avLst/>
          </a:prstGeom>
          <a:noFill/>
          <a:ln w="9525">
            <a:noFill/>
            <a:miter lim="800000"/>
          </a:ln>
        </p:spPr>
        <p:txBody>
          <a:bodyPr>
            <a:spAutoFit/>
          </a:bodyPr>
          <a:lstStyle/>
          <a:p>
            <a:pPr marL="285750" indent="-285750" algn="ctr"/>
            <a:r>
              <a:rPr lang="zh-CN" altLang="en-US" sz="2400" dirty="0">
                <a:latin typeface="微软雅黑" panose="020B0503020204020204" pitchFamily="34" charset="-122"/>
                <a:ea typeface="微软雅黑" panose="020B0503020204020204" pitchFamily="34" charset="-122"/>
              </a:rPr>
              <a:t>此时在申领系统可以看到企业电子印章，方法为点击“查看印章”链接</a:t>
            </a:r>
            <a:endParaRPr lang="zh-CN" altLang="en-US" sz="2400" dirty="0">
              <a:latin typeface="微软雅黑" panose="020B0503020204020204" pitchFamily="34" charset="-122"/>
              <a:ea typeface="微软雅黑" panose="020B0503020204020204" pitchFamily="34" charset="-122"/>
            </a:endParaRPr>
          </a:p>
        </p:txBody>
      </p:sp>
      <p:sp>
        <p:nvSpPr>
          <p:cNvPr id="6" name="圆角矩形 5"/>
          <p:cNvSpPr/>
          <p:nvPr/>
        </p:nvSpPr>
        <p:spPr>
          <a:xfrm>
            <a:off x="3276601" y="2256896"/>
            <a:ext cx="957263" cy="4286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5" name="标题 4"/>
          <p:cNvSpPr>
            <a:spLocks noGrp="1"/>
          </p:cNvSpPr>
          <p:nvPr>
            <p:ph type="ctrTitle"/>
          </p:nvPr>
        </p:nvSpPr>
        <p:spPr/>
        <p:txBody>
          <a:bodyPr/>
          <a:lstStyle/>
          <a:p>
            <a:endParaRPr lang="zh-CN" altLang="en-US"/>
          </a:p>
        </p:txBody>
      </p:sp>
      <p:sp>
        <p:nvSpPr>
          <p:cNvPr id="7" name="副标题 6"/>
          <p:cNvSpPr>
            <a:spLocks noGrp="1"/>
          </p:cNvSpPr>
          <p:nvPr>
            <p:ph type="subTitle" idx="1"/>
          </p:nvPr>
        </p:nvSpPr>
        <p:spPr/>
        <p:txBody>
          <a:bodyPr/>
          <a:lstStyle/>
          <a:p>
            <a:endParaRPr lang="zh-CN" altLang="en-US"/>
          </a:p>
        </p:txBody>
      </p:sp>
    </p:spTree>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p:cNvPicPr>
            <a:picLocks noChangeAspect="1" noChangeArrowheads="1"/>
          </p:cNvPicPr>
          <p:nvPr/>
        </p:nvPicPr>
        <p:blipFill>
          <a:blip r:embed="rId1" cstate="print"/>
          <a:srcRect/>
          <a:stretch>
            <a:fillRect/>
          </a:stretch>
        </p:blipFill>
        <p:spPr bwMode="auto">
          <a:xfrm>
            <a:off x="1331914" y="1537229"/>
            <a:ext cx="6238875" cy="3865563"/>
          </a:xfrm>
          <a:prstGeom prst="rect">
            <a:avLst/>
          </a:prstGeom>
          <a:noFill/>
          <a:ln w="9525">
            <a:noFill/>
            <a:miter lim="800000"/>
            <a:headEnd/>
            <a:tailEnd/>
          </a:ln>
        </p:spPr>
      </p:pic>
      <p:sp>
        <p:nvSpPr>
          <p:cNvPr id="7" name="标题 6"/>
          <p:cNvSpPr>
            <a:spLocks noGrp="1"/>
          </p:cNvSpPr>
          <p:nvPr>
            <p:ph type="ctrTitle"/>
          </p:nvPr>
        </p:nvSpPr>
        <p:spPr/>
        <p:txBody>
          <a:bodyPr/>
          <a:lstStyle/>
          <a:p>
            <a:endParaRPr lang="zh-CN" altLang="en-US"/>
          </a:p>
        </p:txBody>
      </p:sp>
      <p:sp>
        <p:nvSpPr>
          <p:cNvPr id="5" name="副标题 4"/>
          <p:cNvSpPr>
            <a:spLocks noGrp="1"/>
          </p:cNvSpPr>
          <p:nvPr>
            <p:ph type="subTitle" idx="1"/>
          </p:nvPr>
        </p:nvSpPr>
        <p:spPr/>
        <p:txBody>
          <a:bodyPr/>
          <a:lstStyle/>
          <a:p>
            <a:r>
              <a:rPr lang="zh-CN" altLang="en-US" smtClean="0"/>
              <a:t>完成电子印章绑定后，必须要下载“签单控件”</a:t>
            </a:r>
            <a:endParaRPr lang="zh-CN" altLang="en-US" dirty="0"/>
          </a:p>
        </p:txBody>
      </p:sp>
      <p:cxnSp>
        <p:nvCxnSpPr>
          <p:cNvPr id="9" name="直接箭头连接符 8"/>
          <p:cNvCxnSpPr/>
          <p:nvPr/>
        </p:nvCxnSpPr>
        <p:spPr>
          <a:xfrm flipH="1" flipV="1">
            <a:off x="4211638" y="4177771"/>
            <a:ext cx="1223962" cy="2394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pPr algn="ctr">
              <a:buNone/>
            </a:pPr>
            <a:r>
              <a:rPr lang="zh-CN" altLang="en-US" sz="4400" b="1" dirty="0" smtClean="0">
                <a:latin typeface="黑体" panose="02010609060101010101" pitchFamily="49" charset="-122"/>
                <a:ea typeface="黑体" panose="02010609060101010101" pitchFamily="49" charset="-122"/>
              </a:rPr>
              <a:t>四、整体流程</a:t>
            </a:r>
            <a:endParaRPr lang="zh-CN" altLang="en-US" sz="4400" b="1" dirty="0">
              <a:latin typeface="黑体" panose="02010609060101010101" pitchFamily="49" charset="-122"/>
              <a:ea typeface="黑体" panose="02010609060101010101" pitchFamily="49" charset="-122"/>
            </a:endParaRPr>
          </a:p>
        </p:txBody>
      </p:sp>
    </p:spTree>
  </p:cSld>
  <p:clrMapOvr>
    <a:masterClrMapping/>
  </p:clrMapOvr>
  <p:transition spd="slow" advClick="0">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直接箭头连接符 69"/>
          <p:cNvCxnSpPr>
            <a:cxnSpLocks noChangeAspect="1"/>
          </p:cNvCxnSpPr>
          <p:nvPr/>
        </p:nvCxnSpPr>
        <p:spPr>
          <a:xfrm>
            <a:off x="5102896" y="1651668"/>
            <a:ext cx="0" cy="557760"/>
          </a:xfrm>
          <a:prstGeom prst="straightConnector1">
            <a:avLst/>
          </a:prstGeom>
          <a:noFill/>
          <a:ln w="19050" cap="flat" cmpd="sng" algn="ctr">
            <a:solidFill>
              <a:sysClr val="windowText" lastClr="000000">
                <a:shade val="95000"/>
                <a:satMod val="105000"/>
              </a:sysClr>
            </a:solidFill>
            <a:prstDash val="solid"/>
            <a:tailEnd type="arrow"/>
          </a:ln>
          <a:effectLst/>
        </p:spPr>
      </p:cxnSp>
      <p:grpSp>
        <p:nvGrpSpPr>
          <p:cNvPr id="4" name="组合 15"/>
          <p:cNvGrpSpPr/>
          <p:nvPr/>
        </p:nvGrpSpPr>
        <p:grpSpPr>
          <a:xfrm>
            <a:off x="26966" y="71101"/>
            <a:ext cx="2024754"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79611"/>
              <a:ext cx="34563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整体流程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7" name="圆角矩形 16"/>
          <p:cNvSpPr>
            <a:spLocks noChangeAspect="1"/>
          </p:cNvSpPr>
          <p:nvPr/>
        </p:nvSpPr>
        <p:spPr>
          <a:xfrm>
            <a:off x="962177" y="1315547"/>
            <a:ext cx="1759172" cy="371683"/>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录入申请</a:t>
            </a:r>
            <a:endPar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圆角矩形 17"/>
          <p:cNvSpPr>
            <a:spLocks noChangeAspect="1"/>
          </p:cNvSpPr>
          <p:nvPr/>
        </p:nvSpPr>
        <p:spPr>
          <a:xfrm>
            <a:off x="4203180" y="1315987"/>
            <a:ext cx="1882776" cy="352721"/>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初核</a:t>
            </a:r>
            <a:endPar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 name="圆角矩形 18"/>
          <p:cNvSpPr>
            <a:spLocks noChangeAspect="1"/>
          </p:cNvSpPr>
          <p:nvPr/>
        </p:nvSpPr>
        <p:spPr>
          <a:xfrm>
            <a:off x="6704952" y="1326621"/>
            <a:ext cx="1512441" cy="360465"/>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代录入申请</a:t>
            </a:r>
            <a:endPar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 name="圆角矩形 19"/>
          <p:cNvSpPr>
            <a:spLocks noChangeAspect="1"/>
          </p:cNvSpPr>
          <p:nvPr/>
        </p:nvSpPr>
        <p:spPr>
          <a:xfrm>
            <a:off x="4203181" y="2189278"/>
            <a:ext cx="1800224" cy="415698"/>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复审</a:t>
            </a:r>
            <a:endPar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 name="圆角矩形 20"/>
          <p:cNvSpPr>
            <a:spLocks noChangeAspect="1"/>
          </p:cNvSpPr>
          <p:nvPr/>
        </p:nvSpPr>
        <p:spPr>
          <a:xfrm>
            <a:off x="3726815" y="3145790"/>
            <a:ext cx="3051810" cy="84709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rPr>
              <a:t>生成电子许可证</a:t>
            </a:r>
            <a:endParaRPr kumimoji="0" lang="zh-CN" altLang="en-US" b="1"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（加盖发证机构电子签章）</a:t>
            </a:r>
            <a:endParaRPr kumimoji="0" lang="zh-CN" altLang="en-US"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p:txBody>
      </p:sp>
      <p:sp>
        <p:nvSpPr>
          <p:cNvPr id="22" name="圆角矩形 21"/>
          <p:cNvSpPr>
            <a:spLocks noChangeAspect="1"/>
          </p:cNvSpPr>
          <p:nvPr/>
        </p:nvSpPr>
        <p:spPr>
          <a:xfrm>
            <a:off x="827584" y="4704628"/>
            <a:ext cx="1878878" cy="515263"/>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删证</a:t>
            </a:r>
            <a:r>
              <a:rPr kumimoji="0" lang="en-US" altLang="zh-CN"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a:t>
            </a:r>
            <a:r>
              <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核销申请</a:t>
            </a:r>
            <a:endPar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 name="圆角矩形 22"/>
          <p:cNvSpPr>
            <a:spLocks noChangeAspect="1"/>
          </p:cNvSpPr>
          <p:nvPr/>
        </p:nvSpPr>
        <p:spPr>
          <a:xfrm>
            <a:off x="910370" y="2772205"/>
            <a:ext cx="1862786" cy="373327"/>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000" kern="0" dirty="0" smtClean="0">
                <a:solidFill>
                  <a:schemeClr val="tx1">
                    <a:lumMod val="50000"/>
                    <a:lumOff val="50000"/>
                  </a:schemeClr>
                </a:solidFill>
                <a:latin typeface="微软雅黑" panose="020B0503020204020204" pitchFamily="34" charset="-122"/>
                <a:ea typeface="微软雅黑" panose="020B0503020204020204" pitchFamily="34" charset="-122"/>
              </a:rPr>
              <a:t>原则上免，需要时可</a:t>
            </a:r>
            <a:r>
              <a:rPr kumimoji="0" lang="zh-CN" altLang="en-US" sz="1000" b="0"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打印许可证或电子许可证（</a:t>
            </a:r>
            <a:r>
              <a:rPr kumimoji="0" lang="en-US" altLang="zh-CN" sz="1000" b="0"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PDF)</a:t>
            </a:r>
            <a:endParaRPr kumimoji="0" lang="zh-CN" altLang="en-US" sz="10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24" name="圆角矩形 23"/>
          <p:cNvSpPr>
            <a:spLocks noChangeAspect="1"/>
          </p:cNvSpPr>
          <p:nvPr/>
        </p:nvSpPr>
        <p:spPr>
          <a:xfrm>
            <a:off x="6938568" y="4086214"/>
            <a:ext cx="1512441" cy="475973"/>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删证</a:t>
            </a:r>
            <a:r>
              <a:rPr kumimoji="0" lang="en-US" altLang="zh-CN"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a:t>
            </a:r>
            <a:r>
              <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核销</a:t>
            </a:r>
            <a:endPar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 name="圆角矩形 24"/>
          <p:cNvSpPr>
            <a:spLocks noChangeAspect="1"/>
          </p:cNvSpPr>
          <p:nvPr/>
        </p:nvSpPr>
        <p:spPr>
          <a:xfrm>
            <a:off x="4200005" y="4826227"/>
            <a:ext cx="1803400" cy="479545"/>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审核</a:t>
            </a:r>
            <a:endPar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 name="圆角矩形 25"/>
          <p:cNvSpPr>
            <a:spLocks noChangeAspect="1"/>
          </p:cNvSpPr>
          <p:nvPr/>
        </p:nvSpPr>
        <p:spPr>
          <a:xfrm>
            <a:off x="6938568" y="3017040"/>
            <a:ext cx="1512441" cy="440531"/>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复审不通过</a:t>
            </a:r>
            <a:endPar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7" name="直接箭头连接符 26"/>
          <p:cNvCxnSpPr>
            <a:cxnSpLocks noChangeAspect="1"/>
          </p:cNvCxnSpPr>
          <p:nvPr/>
        </p:nvCxnSpPr>
        <p:spPr>
          <a:xfrm>
            <a:off x="2753917" y="1417340"/>
            <a:ext cx="1449264" cy="0"/>
          </a:xfrm>
          <a:prstGeom prst="straightConnector1">
            <a:avLst/>
          </a:prstGeom>
          <a:noFill/>
          <a:ln w="19050" cap="flat" cmpd="sng" algn="ctr">
            <a:solidFill>
              <a:sysClr val="windowText" lastClr="000000"/>
            </a:solidFill>
            <a:prstDash val="solid"/>
            <a:tailEnd type="arrow"/>
          </a:ln>
          <a:effectLst/>
        </p:spPr>
      </p:cxnSp>
      <p:cxnSp>
        <p:nvCxnSpPr>
          <p:cNvPr id="28" name="直接箭头连接符 27"/>
          <p:cNvCxnSpPr>
            <a:cxnSpLocks noChangeAspect="1"/>
          </p:cNvCxnSpPr>
          <p:nvPr/>
        </p:nvCxnSpPr>
        <p:spPr>
          <a:xfrm flipH="1">
            <a:off x="2681480" y="1561356"/>
            <a:ext cx="1509635" cy="0"/>
          </a:xfrm>
          <a:prstGeom prst="straightConnector1">
            <a:avLst/>
          </a:prstGeom>
          <a:noFill/>
          <a:ln w="19050" cap="flat" cmpd="sng" algn="ctr">
            <a:solidFill>
              <a:sysClr val="windowText" lastClr="000000">
                <a:shade val="95000"/>
                <a:satMod val="105000"/>
              </a:sysClr>
            </a:solidFill>
            <a:prstDash val="solid"/>
            <a:tailEnd type="arrow"/>
          </a:ln>
          <a:effectLst/>
        </p:spPr>
      </p:cxnSp>
      <p:cxnSp>
        <p:nvCxnSpPr>
          <p:cNvPr id="31" name="直接箭头连接符 30"/>
          <p:cNvCxnSpPr>
            <a:cxnSpLocks noChangeAspect="1"/>
          </p:cNvCxnSpPr>
          <p:nvPr/>
        </p:nvCxnSpPr>
        <p:spPr>
          <a:xfrm>
            <a:off x="2724549" y="4901871"/>
            <a:ext cx="1533718" cy="0"/>
          </a:xfrm>
          <a:prstGeom prst="straightConnector1">
            <a:avLst/>
          </a:prstGeom>
          <a:noFill/>
          <a:ln w="19050" cap="flat" cmpd="sng" algn="ctr">
            <a:solidFill>
              <a:sysClr val="windowText" lastClr="000000">
                <a:shade val="95000"/>
                <a:satMod val="105000"/>
              </a:sysClr>
            </a:solidFill>
            <a:prstDash val="solid"/>
            <a:tailEnd type="arrow"/>
          </a:ln>
          <a:effectLst/>
        </p:spPr>
      </p:cxnSp>
      <p:cxnSp>
        <p:nvCxnSpPr>
          <p:cNvPr id="32" name="直接箭头连接符 31"/>
          <p:cNvCxnSpPr>
            <a:cxnSpLocks noChangeAspect="1"/>
            <a:stCxn id="25" idx="1"/>
          </p:cNvCxnSpPr>
          <p:nvPr/>
        </p:nvCxnSpPr>
        <p:spPr>
          <a:xfrm flipH="1" flipV="1">
            <a:off x="2690049" y="5059592"/>
            <a:ext cx="1509956" cy="6408"/>
          </a:xfrm>
          <a:prstGeom prst="straightConnector1">
            <a:avLst/>
          </a:prstGeom>
          <a:noFill/>
          <a:ln w="19050" cap="flat" cmpd="sng" algn="ctr">
            <a:solidFill>
              <a:sysClr val="windowText" lastClr="000000">
                <a:shade val="95000"/>
                <a:satMod val="105000"/>
              </a:sysClr>
            </a:solidFill>
            <a:prstDash val="solid"/>
            <a:tailEnd type="arrow"/>
          </a:ln>
          <a:effectLst/>
        </p:spPr>
      </p:cxnSp>
      <p:sp>
        <p:nvSpPr>
          <p:cNvPr id="33" name="TextBox 51"/>
          <p:cNvSpPr txBox="1">
            <a:spLocks noChangeAspect="1" noChangeArrowheads="1"/>
          </p:cNvSpPr>
          <p:nvPr/>
        </p:nvSpPr>
        <p:spPr bwMode="auto">
          <a:xfrm>
            <a:off x="3112905" y="4466026"/>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上报</a:t>
            </a:r>
            <a:endPar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4" name="圆角矩形 33"/>
          <p:cNvSpPr>
            <a:spLocks noChangeAspect="1"/>
          </p:cNvSpPr>
          <p:nvPr/>
        </p:nvSpPr>
        <p:spPr>
          <a:xfrm>
            <a:off x="4203181" y="4153644"/>
            <a:ext cx="1800225" cy="331751"/>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删除</a:t>
            </a:r>
            <a:r>
              <a:rPr kumimoji="0" lang="en-US" altLang="zh-CN"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a:t>
            </a:r>
            <a:r>
              <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核销处理</a:t>
            </a:r>
            <a:endPar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5" name="TextBox 75"/>
          <p:cNvSpPr txBox="1">
            <a:spLocks noChangeAspect="1" noChangeArrowheads="1"/>
          </p:cNvSpPr>
          <p:nvPr/>
        </p:nvSpPr>
        <p:spPr bwMode="auto">
          <a:xfrm>
            <a:off x="5165671" y="4522741"/>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通过</a:t>
            </a:r>
            <a:endPar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6" name="TextBox 76"/>
          <p:cNvSpPr txBox="1">
            <a:spLocks noChangeAspect="1" noChangeArrowheads="1"/>
          </p:cNvSpPr>
          <p:nvPr/>
        </p:nvSpPr>
        <p:spPr bwMode="auto">
          <a:xfrm>
            <a:off x="2903409" y="1561356"/>
            <a:ext cx="13548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退回 </a:t>
            </a:r>
            <a:r>
              <a:rPr kumimoji="0" lang="en-US" altLang="zh-CN"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 </a:t>
            </a:r>
            <a:r>
              <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撤销</a:t>
            </a:r>
            <a:endPar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7" name="TextBox 77"/>
          <p:cNvSpPr txBox="1">
            <a:spLocks noChangeAspect="1" noChangeArrowheads="1"/>
          </p:cNvSpPr>
          <p:nvPr/>
        </p:nvSpPr>
        <p:spPr bwMode="auto">
          <a:xfrm>
            <a:off x="3296843" y="1077991"/>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上报</a:t>
            </a:r>
            <a:endPar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8" name="TextBox 78"/>
          <p:cNvSpPr txBox="1">
            <a:spLocks noChangeAspect="1" noChangeArrowheads="1"/>
          </p:cNvSpPr>
          <p:nvPr/>
        </p:nvSpPr>
        <p:spPr bwMode="auto">
          <a:xfrm>
            <a:off x="7681518" y="2562223"/>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退回</a:t>
            </a:r>
            <a:endPar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39" name="肘形连接符 38"/>
          <p:cNvCxnSpPr>
            <a:cxnSpLocks noChangeAspect="1"/>
            <a:stCxn id="20" idx="3"/>
            <a:endCxn id="26" idx="0"/>
          </p:cNvCxnSpPr>
          <p:nvPr/>
        </p:nvCxnSpPr>
        <p:spPr>
          <a:xfrm>
            <a:off x="6003405" y="2397127"/>
            <a:ext cx="1691384" cy="619913"/>
          </a:xfrm>
          <a:prstGeom prst="bentConnector2">
            <a:avLst/>
          </a:prstGeom>
          <a:noFill/>
          <a:ln w="19050" cap="flat" cmpd="sng" algn="ctr">
            <a:solidFill>
              <a:sysClr val="windowText" lastClr="000000">
                <a:shade val="95000"/>
                <a:satMod val="105000"/>
              </a:sysClr>
            </a:solidFill>
            <a:prstDash val="solid"/>
            <a:tailEnd type="arrow"/>
          </a:ln>
          <a:effectLst/>
        </p:spPr>
      </p:cxnSp>
      <p:sp>
        <p:nvSpPr>
          <p:cNvPr id="40" name="TextBox 83"/>
          <p:cNvSpPr txBox="1">
            <a:spLocks noChangeAspect="1" noChangeArrowheads="1"/>
          </p:cNvSpPr>
          <p:nvPr/>
        </p:nvSpPr>
        <p:spPr bwMode="auto">
          <a:xfrm>
            <a:off x="5181393" y="1833642"/>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通过</a:t>
            </a:r>
            <a:endPar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1" name="TextBox 85"/>
          <p:cNvSpPr txBox="1">
            <a:spLocks noChangeAspect="1" noChangeArrowheads="1"/>
          </p:cNvSpPr>
          <p:nvPr/>
        </p:nvSpPr>
        <p:spPr bwMode="auto">
          <a:xfrm>
            <a:off x="5117581" y="2674142"/>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通过</a:t>
            </a:r>
            <a:endPar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42" name="直接箭头连接符 41"/>
          <p:cNvCxnSpPr>
            <a:cxnSpLocks noChangeAspect="1"/>
          </p:cNvCxnSpPr>
          <p:nvPr/>
        </p:nvCxnSpPr>
        <p:spPr>
          <a:xfrm flipH="1">
            <a:off x="3394075" y="3411855"/>
            <a:ext cx="332740" cy="0"/>
          </a:xfrm>
          <a:prstGeom prst="straightConnector1">
            <a:avLst/>
          </a:prstGeom>
          <a:noFill/>
          <a:ln w="19050" cap="flat" cmpd="sng" algn="ctr">
            <a:solidFill>
              <a:sysClr val="windowText" lastClr="000000">
                <a:shade val="95000"/>
                <a:satMod val="105000"/>
              </a:sysClr>
            </a:solidFill>
            <a:prstDash val="solid"/>
            <a:tailEnd type="none"/>
          </a:ln>
          <a:effectLst/>
        </p:spPr>
      </p:cxnSp>
      <p:cxnSp>
        <p:nvCxnSpPr>
          <p:cNvPr id="43" name="直接箭头连接符 42"/>
          <p:cNvCxnSpPr>
            <a:cxnSpLocks noChangeAspect="1"/>
            <a:endCxn id="34" idx="2"/>
          </p:cNvCxnSpPr>
          <p:nvPr/>
        </p:nvCxnSpPr>
        <p:spPr>
          <a:xfrm flipV="1">
            <a:off x="5101705" y="4485395"/>
            <a:ext cx="1589" cy="340832"/>
          </a:xfrm>
          <a:prstGeom prst="straightConnector1">
            <a:avLst/>
          </a:prstGeom>
          <a:noFill/>
          <a:ln w="19050" cap="flat" cmpd="sng" algn="ctr">
            <a:solidFill>
              <a:sysClr val="windowText" lastClr="000000">
                <a:shade val="95000"/>
                <a:satMod val="105000"/>
              </a:sysClr>
            </a:solidFill>
            <a:prstDash val="solid"/>
            <a:tailEnd type="arrow"/>
          </a:ln>
          <a:effectLst/>
        </p:spPr>
      </p:cxnSp>
      <p:sp>
        <p:nvSpPr>
          <p:cNvPr id="44" name="TextBox 102"/>
          <p:cNvSpPr txBox="1">
            <a:spLocks noChangeAspect="1" noChangeArrowheads="1"/>
          </p:cNvSpPr>
          <p:nvPr/>
        </p:nvSpPr>
        <p:spPr bwMode="auto">
          <a:xfrm>
            <a:off x="3121682" y="5067785"/>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退回</a:t>
            </a:r>
            <a:endPar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6" name="TextBox 113"/>
          <p:cNvSpPr txBox="1">
            <a:spLocks noChangeAspect="1" noChangeArrowheads="1"/>
          </p:cNvSpPr>
          <p:nvPr/>
        </p:nvSpPr>
        <p:spPr bwMode="auto">
          <a:xfrm>
            <a:off x="1388894" y="913284"/>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企业端</a:t>
            </a:r>
            <a:endPar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7" name="TextBox 114"/>
          <p:cNvSpPr txBox="1">
            <a:spLocks noChangeAspect="1" noChangeArrowheads="1"/>
          </p:cNvSpPr>
          <p:nvPr/>
        </p:nvSpPr>
        <p:spPr bwMode="auto">
          <a:xfrm>
            <a:off x="4637072" y="951774"/>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发证端</a:t>
            </a:r>
            <a:endPar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4" name="矩形 53"/>
          <p:cNvSpPr>
            <a:spLocks noChangeAspect="1"/>
          </p:cNvSpPr>
          <p:nvPr/>
        </p:nvSpPr>
        <p:spPr>
          <a:xfrm>
            <a:off x="2983753" y="113492"/>
            <a:ext cx="1836490" cy="464232"/>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加盖企业电子签章</a:t>
            </a:r>
            <a:endPar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 name="下箭头 6"/>
          <p:cNvSpPr>
            <a:spLocks noChangeAspect="1"/>
          </p:cNvSpPr>
          <p:nvPr/>
        </p:nvSpPr>
        <p:spPr>
          <a:xfrm>
            <a:off x="3546135" y="714676"/>
            <a:ext cx="390458" cy="36331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圆角矩形 101"/>
          <p:cNvSpPr>
            <a:spLocks noChangeAspect="1"/>
          </p:cNvSpPr>
          <p:nvPr/>
        </p:nvSpPr>
        <p:spPr>
          <a:xfrm>
            <a:off x="871068" y="3649588"/>
            <a:ext cx="1891309" cy="373327"/>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发送数据到海关</a:t>
            </a:r>
            <a:endParaRPr kumimoji="0" lang="zh-CN" alt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110" name="直接连接符 109"/>
          <p:cNvCxnSpPr/>
          <p:nvPr/>
        </p:nvCxnSpPr>
        <p:spPr>
          <a:xfrm flipH="1">
            <a:off x="3392304" y="2938340"/>
            <a:ext cx="1" cy="955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箭头连接符 112"/>
          <p:cNvCxnSpPr>
            <a:endCxn id="23" idx="3"/>
          </p:cNvCxnSpPr>
          <p:nvPr/>
        </p:nvCxnSpPr>
        <p:spPr>
          <a:xfrm flipH="1">
            <a:off x="2773156" y="2958869"/>
            <a:ext cx="6191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p:nvPr/>
        </p:nvCxnSpPr>
        <p:spPr>
          <a:xfrm flipH="1">
            <a:off x="2774905" y="3898517"/>
            <a:ext cx="6191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77"/>
          <p:cNvSpPr txBox="1">
            <a:spLocks noChangeAspect="1" noChangeArrowheads="1"/>
          </p:cNvSpPr>
          <p:nvPr/>
        </p:nvSpPr>
        <p:spPr bwMode="auto">
          <a:xfrm>
            <a:off x="6085763" y="1151651"/>
            <a:ext cx="6400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录入</a:t>
            </a:r>
            <a:endParaRPr kumimoji="0" lang="zh-CN" altLang="en-US"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8" name="直接箭头连接符 7"/>
          <p:cNvCxnSpPr/>
          <p:nvPr/>
        </p:nvCxnSpPr>
        <p:spPr>
          <a:xfrm flipH="1">
            <a:off x="6085951" y="1561234"/>
            <a:ext cx="6191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24" idx="1"/>
          </p:cNvCxnSpPr>
          <p:nvPr/>
        </p:nvCxnSpPr>
        <p:spPr>
          <a:xfrm flipH="1" flipV="1">
            <a:off x="6012180" y="4314825"/>
            <a:ext cx="926465" cy="9525"/>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cxnSp>
        <p:nvCxnSpPr>
          <p:cNvPr id="15" name="直接箭头连接符 14"/>
          <p:cNvCxnSpPr>
            <a:cxnSpLocks noChangeAspect="1"/>
          </p:cNvCxnSpPr>
          <p:nvPr/>
        </p:nvCxnSpPr>
        <p:spPr>
          <a:xfrm>
            <a:off x="5074956" y="2595278"/>
            <a:ext cx="0" cy="557760"/>
          </a:xfrm>
          <a:prstGeom prst="straightConnector1">
            <a:avLst/>
          </a:prstGeom>
          <a:noFill/>
          <a:ln w="19050" cap="flat" cmpd="sng" algn="ctr">
            <a:solidFill>
              <a:sysClr val="windowText" lastClr="000000">
                <a:shade val="95000"/>
                <a:satMod val="105000"/>
              </a:sysClr>
            </a:solidFill>
            <a:prstDash val="solid"/>
            <a:tailEnd type="arrow"/>
          </a:ln>
          <a:effectLst/>
        </p:spPr>
      </p:cxnSp>
    </p:spTree>
  </p:cSld>
  <p:clrMapOvr>
    <a:masterClrMapping/>
  </p:clrMapOvr>
  <p:transition spd="slow" advClick="0">
    <p:pu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descr="2019-10-23_165102"/>
          <p:cNvPicPr>
            <a:picLocks noChangeAspect="1"/>
          </p:cNvPicPr>
          <p:nvPr/>
        </p:nvPicPr>
        <p:blipFill>
          <a:blip r:embed="rId1" cstate="print"/>
          <a:stretch>
            <a:fillRect/>
          </a:stretch>
        </p:blipFill>
        <p:spPr>
          <a:xfrm>
            <a:off x="3764915" y="1006475"/>
            <a:ext cx="1778635" cy="1600835"/>
          </a:xfrm>
          <a:prstGeom prst="rect">
            <a:avLst/>
          </a:prstGeom>
        </p:spPr>
      </p:pic>
      <p:pic>
        <p:nvPicPr>
          <p:cNvPr id="45" name="图片 44" descr="2019-10-23_165102"/>
          <p:cNvPicPr>
            <a:picLocks noChangeAspect="1"/>
          </p:cNvPicPr>
          <p:nvPr/>
        </p:nvPicPr>
        <p:blipFill>
          <a:blip r:embed="rId1" cstate="print"/>
          <a:stretch>
            <a:fillRect/>
          </a:stretch>
        </p:blipFill>
        <p:spPr>
          <a:xfrm>
            <a:off x="7571740" y="986155"/>
            <a:ext cx="1562735" cy="1847215"/>
          </a:xfrm>
          <a:prstGeom prst="rect">
            <a:avLst/>
          </a:prstGeom>
        </p:spPr>
      </p:pic>
      <p:pic>
        <p:nvPicPr>
          <p:cNvPr id="46" name="图片 45" descr="I)II~7UR]V0W[RPRO%A8N96"/>
          <p:cNvPicPr>
            <a:picLocks noChangeAspect="1"/>
          </p:cNvPicPr>
          <p:nvPr/>
        </p:nvPicPr>
        <p:blipFill>
          <a:blip r:embed="rId2" cstate="print"/>
          <a:stretch>
            <a:fillRect/>
          </a:stretch>
        </p:blipFill>
        <p:spPr>
          <a:xfrm>
            <a:off x="5852160" y="1006475"/>
            <a:ext cx="1719580" cy="1865630"/>
          </a:xfrm>
          <a:prstGeom prst="rect">
            <a:avLst/>
          </a:prstGeom>
        </p:spPr>
      </p:pic>
      <p:pic>
        <p:nvPicPr>
          <p:cNvPr id="41" name="图片 40" descr="2019-10-23_165102"/>
          <p:cNvPicPr>
            <a:picLocks noChangeAspect="1"/>
          </p:cNvPicPr>
          <p:nvPr/>
        </p:nvPicPr>
        <p:blipFill>
          <a:blip r:embed="rId1" cstate="print"/>
          <a:stretch>
            <a:fillRect/>
          </a:stretch>
        </p:blipFill>
        <p:spPr>
          <a:xfrm>
            <a:off x="6732905" y="3560445"/>
            <a:ext cx="1727200" cy="1866265"/>
          </a:xfrm>
          <a:prstGeom prst="rect">
            <a:avLst/>
          </a:prstGeom>
        </p:spPr>
      </p:pic>
      <p:pic>
        <p:nvPicPr>
          <p:cNvPr id="8" name="图片 7" descr="2019-10-24_135719"/>
          <p:cNvPicPr>
            <a:picLocks noChangeAspect="1"/>
          </p:cNvPicPr>
          <p:nvPr/>
        </p:nvPicPr>
        <p:blipFill>
          <a:blip r:embed="rId3" cstate="print"/>
          <a:stretch>
            <a:fillRect/>
          </a:stretch>
        </p:blipFill>
        <p:spPr>
          <a:xfrm>
            <a:off x="71755" y="986155"/>
            <a:ext cx="1734820" cy="1999615"/>
          </a:xfrm>
          <a:prstGeom prst="rect">
            <a:avLst/>
          </a:prstGeom>
        </p:spPr>
      </p:pic>
      <p:grpSp>
        <p:nvGrpSpPr>
          <p:cNvPr id="5" name="组合 15"/>
          <p:cNvGrpSpPr/>
          <p:nvPr/>
        </p:nvGrpSpPr>
        <p:grpSpPr>
          <a:xfrm>
            <a:off x="26966" y="71101"/>
            <a:ext cx="2024754"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79611"/>
              <a:ext cx="34563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整体流程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6" name="矩形 42"/>
          <p:cNvSpPr>
            <a:spLocks noChangeArrowheads="1"/>
          </p:cNvSpPr>
          <p:nvPr/>
        </p:nvSpPr>
        <p:spPr bwMode="auto">
          <a:xfrm>
            <a:off x="5797550" y="961390"/>
            <a:ext cx="3336925" cy="2212975"/>
          </a:xfrm>
          <a:prstGeom prst="rect">
            <a:avLst/>
          </a:prstGeom>
          <a:noFill/>
          <a:ln w="25400">
            <a:solidFill>
              <a:srgbClr val="BFBFBF"/>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7" name="矩形 2"/>
          <p:cNvSpPr>
            <a:spLocks noChangeArrowheads="1"/>
          </p:cNvSpPr>
          <p:nvPr/>
        </p:nvSpPr>
        <p:spPr bwMode="auto">
          <a:xfrm>
            <a:off x="42863" y="961479"/>
            <a:ext cx="5537200" cy="2212975"/>
          </a:xfrm>
          <a:prstGeom prst="rect">
            <a:avLst/>
          </a:prstGeom>
          <a:noFill/>
          <a:ln w="25400">
            <a:solidFill>
              <a:srgbClr val="BFBFBF"/>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10" name="矩形 5"/>
          <p:cNvSpPr>
            <a:spLocks noChangeArrowheads="1"/>
          </p:cNvSpPr>
          <p:nvPr/>
        </p:nvSpPr>
        <p:spPr bwMode="auto">
          <a:xfrm>
            <a:off x="43180" y="718820"/>
            <a:ext cx="5537200" cy="247650"/>
          </a:xfrm>
          <a:prstGeom prst="rect">
            <a:avLst/>
          </a:prstGeom>
          <a:gradFill rotWithShape="1">
            <a:gsLst>
              <a:gs pos="0">
                <a:srgbClr val="2C5D98"/>
              </a:gs>
              <a:gs pos="80000">
                <a:srgbClr val="3C7BC7"/>
              </a:gs>
              <a:gs pos="100000">
                <a:srgbClr val="3A7CCB"/>
              </a:gs>
            </a:gsLst>
            <a:lin ang="5400000"/>
          </a:gradFill>
          <a:ln w="9525">
            <a:solidFill>
              <a:srgbClr val="4A7EBB"/>
            </a:solidFill>
            <a:miter lim="800000"/>
          </a:ln>
          <a:effectLst>
            <a:outerShdw dist="23000" dir="5400000" algn="ctr" rotWithShape="0">
              <a:srgbClr val="000000">
                <a:alpha val="31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b="1" dirty="0">
                <a:solidFill>
                  <a:srgbClr val="FFFFFF"/>
                </a:solidFill>
                <a:latin typeface="微软雅黑" panose="020B0503020204020204" pitchFamily="34" charset="-122"/>
                <a:ea typeface="微软雅黑" panose="020B0503020204020204" pitchFamily="34" charset="-122"/>
              </a:rPr>
              <a:t>企业填报、上传、</a:t>
            </a:r>
            <a:r>
              <a:rPr lang="zh-CN" altLang="en-US" sz="1600" b="1" dirty="0" smtClean="0">
                <a:solidFill>
                  <a:srgbClr val="FFFFFF"/>
                </a:solidFill>
                <a:latin typeface="微软雅黑" panose="020B0503020204020204" pitchFamily="34" charset="-122"/>
                <a:ea typeface="微软雅黑" panose="020B0503020204020204" pitchFamily="34" charset="-122"/>
              </a:rPr>
              <a:t>提交</a:t>
            </a:r>
            <a:endParaRPr lang="zh-CN" altLang="en-US" sz="1600" b="1" dirty="0">
              <a:solidFill>
                <a:srgbClr val="FFFFFF"/>
              </a:solidFill>
              <a:latin typeface="微软雅黑" panose="020B0503020204020204" pitchFamily="34" charset="-122"/>
              <a:ea typeface="微软雅黑" panose="020B0503020204020204" pitchFamily="34" charset="-122"/>
            </a:endParaRPr>
          </a:p>
        </p:txBody>
      </p:sp>
      <p:sp>
        <p:nvSpPr>
          <p:cNvPr id="14" name="矩形 13"/>
          <p:cNvSpPr>
            <a:spLocks noChangeArrowheads="1"/>
          </p:cNvSpPr>
          <p:nvPr/>
        </p:nvSpPr>
        <p:spPr bwMode="auto">
          <a:xfrm>
            <a:off x="5798185" y="677545"/>
            <a:ext cx="3336290" cy="288925"/>
          </a:xfrm>
          <a:prstGeom prst="rect">
            <a:avLst/>
          </a:prstGeom>
          <a:gradFill rotWithShape="1">
            <a:gsLst>
              <a:gs pos="0">
                <a:srgbClr val="2C5D98"/>
              </a:gs>
              <a:gs pos="80000">
                <a:srgbClr val="3C7BC7"/>
              </a:gs>
              <a:gs pos="100000">
                <a:srgbClr val="3A7CCB"/>
              </a:gs>
            </a:gsLst>
            <a:lin ang="5400000"/>
          </a:gradFill>
          <a:ln w="9525">
            <a:solidFill>
              <a:srgbClr val="4A7EBB"/>
            </a:solidFill>
            <a:miter lim="800000"/>
          </a:ln>
          <a:effectLst>
            <a:outerShdw dist="23000" dir="5400000" algn="ctr" rotWithShape="0">
              <a:srgbClr val="000000">
                <a:alpha val="31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b="1" dirty="0" smtClean="0">
                <a:solidFill>
                  <a:schemeClr val="bg1"/>
                </a:solidFill>
                <a:latin typeface="微软雅黑" panose="020B0503020204020204" pitchFamily="34" charset="-122"/>
                <a:ea typeface="微软雅黑" panose="020B0503020204020204" pitchFamily="34" charset="-122"/>
              </a:rPr>
              <a:t>初核</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7" name="AutoShape 8"/>
          <p:cNvSpPr/>
          <p:nvPr/>
        </p:nvSpPr>
        <p:spPr>
          <a:xfrm>
            <a:off x="3582988" y="1663154"/>
            <a:ext cx="342900" cy="254000"/>
          </a:xfrm>
          <a:prstGeom prst="rightArrow">
            <a:avLst>
              <a:gd name="adj1" fmla="val 50000"/>
              <a:gd name="adj2" fmla="val 58325"/>
            </a:avLst>
          </a:prstGeom>
          <a:solidFill>
            <a:srgbClr val="9BBB59"/>
          </a:solidFill>
          <a:ln w="38100" cap="flat" cmpd="sng">
            <a:solidFill>
              <a:schemeClr val="bg1"/>
            </a:solidFill>
            <a:prstDash val="solid"/>
            <a:miter/>
            <a:headEnd type="none" w="med" len="med"/>
            <a:tailEnd type="none" w="med" len="med"/>
          </a:ln>
          <a:effectLst>
            <a:outerShdw dist="20000" dir="5400000" algn="ctr" rotWithShape="0">
              <a:srgbClr val="000000">
                <a:alpha val="34000"/>
              </a:srgbClr>
            </a:outerShdw>
          </a:effectLst>
        </p:spPr>
        <p:txBody>
          <a:bodyPr wrap="none" anchor="ctr"/>
          <a:lstStyle/>
          <a:p>
            <a:pPr>
              <a:defRPr/>
            </a:pPr>
            <a:endParaRPr lang="zh-CN" altLang="en-US" b="1" noProof="1">
              <a:solidFill>
                <a:srgbClr val="9BBB59"/>
              </a:solidFill>
              <a:effectLst>
                <a:outerShdw blurRad="38100" dist="38100" dir="2700000">
                  <a:srgbClr val="000000"/>
                </a:outerShdw>
              </a:effectLst>
              <a:latin typeface="Calibri" panose="020F0502020204030204" pitchFamily="34" charset="0"/>
            </a:endParaRPr>
          </a:p>
        </p:txBody>
      </p:sp>
      <p:sp>
        <p:nvSpPr>
          <p:cNvPr id="18" name="矩形 23"/>
          <p:cNvSpPr>
            <a:spLocks noChangeArrowheads="1"/>
          </p:cNvSpPr>
          <p:nvPr/>
        </p:nvSpPr>
        <p:spPr bwMode="auto">
          <a:xfrm>
            <a:off x="6731000" y="3266529"/>
            <a:ext cx="1728788" cy="287338"/>
          </a:xfrm>
          <a:prstGeom prst="rect">
            <a:avLst/>
          </a:prstGeom>
          <a:gradFill rotWithShape="1">
            <a:gsLst>
              <a:gs pos="0">
                <a:srgbClr val="2C5D98"/>
              </a:gs>
              <a:gs pos="80000">
                <a:srgbClr val="3C7BC7"/>
              </a:gs>
              <a:gs pos="100000">
                <a:srgbClr val="3A7CCB"/>
              </a:gs>
            </a:gsLst>
            <a:lin ang="5400000"/>
          </a:gradFill>
          <a:ln w="9525">
            <a:solidFill>
              <a:srgbClr val="4A7EBB"/>
            </a:solidFill>
            <a:miter lim="800000"/>
          </a:ln>
          <a:effectLst>
            <a:outerShdw dist="23000" dir="5400000" algn="ctr" rotWithShape="0">
              <a:srgbClr val="000000">
                <a:alpha val="31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b="1" dirty="0" smtClean="0">
                <a:solidFill>
                  <a:schemeClr val="bg1"/>
                </a:solidFill>
                <a:latin typeface="微软雅黑" panose="020B0503020204020204" pitchFamily="34" charset="-122"/>
                <a:ea typeface="微软雅黑" panose="020B0503020204020204" pitchFamily="34" charset="-122"/>
              </a:rPr>
              <a:t>复审</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2" name="AutoShape 8"/>
          <p:cNvSpPr>
            <a:spLocks noChangeArrowheads="1"/>
          </p:cNvSpPr>
          <p:nvPr/>
        </p:nvSpPr>
        <p:spPr bwMode="auto">
          <a:xfrm rot="10800000" flipV="1">
            <a:off x="6113463" y="4916894"/>
            <a:ext cx="473075" cy="428625"/>
          </a:xfrm>
          <a:prstGeom prst="rightArrow">
            <a:avLst>
              <a:gd name="adj1" fmla="val 50000"/>
              <a:gd name="adj2" fmla="val 58317"/>
            </a:avLst>
          </a:prstGeom>
          <a:gradFill rotWithShape="1">
            <a:gsLst>
              <a:gs pos="0">
                <a:srgbClr val="9B2D2A"/>
              </a:gs>
              <a:gs pos="80000">
                <a:srgbClr val="CB3D3A"/>
              </a:gs>
              <a:gs pos="100000">
                <a:srgbClr val="CE3B37"/>
              </a:gs>
            </a:gsLst>
            <a:lin ang="5400000"/>
          </a:gradFill>
          <a:ln w="9525">
            <a:solidFill>
              <a:srgbClr val="BE4B48"/>
            </a:solidFill>
            <a:miter lim="800000"/>
          </a:ln>
          <a:effectLst>
            <a:outerShdw dist="23000" dir="5400000" algn="ctr" rotWithShape="0">
              <a:srgbClr val="000000">
                <a:alpha val="31000"/>
              </a:srgbClr>
            </a:outerShdw>
          </a:effectLst>
        </p:spPr>
        <p:txBody>
          <a:bodyPr wrap="none"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600" b="1" dirty="0">
                <a:solidFill>
                  <a:srgbClr val="FFFFFF"/>
                </a:solidFill>
                <a:latin typeface="微软雅黑" panose="020B0503020204020204" pitchFamily="34" charset="-122"/>
                <a:ea typeface="微软雅黑" panose="020B0503020204020204" pitchFamily="34" charset="-122"/>
              </a:rPr>
              <a:t>3</a:t>
            </a:r>
            <a:endParaRPr lang="zh-CN" altLang="en-US" sz="1600" b="1" dirty="0">
              <a:solidFill>
                <a:srgbClr val="FFFFFF"/>
              </a:solidFill>
              <a:latin typeface="微软雅黑" panose="020B0503020204020204" pitchFamily="34" charset="-122"/>
              <a:ea typeface="微软雅黑" panose="020B0503020204020204" pitchFamily="34" charset="-122"/>
            </a:endParaRPr>
          </a:p>
        </p:txBody>
      </p:sp>
      <p:sp>
        <p:nvSpPr>
          <p:cNvPr id="23" name="矩形 30"/>
          <p:cNvSpPr>
            <a:spLocks noChangeArrowheads="1"/>
          </p:cNvSpPr>
          <p:nvPr/>
        </p:nvSpPr>
        <p:spPr bwMode="auto">
          <a:xfrm>
            <a:off x="4354513" y="3266529"/>
            <a:ext cx="1730375" cy="287338"/>
          </a:xfrm>
          <a:prstGeom prst="rect">
            <a:avLst/>
          </a:prstGeom>
          <a:gradFill rotWithShape="1">
            <a:gsLst>
              <a:gs pos="0">
                <a:srgbClr val="2C5D98"/>
              </a:gs>
              <a:gs pos="80000">
                <a:srgbClr val="3C7BC7"/>
              </a:gs>
              <a:gs pos="100000">
                <a:srgbClr val="3A7CCB"/>
              </a:gs>
            </a:gsLst>
            <a:lin ang="5400000"/>
          </a:gradFill>
          <a:ln w="9525">
            <a:solidFill>
              <a:srgbClr val="4A7EBB"/>
            </a:solidFill>
            <a:miter lim="800000"/>
          </a:ln>
          <a:effectLst>
            <a:outerShdw dist="23000" dir="5400000" algn="ctr" rotWithShape="0">
              <a:srgbClr val="000000">
                <a:alpha val="31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b="1" dirty="0">
                <a:solidFill>
                  <a:srgbClr val="FFFFFF"/>
                </a:solidFill>
                <a:latin typeface="微软雅黑" panose="020B0503020204020204" pitchFamily="34" charset="-122"/>
                <a:ea typeface="微软雅黑" panose="020B0503020204020204" pitchFamily="34" charset="-122"/>
              </a:rPr>
              <a:t>出证</a:t>
            </a:r>
            <a:endParaRPr lang="zh-CN" altLang="en-US" sz="1600" b="1" dirty="0">
              <a:solidFill>
                <a:srgbClr val="FFFFFF"/>
              </a:solidFill>
              <a:latin typeface="微软雅黑" panose="020B0503020204020204" pitchFamily="34" charset="-122"/>
              <a:ea typeface="微软雅黑" panose="020B0503020204020204" pitchFamily="34" charset="-122"/>
            </a:endParaRPr>
          </a:p>
        </p:txBody>
      </p:sp>
      <p:sp>
        <p:nvSpPr>
          <p:cNvPr id="24" name="AutoShape 8"/>
          <p:cNvSpPr/>
          <p:nvPr/>
        </p:nvSpPr>
        <p:spPr>
          <a:xfrm>
            <a:off x="3598863" y="2209254"/>
            <a:ext cx="342900" cy="254000"/>
          </a:xfrm>
          <a:prstGeom prst="rightArrow">
            <a:avLst>
              <a:gd name="adj1" fmla="val 50000"/>
              <a:gd name="adj2" fmla="val 58325"/>
            </a:avLst>
          </a:prstGeom>
          <a:solidFill>
            <a:srgbClr val="9BBB59"/>
          </a:solidFill>
          <a:ln w="38100" cap="flat" cmpd="sng">
            <a:solidFill>
              <a:schemeClr val="bg1"/>
            </a:solidFill>
            <a:prstDash val="solid"/>
            <a:miter/>
            <a:headEnd type="none" w="med" len="med"/>
            <a:tailEnd type="none" w="med" len="med"/>
          </a:ln>
          <a:effectLst>
            <a:outerShdw dist="20000" dir="5400000" algn="ctr" rotWithShape="0">
              <a:srgbClr val="000000">
                <a:alpha val="34000"/>
              </a:srgbClr>
            </a:outerShdw>
          </a:effectLst>
        </p:spPr>
        <p:txBody>
          <a:bodyPr wrap="none" anchor="ctr"/>
          <a:lstStyle/>
          <a:p>
            <a:pPr>
              <a:defRPr/>
            </a:pPr>
            <a:endParaRPr lang="zh-CN" altLang="en-US" b="1" noProof="1">
              <a:solidFill>
                <a:srgbClr val="9BBB59"/>
              </a:solidFill>
              <a:effectLst>
                <a:outerShdw blurRad="38100" dist="38100" dir="2700000">
                  <a:srgbClr val="000000"/>
                </a:outerShdw>
              </a:effectLst>
              <a:latin typeface="Calibri" panose="020F0502020204030204" pitchFamily="34" charset="0"/>
            </a:endParaRPr>
          </a:p>
        </p:txBody>
      </p:sp>
      <p:sp>
        <p:nvSpPr>
          <p:cNvPr id="25" name="AutoShape 8"/>
          <p:cNvSpPr>
            <a:spLocks noChangeArrowheads="1"/>
          </p:cNvSpPr>
          <p:nvPr/>
        </p:nvSpPr>
        <p:spPr bwMode="auto">
          <a:xfrm>
            <a:off x="5489575" y="1910804"/>
            <a:ext cx="471488" cy="392113"/>
          </a:xfrm>
          <a:prstGeom prst="rightArrow">
            <a:avLst>
              <a:gd name="adj1" fmla="val 50000"/>
              <a:gd name="adj2" fmla="val 58357"/>
            </a:avLst>
          </a:prstGeom>
          <a:gradFill rotWithShape="1">
            <a:gsLst>
              <a:gs pos="0">
                <a:srgbClr val="9B2D2A"/>
              </a:gs>
              <a:gs pos="80000">
                <a:srgbClr val="CB3D3A"/>
              </a:gs>
              <a:gs pos="100000">
                <a:srgbClr val="CE3B37"/>
              </a:gs>
            </a:gsLst>
            <a:lin ang="5400000"/>
          </a:gradFill>
          <a:ln w="9525">
            <a:solidFill>
              <a:srgbClr val="BE4B48"/>
            </a:solidFill>
            <a:miter lim="800000"/>
          </a:ln>
          <a:effectLst>
            <a:outerShdw dist="23000" dir="5400000" algn="ctr" rotWithShape="0">
              <a:srgbClr val="000000">
                <a:alpha val="31000"/>
              </a:srgbClr>
            </a:outerShdw>
          </a:effectLst>
        </p:spPr>
        <p:txBody>
          <a:bodyPr wrap="none"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600" b="1" dirty="0">
                <a:solidFill>
                  <a:srgbClr val="FFFFFF"/>
                </a:solidFill>
                <a:latin typeface="微软雅黑" panose="020B0503020204020204" pitchFamily="34" charset="-122"/>
                <a:ea typeface="微软雅黑" panose="020B0503020204020204" pitchFamily="34" charset="-122"/>
              </a:rPr>
              <a:t>1</a:t>
            </a:r>
            <a:endParaRPr lang="zh-CN" altLang="en-US" sz="1600" b="1" dirty="0">
              <a:solidFill>
                <a:srgbClr val="FFFFFF"/>
              </a:solidFill>
              <a:latin typeface="微软雅黑" panose="020B0503020204020204" pitchFamily="34" charset="-122"/>
              <a:ea typeface="微软雅黑" panose="020B0503020204020204" pitchFamily="34" charset="-122"/>
            </a:endParaRPr>
          </a:p>
        </p:txBody>
      </p:sp>
      <p:sp>
        <p:nvSpPr>
          <p:cNvPr id="26" name="AutoShape 8"/>
          <p:cNvSpPr>
            <a:spLocks noChangeArrowheads="1"/>
          </p:cNvSpPr>
          <p:nvPr/>
        </p:nvSpPr>
        <p:spPr bwMode="auto">
          <a:xfrm rot="5400000">
            <a:off x="7186612" y="2904580"/>
            <a:ext cx="473075" cy="393700"/>
          </a:xfrm>
          <a:prstGeom prst="rightArrow">
            <a:avLst>
              <a:gd name="adj1" fmla="val 50000"/>
              <a:gd name="adj2" fmla="val 58317"/>
            </a:avLst>
          </a:prstGeom>
          <a:gradFill rotWithShape="1">
            <a:gsLst>
              <a:gs pos="0">
                <a:srgbClr val="9B2D2A"/>
              </a:gs>
              <a:gs pos="80000">
                <a:srgbClr val="CB3D3A"/>
              </a:gs>
              <a:gs pos="100000">
                <a:srgbClr val="CE3B37"/>
              </a:gs>
            </a:gsLst>
            <a:lin ang="5400000"/>
          </a:gradFill>
          <a:ln w="9525">
            <a:solidFill>
              <a:srgbClr val="BE4B48"/>
            </a:solidFill>
            <a:miter lim="800000"/>
          </a:ln>
          <a:effectLst>
            <a:outerShdw dist="23000" dir="5400000" algn="ctr" rotWithShape="0">
              <a:srgbClr val="000000">
                <a:alpha val="31000"/>
              </a:srgbClr>
            </a:outerShdw>
          </a:effectLst>
        </p:spPr>
        <p:txBody>
          <a:bodyPr wrap="none"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600" b="1" dirty="0">
                <a:solidFill>
                  <a:srgbClr val="FFFFFF"/>
                </a:solidFill>
                <a:latin typeface="微软雅黑" panose="020B0503020204020204" pitchFamily="34" charset="-122"/>
                <a:ea typeface="微软雅黑" panose="020B0503020204020204" pitchFamily="34" charset="-122"/>
              </a:rPr>
              <a:t>2</a:t>
            </a:r>
            <a:endParaRPr lang="zh-CN" altLang="en-US" sz="1600" b="1" dirty="0">
              <a:solidFill>
                <a:srgbClr val="FFFFFF"/>
              </a:solidFill>
              <a:latin typeface="微软雅黑" panose="020B0503020204020204" pitchFamily="34" charset="-122"/>
              <a:ea typeface="微软雅黑" panose="020B0503020204020204" pitchFamily="34" charset="-122"/>
            </a:endParaRPr>
          </a:p>
        </p:txBody>
      </p:sp>
      <p:sp>
        <p:nvSpPr>
          <p:cNvPr id="27" name="AutoShape 36"/>
          <p:cNvSpPr>
            <a:spLocks noChangeArrowheads="1"/>
          </p:cNvSpPr>
          <p:nvPr/>
        </p:nvSpPr>
        <p:spPr bwMode="auto">
          <a:xfrm>
            <a:off x="-46673" y="3244602"/>
            <a:ext cx="4608513" cy="2520950"/>
          </a:xfrm>
          <a:prstGeom prst="roundRect">
            <a:avLst>
              <a:gd name="adj" fmla="val 56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marL="285750" indent="-285750"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Wingdings" panose="05000000000000000000" pitchFamily="2" charset="2"/>
              <a:buChar char="u"/>
            </a:pPr>
            <a:r>
              <a:rPr lang="zh-CN" altLang="en-US" sz="1400" b="1" dirty="0">
                <a:latin typeface="微软雅黑" panose="020B0503020204020204" pitchFamily="34" charset="-122"/>
                <a:ea typeface="微软雅黑" panose="020B0503020204020204" pitchFamily="34" charset="-122"/>
              </a:rPr>
              <a:t>企业填报：</a:t>
            </a:r>
            <a:r>
              <a:rPr lang="zh-CN" altLang="en-US" sz="1400" dirty="0">
                <a:latin typeface="微软雅黑" panose="020B0503020204020204" pitchFamily="34" charset="-122"/>
                <a:ea typeface="微软雅黑" panose="020B0503020204020204" pitchFamily="34" charset="-122"/>
              </a:rPr>
              <a:t>企业登录系统进行业务填报、</a:t>
            </a:r>
            <a:endParaRPr lang="en-US" altLang="zh-CN" sz="1400" dirty="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Arial" panose="020B0604020202020204" pitchFamily="34" charset="0"/>
              <a:buNone/>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上传附件、录入合同</a:t>
            </a:r>
            <a:r>
              <a:rPr lang="zh-CN" altLang="en-US" sz="1400" dirty="0" smtClean="0">
                <a:latin typeface="微软雅黑" panose="020B0503020204020204" pitchFamily="34" charset="-122"/>
                <a:ea typeface="微软雅黑" panose="020B0503020204020204" pitchFamily="34" charset="-122"/>
              </a:rPr>
              <a:t>信息</a:t>
            </a:r>
            <a:endParaRPr lang="en-US" altLang="zh-CN" sz="1400" dirty="0" smtClean="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Wingdings" panose="05000000000000000000" pitchFamily="2" charset="2"/>
              <a:buChar char="u"/>
            </a:pPr>
            <a:r>
              <a:rPr lang="zh-CN" altLang="en-US" sz="1400" b="1" dirty="0" smtClean="0">
                <a:latin typeface="微软雅黑" panose="020B0503020204020204" pitchFamily="34" charset="-122"/>
                <a:ea typeface="微软雅黑" panose="020B0503020204020204" pitchFamily="34" charset="-122"/>
              </a:rPr>
              <a:t>初       核：</a:t>
            </a:r>
            <a:r>
              <a:rPr lang="zh-CN" altLang="en-US" sz="1400" dirty="0">
                <a:latin typeface="微软雅黑" panose="020B0503020204020204" pitchFamily="34" charset="-122"/>
                <a:ea typeface="微软雅黑" panose="020B0503020204020204" pitchFamily="34" charset="-122"/>
              </a:rPr>
              <a:t>由</a:t>
            </a:r>
            <a:r>
              <a:rPr lang="zh-CN" altLang="en-US" sz="1400" dirty="0" smtClean="0">
                <a:latin typeface="微软雅黑" panose="020B0503020204020204" pitchFamily="34" charset="-122"/>
                <a:ea typeface="微软雅黑" panose="020B0503020204020204" pitchFamily="34" charset="-122"/>
              </a:rPr>
              <a:t>审核人员</a:t>
            </a:r>
            <a:r>
              <a:rPr lang="zh-CN" altLang="en-US" sz="1400" dirty="0">
                <a:latin typeface="微软雅黑" panose="020B0503020204020204" pitchFamily="34" charset="-122"/>
                <a:ea typeface="微软雅黑" panose="020B0503020204020204" pitchFamily="34" charset="-122"/>
              </a:rPr>
              <a:t>进行</a:t>
            </a:r>
            <a:r>
              <a:rPr lang="zh-CN" altLang="en-US" sz="1400" dirty="0" smtClean="0">
                <a:latin typeface="微软雅黑" panose="020B0503020204020204" pitchFamily="34" charset="-122"/>
                <a:ea typeface="微软雅黑" panose="020B0503020204020204" pitchFamily="34" charset="-122"/>
              </a:rPr>
              <a:t>初核，电子许可证申请表初核之前必须每份浏览；</a:t>
            </a:r>
            <a:endParaRPr lang="en-US" altLang="zh-CN" sz="1400" dirty="0" smtClean="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Wingdings" panose="05000000000000000000" pitchFamily="2" charset="2"/>
              <a:buChar char="u"/>
            </a:pPr>
            <a:r>
              <a:rPr lang="zh-CN" altLang="en-US" sz="1400" b="1" dirty="0" smtClean="0">
                <a:latin typeface="微软雅黑" panose="020B0503020204020204" pitchFamily="34" charset="-122"/>
                <a:ea typeface="微软雅黑" panose="020B0503020204020204" pitchFamily="34" charset="-122"/>
              </a:rPr>
              <a:t>复       </a:t>
            </a:r>
            <a:r>
              <a:rPr lang="zh-CN" altLang="en-US" sz="1400" b="1" dirty="0">
                <a:latin typeface="微软雅黑" panose="020B0503020204020204" pitchFamily="34" charset="-122"/>
                <a:ea typeface="微软雅黑" panose="020B0503020204020204" pitchFamily="34" charset="-122"/>
              </a:rPr>
              <a:t>审</a:t>
            </a:r>
            <a:r>
              <a:rPr lang="zh-CN" altLang="en-US" sz="1400" b="1"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由审核人员</a:t>
            </a:r>
            <a:r>
              <a:rPr lang="zh-CN" altLang="en-US" sz="1400" dirty="0" smtClean="0">
                <a:latin typeface="微软雅黑" panose="020B0503020204020204" pitchFamily="34" charset="-122"/>
                <a:ea typeface="微软雅黑" panose="020B0503020204020204" pitchFamily="34" charset="-122"/>
              </a:rPr>
              <a:t>进行复审</a:t>
            </a:r>
            <a:endParaRPr lang="en-US" altLang="zh-CN" sz="1400" dirty="0" smtClean="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Wingdings" panose="05000000000000000000" pitchFamily="2" charset="2"/>
              <a:buChar char="u"/>
            </a:pPr>
            <a:r>
              <a:rPr lang="zh-CN" altLang="en-US" sz="1400" b="1" dirty="0" smtClean="0">
                <a:latin typeface="微软雅黑" panose="020B0503020204020204" pitchFamily="34" charset="-122"/>
                <a:ea typeface="微软雅黑" panose="020B0503020204020204" pitchFamily="34" charset="-122"/>
              </a:rPr>
              <a:t>出       </a:t>
            </a:r>
            <a:r>
              <a:rPr lang="zh-CN" altLang="en-US" sz="1400" b="1" dirty="0">
                <a:latin typeface="微软雅黑" panose="020B0503020204020204" pitchFamily="34" charset="-122"/>
                <a:ea typeface="微软雅黑" panose="020B0503020204020204" pitchFamily="34" charset="-122"/>
              </a:rPr>
              <a:t>证</a:t>
            </a:r>
            <a:r>
              <a:rPr lang="zh-CN" altLang="en-US" sz="1400" b="1"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生成</a:t>
            </a:r>
            <a:r>
              <a:rPr lang="zh-CN" altLang="en-US" sz="1400" dirty="0">
                <a:latin typeface="微软雅黑" panose="020B0503020204020204" pitchFamily="34" charset="-122"/>
                <a:ea typeface="微软雅黑" panose="020B0503020204020204" pitchFamily="34" charset="-122"/>
              </a:rPr>
              <a:t>电子许可证(</a:t>
            </a:r>
            <a:r>
              <a:rPr lang="zh-CN" altLang="en-US" sz="1400" dirty="0" smtClean="0">
                <a:solidFill>
                  <a:srgbClr val="FF6600"/>
                </a:solidFill>
                <a:latin typeface="微软雅黑" panose="020B0503020204020204" pitchFamily="34" charset="-122"/>
                <a:ea typeface="微软雅黑" panose="020B0503020204020204" pitchFamily="34" charset="-122"/>
              </a:rPr>
              <a:t>加发证机构签</a:t>
            </a:r>
            <a:r>
              <a:rPr lang="zh-CN" altLang="en-US" sz="1400" dirty="0">
                <a:solidFill>
                  <a:srgbClr val="FF6600"/>
                </a:solidFill>
                <a:latin typeface="微软雅黑" panose="020B0503020204020204" pitchFamily="34" charset="-122"/>
                <a:ea typeface="微软雅黑" panose="020B0503020204020204" pitchFamily="34" charset="-122"/>
              </a:rPr>
              <a:t>章</a:t>
            </a:r>
            <a:r>
              <a:rPr lang="zh-CN" altLang="en-US" sz="14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None/>
            </a:pPr>
            <a:endParaRPr lang="zh-CN" altLang="en-US" sz="1600" dirty="0">
              <a:latin typeface="微软雅黑" panose="020B0503020204020204" pitchFamily="34" charset="-122"/>
              <a:ea typeface="微软雅黑" panose="020B0503020204020204" pitchFamily="34" charset="-122"/>
            </a:endParaRPr>
          </a:p>
        </p:txBody>
      </p:sp>
      <p:sp>
        <p:nvSpPr>
          <p:cNvPr id="28" name="矩形 36"/>
          <p:cNvSpPr>
            <a:spLocks noChangeArrowheads="1"/>
          </p:cNvSpPr>
          <p:nvPr/>
        </p:nvSpPr>
        <p:spPr bwMode="auto">
          <a:xfrm>
            <a:off x="3827463" y="2545804"/>
            <a:ext cx="1608137" cy="315913"/>
          </a:xfrm>
          <a:prstGeom prst="rect">
            <a:avLst/>
          </a:prstGeom>
          <a:solidFill>
            <a:srgbClr val="BFBFBF">
              <a:alpha val="5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9" name="AutoShape 36"/>
          <p:cNvSpPr>
            <a:spLocks noChangeArrowheads="1"/>
          </p:cNvSpPr>
          <p:nvPr/>
        </p:nvSpPr>
        <p:spPr bwMode="auto">
          <a:xfrm>
            <a:off x="3892550" y="2545804"/>
            <a:ext cx="1500188" cy="315913"/>
          </a:xfrm>
          <a:prstGeom prst="roundRect">
            <a:avLst>
              <a:gd name="adj" fmla="val 56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400" b="1">
                <a:solidFill>
                  <a:srgbClr val="C00000"/>
                </a:solidFill>
                <a:latin typeface="黑体" panose="02010609060101010101" pitchFamily="49" charset="-122"/>
                <a:ea typeface="黑体" panose="02010609060101010101" pitchFamily="49" charset="-122"/>
              </a:rPr>
              <a:t>企业提交后预览</a:t>
            </a:r>
            <a:endParaRPr lang="zh-CN" altLang="en-US" sz="1400" b="1">
              <a:solidFill>
                <a:srgbClr val="C00000"/>
              </a:solidFill>
              <a:latin typeface="黑体" panose="02010609060101010101" pitchFamily="49" charset="-122"/>
              <a:ea typeface="黑体" panose="02010609060101010101" pitchFamily="49" charset="-122"/>
            </a:endParaRPr>
          </a:p>
        </p:txBody>
      </p:sp>
      <p:sp>
        <p:nvSpPr>
          <p:cNvPr id="30" name="矩形 37"/>
          <p:cNvSpPr>
            <a:spLocks noChangeArrowheads="1"/>
          </p:cNvSpPr>
          <p:nvPr/>
        </p:nvSpPr>
        <p:spPr bwMode="auto">
          <a:xfrm>
            <a:off x="6008688" y="2545804"/>
            <a:ext cx="2811462" cy="315913"/>
          </a:xfrm>
          <a:prstGeom prst="rect">
            <a:avLst/>
          </a:prstGeom>
          <a:solidFill>
            <a:srgbClr val="BFBFBF">
              <a:alpha val="5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1" name="AutoShape 36"/>
          <p:cNvSpPr>
            <a:spLocks noChangeArrowheads="1"/>
          </p:cNvSpPr>
          <p:nvPr/>
        </p:nvSpPr>
        <p:spPr bwMode="auto">
          <a:xfrm>
            <a:off x="6156325" y="2515642"/>
            <a:ext cx="1152525" cy="317500"/>
          </a:xfrm>
          <a:prstGeom prst="roundRect">
            <a:avLst>
              <a:gd name="adj" fmla="val 56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400" b="1" dirty="0">
                <a:solidFill>
                  <a:srgbClr val="C00000"/>
                </a:solidFill>
                <a:latin typeface="黑体" panose="02010609060101010101" pitchFamily="49" charset="-122"/>
                <a:ea typeface="黑体" panose="02010609060101010101" pitchFamily="49" charset="-122"/>
              </a:rPr>
              <a:t>可批量审核</a:t>
            </a:r>
            <a:endParaRPr lang="zh-CN" altLang="en-US" sz="1400" b="1" dirty="0">
              <a:solidFill>
                <a:srgbClr val="C00000"/>
              </a:solidFill>
              <a:latin typeface="黑体" panose="02010609060101010101" pitchFamily="49" charset="-122"/>
              <a:ea typeface="黑体" panose="02010609060101010101" pitchFamily="49" charset="-122"/>
            </a:endParaRPr>
          </a:p>
        </p:txBody>
      </p:sp>
      <p:sp>
        <p:nvSpPr>
          <p:cNvPr id="32" name="AutoShape 36"/>
          <p:cNvSpPr>
            <a:spLocks noChangeArrowheads="1"/>
          </p:cNvSpPr>
          <p:nvPr/>
        </p:nvSpPr>
        <p:spPr bwMode="auto">
          <a:xfrm>
            <a:off x="7442200" y="2520404"/>
            <a:ext cx="1306513" cy="317500"/>
          </a:xfrm>
          <a:prstGeom prst="roundRect">
            <a:avLst>
              <a:gd name="adj" fmla="val 56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400" b="1" dirty="0">
                <a:solidFill>
                  <a:srgbClr val="C00000"/>
                </a:solidFill>
                <a:latin typeface="黑体" panose="02010609060101010101" pitchFamily="49" charset="-122"/>
                <a:ea typeface="黑体" panose="02010609060101010101" pitchFamily="49" charset="-122"/>
              </a:rPr>
              <a:t>验证企业公章</a:t>
            </a:r>
            <a:endParaRPr lang="zh-CN" altLang="en-US" sz="1400" b="1" dirty="0">
              <a:solidFill>
                <a:srgbClr val="C00000"/>
              </a:solidFill>
              <a:latin typeface="黑体" panose="02010609060101010101" pitchFamily="49" charset="-122"/>
              <a:ea typeface="黑体" panose="02010609060101010101" pitchFamily="49" charset="-122"/>
            </a:endParaRPr>
          </a:p>
        </p:txBody>
      </p:sp>
      <p:sp>
        <p:nvSpPr>
          <p:cNvPr id="33" name="矩形 38"/>
          <p:cNvSpPr>
            <a:spLocks noChangeArrowheads="1"/>
          </p:cNvSpPr>
          <p:nvPr/>
        </p:nvSpPr>
        <p:spPr bwMode="auto">
          <a:xfrm>
            <a:off x="6732588" y="5138192"/>
            <a:ext cx="1833562" cy="315912"/>
          </a:xfrm>
          <a:prstGeom prst="rect">
            <a:avLst/>
          </a:prstGeom>
          <a:solidFill>
            <a:srgbClr val="BFBFBF">
              <a:alpha val="5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 name="AutoShape 36"/>
          <p:cNvSpPr>
            <a:spLocks noChangeArrowheads="1"/>
          </p:cNvSpPr>
          <p:nvPr/>
        </p:nvSpPr>
        <p:spPr bwMode="auto">
          <a:xfrm>
            <a:off x="6659563" y="5138192"/>
            <a:ext cx="2036762" cy="315912"/>
          </a:xfrm>
          <a:prstGeom prst="roundRect">
            <a:avLst>
              <a:gd name="adj" fmla="val 56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spAutoFit/>
          </a:bodyPr>
          <a:lstStyle>
            <a:lvl1pPr marL="285750" indent="-285750"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Wingdings" panose="05000000000000000000" pitchFamily="2" charset="2"/>
              <a:buChar char="l"/>
            </a:pPr>
            <a:r>
              <a:rPr lang="zh-CN" altLang="en-US" sz="1400" b="1" dirty="0" smtClean="0">
                <a:solidFill>
                  <a:srgbClr val="C00000"/>
                </a:solidFill>
                <a:latin typeface="方正姚体" panose="02010601030101010101" pitchFamily="2" charset="-122"/>
                <a:ea typeface="方正姚体" panose="02010601030101010101" pitchFamily="2" charset="-122"/>
              </a:rPr>
              <a:t>复  审</a:t>
            </a:r>
            <a:endParaRPr lang="zh-CN" altLang="en-US" sz="1400" b="1" dirty="0">
              <a:solidFill>
                <a:srgbClr val="C00000"/>
              </a:solidFill>
              <a:latin typeface="方正姚体" panose="02010601030101010101" pitchFamily="2" charset="-122"/>
              <a:ea typeface="方正姚体" panose="02010601030101010101" pitchFamily="2" charset="-122"/>
            </a:endParaRPr>
          </a:p>
        </p:txBody>
      </p:sp>
      <p:sp>
        <p:nvSpPr>
          <p:cNvPr id="35" name="矩形 39"/>
          <p:cNvSpPr>
            <a:spLocks noChangeArrowheads="1"/>
          </p:cNvSpPr>
          <p:nvPr/>
        </p:nvSpPr>
        <p:spPr bwMode="auto">
          <a:xfrm>
            <a:off x="4359275" y="5138192"/>
            <a:ext cx="1725613" cy="315912"/>
          </a:xfrm>
          <a:prstGeom prst="rect">
            <a:avLst/>
          </a:prstGeom>
          <a:solidFill>
            <a:srgbClr val="D9D9D9">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6" name="AutoShape 36"/>
          <p:cNvSpPr>
            <a:spLocks noChangeArrowheads="1"/>
          </p:cNvSpPr>
          <p:nvPr/>
        </p:nvSpPr>
        <p:spPr bwMode="auto">
          <a:xfrm>
            <a:off x="4354513" y="5138192"/>
            <a:ext cx="2036762" cy="315912"/>
          </a:xfrm>
          <a:prstGeom prst="roundRect">
            <a:avLst>
              <a:gd name="adj" fmla="val 56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spAutoFit/>
          </a:bodyPr>
          <a:lstStyle>
            <a:lvl1pPr marL="285750" indent="-285750"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Wingdings" panose="05000000000000000000" pitchFamily="2" charset="2"/>
              <a:buChar char="l"/>
            </a:pPr>
            <a:r>
              <a:rPr lang="zh-CN" altLang="en-US" sz="1400" b="1">
                <a:solidFill>
                  <a:srgbClr val="C00000"/>
                </a:solidFill>
                <a:latin typeface="方正姚体" panose="02010601030101010101" pitchFamily="2" charset="-122"/>
                <a:ea typeface="方正姚体" panose="02010601030101010101" pitchFamily="2" charset="-122"/>
              </a:rPr>
              <a:t>电子许可证</a:t>
            </a:r>
            <a:endParaRPr lang="zh-CN" altLang="en-US" sz="1400" b="1">
              <a:solidFill>
                <a:srgbClr val="C00000"/>
              </a:solidFill>
              <a:latin typeface="方正姚体" panose="02010601030101010101" pitchFamily="2" charset="-122"/>
              <a:ea typeface="方正姚体" panose="02010601030101010101" pitchFamily="2" charset="-122"/>
            </a:endParaRPr>
          </a:p>
        </p:txBody>
      </p:sp>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8165" y="3560445"/>
            <a:ext cx="1717040" cy="1889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AutoShape 36"/>
          <p:cNvSpPr>
            <a:spLocks noChangeArrowheads="1"/>
          </p:cNvSpPr>
          <p:nvPr/>
        </p:nvSpPr>
        <p:spPr bwMode="auto">
          <a:xfrm>
            <a:off x="4479925" y="3914229"/>
            <a:ext cx="1747838" cy="538163"/>
          </a:xfrm>
          <a:prstGeom prst="roundRect">
            <a:avLst>
              <a:gd name="adj" fmla="val 56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b="1" dirty="0">
                <a:solidFill>
                  <a:srgbClr val="C00000"/>
                </a:solidFill>
                <a:latin typeface="方正姚体" panose="02010601030101010101" pitchFamily="2" charset="-122"/>
                <a:ea typeface="方正姚体" panose="02010601030101010101" pitchFamily="2" charset="-122"/>
              </a:rPr>
              <a:t>企业在线查看</a:t>
            </a:r>
            <a:endParaRPr lang="en-US" altLang="zh-CN" sz="1400" b="1" dirty="0">
              <a:solidFill>
                <a:srgbClr val="C00000"/>
              </a:solidFill>
              <a:latin typeface="方正姚体" panose="02010601030101010101" pitchFamily="2" charset="-122"/>
              <a:ea typeface="方正姚体" panose="02010601030101010101" pitchFamily="2" charset="-122"/>
            </a:endParaRPr>
          </a:p>
          <a:p>
            <a:pPr algn="ctr" eaLnBrk="1" hangingPunct="1">
              <a:spcBef>
                <a:spcPct val="0"/>
              </a:spcBef>
              <a:buFont typeface="Arial" panose="020B0604020202020204" pitchFamily="34" charset="0"/>
              <a:buNone/>
            </a:pPr>
            <a:r>
              <a:rPr lang="zh-CN" altLang="en-US" sz="1400" b="1" dirty="0">
                <a:solidFill>
                  <a:srgbClr val="C00000"/>
                </a:solidFill>
                <a:latin typeface="方正姚体" panose="02010601030101010101" pitchFamily="2" charset="-122"/>
                <a:ea typeface="方正姚体" panose="02010601030101010101" pitchFamily="2" charset="-122"/>
              </a:rPr>
              <a:t>电子许可证</a:t>
            </a:r>
            <a:endParaRPr lang="zh-CN" altLang="en-US" sz="1400" b="1" dirty="0">
              <a:solidFill>
                <a:srgbClr val="C00000"/>
              </a:solidFill>
              <a:latin typeface="方正姚体" panose="02010601030101010101" pitchFamily="2" charset="-122"/>
              <a:ea typeface="方正姚体" panose="02010601030101010101" pitchFamily="2" charset="-122"/>
            </a:endParaRPr>
          </a:p>
        </p:txBody>
      </p:sp>
      <p:pic>
        <p:nvPicPr>
          <p:cNvPr id="38" name="Picture 44" descr="2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538" y="3914229"/>
            <a:ext cx="4143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6231255" y="3429000"/>
            <a:ext cx="428625" cy="1673225"/>
          </a:xfrm>
          <a:prstGeom prst="rect">
            <a:avLst/>
          </a:prstGeom>
          <a:noFill/>
        </p:spPr>
        <p:txBody>
          <a:bodyPr vert="eaVert" wrap="square" rtlCol="0">
            <a:spAutoFit/>
          </a:bodyPr>
          <a:lstStyle/>
          <a:p>
            <a:r>
              <a:rPr lang="zh-CN" altLang="en-US" sz="1600">
                <a:solidFill>
                  <a:srgbClr val="FF0000"/>
                </a:solidFill>
                <a:latin typeface="微软雅黑" panose="020B0503020204020204" pitchFamily="34" charset="-122"/>
                <a:ea typeface="微软雅黑" panose="020B0503020204020204" pitchFamily="34" charset="-122"/>
              </a:rPr>
              <a:t>生成电子许可证</a:t>
            </a:r>
            <a:endParaRPr lang="zh-CN" altLang="en-US" sz="1600">
              <a:solidFill>
                <a:srgbClr val="FF0000"/>
              </a:solidFill>
              <a:latin typeface="微软雅黑" panose="020B0503020204020204" pitchFamily="34" charset="-122"/>
              <a:ea typeface="微软雅黑" panose="020B0503020204020204" pitchFamily="34" charset="-122"/>
            </a:endParaRPr>
          </a:p>
        </p:txBody>
      </p:sp>
      <p:pic>
        <p:nvPicPr>
          <p:cNvPr id="40" name="图片 39" descr="2019-10-24_095005"/>
          <p:cNvPicPr>
            <a:picLocks noChangeAspect="1"/>
          </p:cNvPicPr>
          <p:nvPr/>
        </p:nvPicPr>
        <p:blipFill>
          <a:blip r:embed="rId6" cstate="print"/>
          <a:stretch>
            <a:fillRect/>
          </a:stretch>
        </p:blipFill>
        <p:spPr>
          <a:xfrm>
            <a:off x="1899920" y="1006475"/>
            <a:ext cx="1683385" cy="1959610"/>
          </a:xfrm>
          <a:prstGeom prst="rect">
            <a:avLst/>
          </a:prstGeom>
        </p:spPr>
      </p:pic>
      <p:pic>
        <p:nvPicPr>
          <p:cNvPr id="39" name="图片 38" descr="3@6`IW}HU]{CEB~_{WQ)`EP"/>
          <p:cNvPicPr>
            <a:picLocks noChangeAspect="1"/>
          </p:cNvPicPr>
          <p:nvPr/>
        </p:nvPicPr>
        <p:blipFill>
          <a:blip r:embed="rId7" cstate="print"/>
          <a:stretch>
            <a:fillRect/>
          </a:stretch>
        </p:blipFill>
        <p:spPr>
          <a:xfrm>
            <a:off x="219075" y="2159635"/>
            <a:ext cx="3362960" cy="882650"/>
          </a:xfrm>
          <a:prstGeom prst="rect">
            <a:avLst/>
          </a:prstGeom>
        </p:spPr>
      </p:pic>
    </p:spTree>
  </p:cSld>
  <p:clrMapOvr>
    <a:masterClrMapping/>
  </p:clrMapOvr>
  <p:transition spd="slow" advClick="0">
    <p:pu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a:off x="26966" y="71101"/>
            <a:ext cx="2024754" cy="504056"/>
            <a:chOff x="1115616" y="337220"/>
            <a:chExt cx="3672408" cy="504056"/>
          </a:xfrm>
        </p:grpSpPr>
        <p:sp>
          <p:nvSpPr>
            <p:cNvPr id="8" name="五边形 7"/>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1115616" y="379611"/>
              <a:ext cx="34563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整体流程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bwMode="auto">
          <a:xfrm>
            <a:off x="139700" y="-123825"/>
            <a:ext cx="8529637" cy="4841875"/>
            <a:chOff x="146050" y="1563688"/>
            <a:chExt cx="8529638" cy="4841874"/>
          </a:xfrm>
        </p:grpSpPr>
        <p:pic>
          <p:nvPicPr>
            <p:cNvPr id="11" name="Picture 22" descr="019"/>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38200" y="2886075"/>
              <a:ext cx="3333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2"/>
            <p:cNvGrpSpPr/>
            <p:nvPr/>
          </p:nvGrpSpPr>
          <p:grpSpPr bwMode="auto">
            <a:xfrm flipH="1">
              <a:off x="7447258" y="3123732"/>
              <a:ext cx="664304" cy="769151"/>
              <a:chOff x="2792" y="2312"/>
              <a:chExt cx="1153" cy="1153"/>
            </a:xfrm>
            <a:solidFill>
              <a:schemeClr val="tx2"/>
            </a:solidFill>
          </p:grpSpPr>
          <p:sp>
            <p:nvSpPr>
              <p:cNvPr id="72" name="Freeform 43"/>
              <p:cNvSpPr/>
              <p:nvPr/>
            </p:nvSpPr>
            <p:spPr bwMode="auto">
              <a:xfrm>
                <a:off x="2792" y="3156"/>
                <a:ext cx="465" cy="309"/>
              </a:xfrm>
              <a:custGeom>
                <a:avLst/>
                <a:gdLst>
                  <a:gd name="T0" fmla="*/ 269 w 465"/>
                  <a:gd name="T1" fmla="*/ 0 h 309"/>
                  <a:gd name="T2" fmla="*/ 269 w 465"/>
                  <a:gd name="T3" fmla="*/ 97 h 309"/>
                  <a:gd name="T4" fmla="*/ 412 w 465"/>
                  <a:gd name="T5" fmla="*/ 58 h 309"/>
                  <a:gd name="T6" fmla="*/ 436 w 465"/>
                  <a:gd name="T7" fmla="*/ 65 h 309"/>
                  <a:gd name="T8" fmla="*/ 450 w 465"/>
                  <a:gd name="T9" fmla="*/ 78 h 309"/>
                  <a:gd name="T10" fmla="*/ 450 w 465"/>
                  <a:gd name="T11" fmla="*/ 104 h 309"/>
                  <a:gd name="T12" fmla="*/ 436 w 465"/>
                  <a:gd name="T13" fmla="*/ 120 h 309"/>
                  <a:gd name="T14" fmla="*/ 416 w 465"/>
                  <a:gd name="T15" fmla="*/ 120 h 309"/>
                  <a:gd name="T16" fmla="*/ 402 w 465"/>
                  <a:gd name="T17" fmla="*/ 107 h 309"/>
                  <a:gd name="T18" fmla="*/ 402 w 465"/>
                  <a:gd name="T19" fmla="*/ 87 h 309"/>
                  <a:gd name="T20" fmla="*/ 297 w 465"/>
                  <a:gd name="T21" fmla="*/ 130 h 309"/>
                  <a:gd name="T22" fmla="*/ 453 w 465"/>
                  <a:gd name="T23" fmla="*/ 178 h 309"/>
                  <a:gd name="T24" fmla="*/ 464 w 465"/>
                  <a:gd name="T25" fmla="*/ 201 h 309"/>
                  <a:gd name="T26" fmla="*/ 460 w 465"/>
                  <a:gd name="T27" fmla="*/ 220 h 309"/>
                  <a:gd name="T28" fmla="*/ 453 w 465"/>
                  <a:gd name="T29" fmla="*/ 233 h 309"/>
                  <a:gd name="T30" fmla="*/ 436 w 465"/>
                  <a:gd name="T31" fmla="*/ 237 h 309"/>
                  <a:gd name="T32" fmla="*/ 419 w 465"/>
                  <a:gd name="T33" fmla="*/ 227 h 309"/>
                  <a:gd name="T34" fmla="*/ 412 w 465"/>
                  <a:gd name="T35" fmla="*/ 217 h 309"/>
                  <a:gd name="T36" fmla="*/ 412 w 465"/>
                  <a:gd name="T37" fmla="*/ 201 h 309"/>
                  <a:gd name="T38" fmla="*/ 245 w 465"/>
                  <a:gd name="T39" fmla="*/ 159 h 309"/>
                  <a:gd name="T40" fmla="*/ 167 w 465"/>
                  <a:gd name="T41" fmla="*/ 246 h 309"/>
                  <a:gd name="T42" fmla="*/ 174 w 465"/>
                  <a:gd name="T43" fmla="*/ 250 h 309"/>
                  <a:gd name="T44" fmla="*/ 181 w 465"/>
                  <a:gd name="T45" fmla="*/ 272 h 309"/>
                  <a:gd name="T46" fmla="*/ 177 w 465"/>
                  <a:gd name="T47" fmla="*/ 302 h 309"/>
                  <a:gd name="T48" fmla="*/ 160 w 465"/>
                  <a:gd name="T49" fmla="*/ 308 h 309"/>
                  <a:gd name="T50" fmla="*/ 140 w 465"/>
                  <a:gd name="T51" fmla="*/ 305 h 309"/>
                  <a:gd name="T52" fmla="*/ 130 w 465"/>
                  <a:gd name="T53" fmla="*/ 292 h 309"/>
                  <a:gd name="T54" fmla="*/ 126 w 465"/>
                  <a:gd name="T55" fmla="*/ 266 h 309"/>
                  <a:gd name="T56" fmla="*/ 133 w 465"/>
                  <a:gd name="T57" fmla="*/ 250 h 309"/>
                  <a:gd name="T58" fmla="*/ 126 w 465"/>
                  <a:gd name="T59" fmla="*/ 243 h 309"/>
                  <a:gd name="T60" fmla="*/ 187 w 465"/>
                  <a:gd name="T61" fmla="*/ 152 h 309"/>
                  <a:gd name="T62" fmla="*/ 48 w 465"/>
                  <a:gd name="T63" fmla="*/ 152 h 309"/>
                  <a:gd name="T64" fmla="*/ 58 w 465"/>
                  <a:gd name="T65" fmla="*/ 172 h 309"/>
                  <a:gd name="T66" fmla="*/ 48 w 465"/>
                  <a:gd name="T67" fmla="*/ 201 h 309"/>
                  <a:gd name="T68" fmla="*/ 27 w 465"/>
                  <a:gd name="T69" fmla="*/ 211 h 309"/>
                  <a:gd name="T70" fmla="*/ 7 w 465"/>
                  <a:gd name="T71" fmla="*/ 207 h 309"/>
                  <a:gd name="T72" fmla="*/ 0 w 465"/>
                  <a:gd name="T73" fmla="*/ 194 h 309"/>
                  <a:gd name="T74" fmla="*/ 0 w 465"/>
                  <a:gd name="T75" fmla="*/ 175 h 309"/>
                  <a:gd name="T76" fmla="*/ 10 w 465"/>
                  <a:gd name="T77" fmla="*/ 159 h 309"/>
                  <a:gd name="T78" fmla="*/ 27 w 465"/>
                  <a:gd name="T79" fmla="*/ 152 h 309"/>
                  <a:gd name="T80" fmla="*/ 27 w 465"/>
                  <a:gd name="T81" fmla="*/ 133 h 309"/>
                  <a:gd name="T82" fmla="*/ 218 w 465"/>
                  <a:gd name="T83" fmla="*/ 107 h 309"/>
                  <a:gd name="T84" fmla="*/ 225 w 465"/>
                  <a:gd name="T85" fmla="*/ 91 h 309"/>
                  <a:gd name="T86" fmla="*/ 225 w 465"/>
                  <a:gd name="T87" fmla="*/ 35 h 309"/>
                  <a:gd name="T88" fmla="*/ 204 w 465"/>
                  <a:gd name="T89" fmla="*/ 13 h 309"/>
                  <a:gd name="T90" fmla="*/ 269 w 465"/>
                  <a:gd name="T91" fmla="*/ 0 h 309"/>
                  <a:gd name="T92" fmla="*/ 269 w 465"/>
                  <a:gd name="T9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5" h="309">
                    <a:moveTo>
                      <a:pt x="269" y="0"/>
                    </a:moveTo>
                    <a:lnTo>
                      <a:pt x="269" y="97"/>
                    </a:lnTo>
                    <a:lnTo>
                      <a:pt x="412" y="58"/>
                    </a:lnTo>
                    <a:lnTo>
                      <a:pt x="436" y="65"/>
                    </a:lnTo>
                    <a:lnTo>
                      <a:pt x="450" y="78"/>
                    </a:lnTo>
                    <a:lnTo>
                      <a:pt x="450" y="104"/>
                    </a:lnTo>
                    <a:lnTo>
                      <a:pt x="436" y="120"/>
                    </a:lnTo>
                    <a:lnTo>
                      <a:pt x="416" y="120"/>
                    </a:lnTo>
                    <a:lnTo>
                      <a:pt x="402" y="107"/>
                    </a:lnTo>
                    <a:lnTo>
                      <a:pt x="402" y="87"/>
                    </a:lnTo>
                    <a:lnTo>
                      <a:pt x="297" y="130"/>
                    </a:lnTo>
                    <a:lnTo>
                      <a:pt x="453" y="178"/>
                    </a:lnTo>
                    <a:lnTo>
                      <a:pt x="464" y="201"/>
                    </a:lnTo>
                    <a:lnTo>
                      <a:pt x="460" y="220"/>
                    </a:lnTo>
                    <a:lnTo>
                      <a:pt x="453" y="233"/>
                    </a:lnTo>
                    <a:lnTo>
                      <a:pt x="436" y="237"/>
                    </a:lnTo>
                    <a:lnTo>
                      <a:pt x="419" y="227"/>
                    </a:lnTo>
                    <a:lnTo>
                      <a:pt x="412" y="217"/>
                    </a:lnTo>
                    <a:lnTo>
                      <a:pt x="412" y="201"/>
                    </a:lnTo>
                    <a:lnTo>
                      <a:pt x="245" y="159"/>
                    </a:lnTo>
                    <a:lnTo>
                      <a:pt x="167" y="246"/>
                    </a:lnTo>
                    <a:lnTo>
                      <a:pt x="174" y="250"/>
                    </a:lnTo>
                    <a:lnTo>
                      <a:pt x="181" y="272"/>
                    </a:lnTo>
                    <a:lnTo>
                      <a:pt x="177" y="302"/>
                    </a:lnTo>
                    <a:lnTo>
                      <a:pt x="160" y="308"/>
                    </a:lnTo>
                    <a:lnTo>
                      <a:pt x="140" y="305"/>
                    </a:lnTo>
                    <a:lnTo>
                      <a:pt x="130" y="292"/>
                    </a:lnTo>
                    <a:lnTo>
                      <a:pt x="126" y="266"/>
                    </a:lnTo>
                    <a:lnTo>
                      <a:pt x="133" y="250"/>
                    </a:lnTo>
                    <a:lnTo>
                      <a:pt x="126" y="243"/>
                    </a:lnTo>
                    <a:lnTo>
                      <a:pt x="187" y="152"/>
                    </a:lnTo>
                    <a:lnTo>
                      <a:pt x="48" y="152"/>
                    </a:lnTo>
                    <a:lnTo>
                      <a:pt x="58" y="172"/>
                    </a:lnTo>
                    <a:lnTo>
                      <a:pt x="48" y="201"/>
                    </a:lnTo>
                    <a:lnTo>
                      <a:pt x="27" y="211"/>
                    </a:lnTo>
                    <a:lnTo>
                      <a:pt x="7" y="207"/>
                    </a:lnTo>
                    <a:lnTo>
                      <a:pt x="0" y="194"/>
                    </a:lnTo>
                    <a:lnTo>
                      <a:pt x="0" y="175"/>
                    </a:lnTo>
                    <a:lnTo>
                      <a:pt x="10" y="159"/>
                    </a:lnTo>
                    <a:lnTo>
                      <a:pt x="27" y="152"/>
                    </a:lnTo>
                    <a:lnTo>
                      <a:pt x="27" y="133"/>
                    </a:lnTo>
                    <a:lnTo>
                      <a:pt x="218" y="107"/>
                    </a:lnTo>
                    <a:lnTo>
                      <a:pt x="225" y="91"/>
                    </a:lnTo>
                    <a:lnTo>
                      <a:pt x="225" y="35"/>
                    </a:lnTo>
                    <a:lnTo>
                      <a:pt x="204" y="13"/>
                    </a:lnTo>
                    <a:lnTo>
                      <a:pt x="269" y="0"/>
                    </a:lnTo>
                    <a:close/>
                  </a:path>
                </a:pathLst>
              </a:custGeom>
              <a:grpFill/>
              <a:ln w="12700" cap="flat">
                <a:solidFill>
                  <a:srgbClr val="FFFFFF"/>
                </a:solidFill>
                <a:prstDash val="dash"/>
                <a:round/>
              </a:ln>
              <a:effectLst/>
            </p:spPr>
            <p:txBody>
              <a:bodyPr wrap="none" anchor="ctr">
                <a:spAutoFit/>
              </a:bodyPr>
              <a:lstStyle/>
              <a:p>
                <a:pPr eaLnBrk="1" hangingPunct="1">
                  <a:defRPr/>
                </a:pPr>
                <a:endParaRPr lang="zh-CN" altLang="en-US">
                  <a:latin typeface="Gulim" panose="020B0600000101010101" pitchFamily="34" charset="-127"/>
                  <a:ea typeface="Gulim" panose="020B0600000101010101" pitchFamily="34" charset="-127"/>
                </a:endParaRPr>
              </a:p>
            </p:txBody>
          </p:sp>
          <p:sp>
            <p:nvSpPr>
              <p:cNvPr id="73" name="Freeform 44"/>
              <p:cNvSpPr/>
              <p:nvPr/>
            </p:nvSpPr>
            <p:spPr bwMode="auto">
              <a:xfrm>
                <a:off x="2969" y="3211"/>
                <a:ext cx="49" cy="43"/>
              </a:xfrm>
              <a:custGeom>
                <a:avLst/>
                <a:gdLst>
                  <a:gd name="T0" fmla="*/ 48 w 49"/>
                  <a:gd name="T1" fmla="*/ 10 h 43"/>
                  <a:gd name="T2" fmla="*/ 41 w 49"/>
                  <a:gd name="T3" fmla="*/ 10 h 43"/>
                  <a:gd name="T4" fmla="*/ 38 w 49"/>
                  <a:gd name="T5" fmla="*/ 3 h 43"/>
                  <a:gd name="T6" fmla="*/ 21 w 49"/>
                  <a:gd name="T7" fmla="*/ 0 h 43"/>
                  <a:gd name="T8" fmla="*/ 7 w 49"/>
                  <a:gd name="T9" fmla="*/ 6 h 43"/>
                  <a:gd name="T10" fmla="*/ 0 w 49"/>
                  <a:gd name="T11" fmla="*/ 16 h 43"/>
                  <a:gd name="T12" fmla="*/ 0 w 49"/>
                  <a:gd name="T13" fmla="*/ 29 h 43"/>
                  <a:gd name="T14" fmla="*/ 4 w 49"/>
                  <a:gd name="T15" fmla="*/ 36 h 43"/>
                  <a:gd name="T16" fmla="*/ 10 w 49"/>
                  <a:gd name="T17" fmla="*/ 42 h 43"/>
                  <a:gd name="T18" fmla="*/ 21 w 49"/>
                  <a:gd name="T19" fmla="*/ 42 h 43"/>
                  <a:gd name="T20" fmla="*/ 31 w 49"/>
                  <a:gd name="T21" fmla="*/ 42 h 43"/>
                  <a:gd name="T22" fmla="*/ 38 w 49"/>
                  <a:gd name="T23" fmla="*/ 36 h 43"/>
                  <a:gd name="T24" fmla="*/ 48 w 49"/>
                  <a:gd name="T25" fmla="*/ 36 h 43"/>
                  <a:gd name="T26" fmla="*/ 48 w 49"/>
                  <a:gd name="T27" fmla="*/ 10 h 43"/>
                  <a:gd name="T28" fmla="*/ 48 w 49"/>
                  <a:gd name="T29"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3">
                    <a:moveTo>
                      <a:pt x="48" y="10"/>
                    </a:moveTo>
                    <a:lnTo>
                      <a:pt x="41" y="10"/>
                    </a:lnTo>
                    <a:lnTo>
                      <a:pt x="38" y="3"/>
                    </a:lnTo>
                    <a:lnTo>
                      <a:pt x="21" y="0"/>
                    </a:lnTo>
                    <a:lnTo>
                      <a:pt x="7" y="6"/>
                    </a:lnTo>
                    <a:lnTo>
                      <a:pt x="0" y="16"/>
                    </a:lnTo>
                    <a:lnTo>
                      <a:pt x="0" y="29"/>
                    </a:lnTo>
                    <a:lnTo>
                      <a:pt x="4" y="36"/>
                    </a:lnTo>
                    <a:lnTo>
                      <a:pt x="10" y="42"/>
                    </a:lnTo>
                    <a:lnTo>
                      <a:pt x="21" y="42"/>
                    </a:lnTo>
                    <a:lnTo>
                      <a:pt x="31" y="42"/>
                    </a:lnTo>
                    <a:lnTo>
                      <a:pt x="38" y="36"/>
                    </a:lnTo>
                    <a:lnTo>
                      <a:pt x="48" y="36"/>
                    </a:lnTo>
                    <a:lnTo>
                      <a:pt x="48" y="10"/>
                    </a:lnTo>
                    <a:close/>
                  </a:path>
                </a:pathLst>
              </a:custGeom>
              <a:grpFill/>
              <a:ln w="12700" cap="flat">
                <a:solidFill>
                  <a:srgbClr val="FFFFFF"/>
                </a:solidFill>
                <a:prstDash val="dash"/>
                <a:round/>
              </a:ln>
              <a:effectLst/>
            </p:spPr>
            <p:txBody>
              <a:bodyPr wrap="none" anchor="ctr">
                <a:spAutoFit/>
              </a:bodyPr>
              <a:lstStyle/>
              <a:p>
                <a:pPr eaLnBrk="1" hangingPunct="1">
                  <a:defRPr/>
                </a:pPr>
                <a:endParaRPr lang="zh-CN" altLang="en-US">
                  <a:latin typeface="Gulim" panose="020B0600000101010101" pitchFamily="34" charset="-127"/>
                  <a:ea typeface="Gulim" panose="020B0600000101010101" pitchFamily="34" charset="-127"/>
                </a:endParaRPr>
              </a:p>
            </p:txBody>
          </p:sp>
          <p:sp>
            <p:nvSpPr>
              <p:cNvPr id="74" name="Freeform 45"/>
              <p:cNvSpPr/>
              <p:nvPr/>
            </p:nvSpPr>
            <p:spPr bwMode="auto">
              <a:xfrm>
                <a:off x="2840" y="2312"/>
                <a:ext cx="682" cy="1026"/>
              </a:xfrm>
              <a:custGeom>
                <a:avLst/>
                <a:gdLst>
                  <a:gd name="T0" fmla="*/ 583 w 682"/>
                  <a:gd name="T1" fmla="*/ 844 h 1026"/>
                  <a:gd name="T2" fmla="*/ 596 w 682"/>
                  <a:gd name="T3" fmla="*/ 876 h 1026"/>
                  <a:gd name="T4" fmla="*/ 668 w 682"/>
                  <a:gd name="T5" fmla="*/ 889 h 1026"/>
                  <a:gd name="T6" fmla="*/ 675 w 682"/>
                  <a:gd name="T7" fmla="*/ 909 h 1026"/>
                  <a:gd name="T8" fmla="*/ 661 w 682"/>
                  <a:gd name="T9" fmla="*/ 931 h 1026"/>
                  <a:gd name="T10" fmla="*/ 552 w 682"/>
                  <a:gd name="T11" fmla="*/ 938 h 1026"/>
                  <a:gd name="T12" fmla="*/ 542 w 682"/>
                  <a:gd name="T13" fmla="*/ 957 h 1026"/>
                  <a:gd name="T14" fmla="*/ 620 w 682"/>
                  <a:gd name="T15" fmla="*/ 990 h 1026"/>
                  <a:gd name="T16" fmla="*/ 542 w 682"/>
                  <a:gd name="T17" fmla="*/ 1019 h 1026"/>
                  <a:gd name="T18" fmla="*/ 480 w 682"/>
                  <a:gd name="T19" fmla="*/ 1003 h 1026"/>
                  <a:gd name="T20" fmla="*/ 426 w 682"/>
                  <a:gd name="T21" fmla="*/ 1012 h 1026"/>
                  <a:gd name="T22" fmla="*/ 426 w 682"/>
                  <a:gd name="T23" fmla="*/ 983 h 1026"/>
                  <a:gd name="T24" fmla="*/ 429 w 682"/>
                  <a:gd name="T25" fmla="*/ 954 h 1026"/>
                  <a:gd name="T26" fmla="*/ 456 w 682"/>
                  <a:gd name="T27" fmla="*/ 730 h 1026"/>
                  <a:gd name="T28" fmla="*/ 419 w 682"/>
                  <a:gd name="T29" fmla="*/ 743 h 1026"/>
                  <a:gd name="T30" fmla="*/ 416 w 682"/>
                  <a:gd name="T31" fmla="*/ 769 h 1026"/>
                  <a:gd name="T32" fmla="*/ 221 w 682"/>
                  <a:gd name="T33" fmla="*/ 844 h 1026"/>
                  <a:gd name="T34" fmla="*/ 10 w 682"/>
                  <a:gd name="T35" fmla="*/ 798 h 1026"/>
                  <a:gd name="T36" fmla="*/ 0 w 682"/>
                  <a:gd name="T37" fmla="*/ 750 h 1026"/>
                  <a:gd name="T38" fmla="*/ 0 w 682"/>
                  <a:gd name="T39" fmla="*/ 724 h 1026"/>
                  <a:gd name="T40" fmla="*/ 44 w 682"/>
                  <a:gd name="T41" fmla="*/ 445 h 1026"/>
                  <a:gd name="T42" fmla="*/ 37 w 682"/>
                  <a:gd name="T43" fmla="*/ 402 h 1026"/>
                  <a:gd name="T44" fmla="*/ 44 w 682"/>
                  <a:gd name="T45" fmla="*/ 321 h 1026"/>
                  <a:gd name="T46" fmla="*/ 85 w 682"/>
                  <a:gd name="T47" fmla="*/ 240 h 1026"/>
                  <a:gd name="T48" fmla="*/ 119 w 682"/>
                  <a:gd name="T49" fmla="*/ 159 h 1026"/>
                  <a:gd name="T50" fmla="*/ 88 w 682"/>
                  <a:gd name="T51" fmla="*/ 104 h 1026"/>
                  <a:gd name="T52" fmla="*/ 88 w 682"/>
                  <a:gd name="T53" fmla="*/ 55 h 1026"/>
                  <a:gd name="T54" fmla="*/ 129 w 682"/>
                  <a:gd name="T55" fmla="*/ 6 h 1026"/>
                  <a:gd name="T56" fmla="*/ 208 w 682"/>
                  <a:gd name="T57" fmla="*/ 10 h 1026"/>
                  <a:gd name="T58" fmla="*/ 245 w 682"/>
                  <a:gd name="T59" fmla="*/ 62 h 1026"/>
                  <a:gd name="T60" fmla="*/ 228 w 682"/>
                  <a:gd name="T61" fmla="*/ 156 h 1026"/>
                  <a:gd name="T62" fmla="*/ 214 w 682"/>
                  <a:gd name="T63" fmla="*/ 198 h 1026"/>
                  <a:gd name="T64" fmla="*/ 272 w 682"/>
                  <a:gd name="T65" fmla="*/ 360 h 1026"/>
                  <a:gd name="T66" fmla="*/ 371 w 682"/>
                  <a:gd name="T67" fmla="*/ 389 h 1026"/>
                  <a:gd name="T68" fmla="*/ 487 w 682"/>
                  <a:gd name="T69" fmla="*/ 383 h 1026"/>
                  <a:gd name="T70" fmla="*/ 514 w 682"/>
                  <a:gd name="T71" fmla="*/ 422 h 1026"/>
                  <a:gd name="T72" fmla="*/ 548 w 682"/>
                  <a:gd name="T73" fmla="*/ 497 h 1026"/>
                  <a:gd name="T74" fmla="*/ 371 w 682"/>
                  <a:gd name="T75" fmla="*/ 565 h 1026"/>
                  <a:gd name="T76" fmla="*/ 634 w 682"/>
                  <a:gd name="T77" fmla="*/ 587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2" h="1026">
                    <a:moveTo>
                      <a:pt x="634" y="587"/>
                    </a:moveTo>
                    <a:lnTo>
                      <a:pt x="583" y="844"/>
                    </a:lnTo>
                    <a:lnTo>
                      <a:pt x="586" y="863"/>
                    </a:lnTo>
                    <a:lnTo>
                      <a:pt x="596" y="876"/>
                    </a:lnTo>
                    <a:lnTo>
                      <a:pt x="630" y="886"/>
                    </a:lnTo>
                    <a:lnTo>
                      <a:pt x="668" y="889"/>
                    </a:lnTo>
                    <a:lnTo>
                      <a:pt x="675" y="896"/>
                    </a:lnTo>
                    <a:lnTo>
                      <a:pt x="675" y="909"/>
                    </a:lnTo>
                    <a:lnTo>
                      <a:pt x="681" y="925"/>
                    </a:lnTo>
                    <a:lnTo>
                      <a:pt x="661" y="931"/>
                    </a:lnTo>
                    <a:lnTo>
                      <a:pt x="606" y="941"/>
                    </a:lnTo>
                    <a:lnTo>
                      <a:pt x="552" y="938"/>
                    </a:lnTo>
                    <a:lnTo>
                      <a:pt x="542" y="938"/>
                    </a:lnTo>
                    <a:lnTo>
                      <a:pt x="542" y="957"/>
                    </a:lnTo>
                    <a:lnTo>
                      <a:pt x="583" y="977"/>
                    </a:lnTo>
                    <a:lnTo>
                      <a:pt x="620" y="990"/>
                    </a:lnTo>
                    <a:lnTo>
                      <a:pt x="627" y="996"/>
                    </a:lnTo>
                    <a:lnTo>
                      <a:pt x="542" y="1019"/>
                    </a:lnTo>
                    <a:lnTo>
                      <a:pt x="535" y="1025"/>
                    </a:lnTo>
                    <a:lnTo>
                      <a:pt x="480" y="1003"/>
                    </a:lnTo>
                    <a:lnTo>
                      <a:pt x="473" y="1019"/>
                    </a:lnTo>
                    <a:lnTo>
                      <a:pt x="426" y="1012"/>
                    </a:lnTo>
                    <a:lnTo>
                      <a:pt x="426" y="1003"/>
                    </a:lnTo>
                    <a:lnTo>
                      <a:pt x="426" y="983"/>
                    </a:lnTo>
                    <a:lnTo>
                      <a:pt x="429" y="967"/>
                    </a:lnTo>
                    <a:lnTo>
                      <a:pt x="429" y="954"/>
                    </a:lnTo>
                    <a:lnTo>
                      <a:pt x="419" y="938"/>
                    </a:lnTo>
                    <a:lnTo>
                      <a:pt x="456" y="730"/>
                    </a:lnTo>
                    <a:lnTo>
                      <a:pt x="405" y="730"/>
                    </a:lnTo>
                    <a:lnTo>
                      <a:pt x="419" y="743"/>
                    </a:lnTo>
                    <a:lnTo>
                      <a:pt x="419" y="763"/>
                    </a:lnTo>
                    <a:lnTo>
                      <a:pt x="416" y="769"/>
                    </a:lnTo>
                    <a:lnTo>
                      <a:pt x="412" y="776"/>
                    </a:lnTo>
                    <a:lnTo>
                      <a:pt x="221" y="844"/>
                    </a:lnTo>
                    <a:lnTo>
                      <a:pt x="112" y="866"/>
                    </a:lnTo>
                    <a:lnTo>
                      <a:pt x="10" y="798"/>
                    </a:lnTo>
                    <a:lnTo>
                      <a:pt x="3" y="772"/>
                    </a:lnTo>
                    <a:lnTo>
                      <a:pt x="0" y="750"/>
                    </a:lnTo>
                    <a:lnTo>
                      <a:pt x="0" y="730"/>
                    </a:lnTo>
                    <a:lnTo>
                      <a:pt x="0" y="724"/>
                    </a:lnTo>
                    <a:lnTo>
                      <a:pt x="0" y="448"/>
                    </a:lnTo>
                    <a:lnTo>
                      <a:pt x="44" y="445"/>
                    </a:lnTo>
                    <a:lnTo>
                      <a:pt x="47" y="445"/>
                    </a:lnTo>
                    <a:lnTo>
                      <a:pt x="37" y="402"/>
                    </a:lnTo>
                    <a:lnTo>
                      <a:pt x="34" y="354"/>
                    </a:lnTo>
                    <a:lnTo>
                      <a:pt x="44" y="321"/>
                    </a:lnTo>
                    <a:lnTo>
                      <a:pt x="54" y="286"/>
                    </a:lnTo>
                    <a:lnTo>
                      <a:pt x="85" y="240"/>
                    </a:lnTo>
                    <a:lnTo>
                      <a:pt x="122" y="201"/>
                    </a:lnTo>
                    <a:lnTo>
                      <a:pt x="119" y="159"/>
                    </a:lnTo>
                    <a:lnTo>
                      <a:pt x="102" y="133"/>
                    </a:lnTo>
                    <a:lnTo>
                      <a:pt x="88" y="104"/>
                    </a:lnTo>
                    <a:lnTo>
                      <a:pt x="85" y="81"/>
                    </a:lnTo>
                    <a:lnTo>
                      <a:pt x="88" y="55"/>
                    </a:lnTo>
                    <a:lnTo>
                      <a:pt x="105" y="26"/>
                    </a:lnTo>
                    <a:lnTo>
                      <a:pt x="129" y="6"/>
                    </a:lnTo>
                    <a:lnTo>
                      <a:pt x="170" y="0"/>
                    </a:lnTo>
                    <a:lnTo>
                      <a:pt x="208" y="10"/>
                    </a:lnTo>
                    <a:lnTo>
                      <a:pt x="231" y="32"/>
                    </a:lnTo>
                    <a:lnTo>
                      <a:pt x="245" y="62"/>
                    </a:lnTo>
                    <a:lnTo>
                      <a:pt x="242" y="114"/>
                    </a:lnTo>
                    <a:lnTo>
                      <a:pt x="228" y="156"/>
                    </a:lnTo>
                    <a:lnTo>
                      <a:pt x="197" y="191"/>
                    </a:lnTo>
                    <a:lnTo>
                      <a:pt x="214" y="198"/>
                    </a:lnTo>
                    <a:lnTo>
                      <a:pt x="259" y="273"/>
                    </a:lnTo>
                    <a:lnTo>
                      <a:pt x="272" y="360"/>
                    </a:lnTo>
                    <a:lnTo>
                      <a:pt x="279" y="383"/>
                    </a:lnTo>
                    <a:lnTo>
                      <a:pt x="371" y="389"/>
                    </a:lnTo>
                    <a:lnTo>
                      <a:pt x="463" y="376"/>
                    </a:lnTo>
                    <a:lnTo>
                      <a:pt x="487" y="383"/>
                    </a:lnTo>
                    <a:lnTo>
                      <a:pt x="508" y="399"/>
                    </a:lnTo>
                    <a:lnTo>
                      <a:pt x="514" y="422"/>
                    </a:lnTo>
                    <a:lnTo>
                      <a:pt x="562" y="464"/>
                    </a:lnTo>
                    <a:lnTo>
                      <a:pt x="548" y="497"/>
                    </a:lnTo>
                    <a:lnTo>
                      <a:pt x="450" y="526"/>
                    </a:lnTo>
                    <a:lnTo>
                      <a:pt x="371" y="565"/>
                    </a:lnTo>
                    <a:lnTo>
                      <a:pt x="511" y="565"/>
                    </a:lnTo>
                    <a:lnTo>
                      <a:pt x="634" y="587"/>
                    </a:lnTo>
                    <a:close/>
                  </a:path>
                </a:pathLst>
              </a:custGeom>
              <a:grpFill/>
              <a:ln w="12700" cap="flat">
                <a:solidFill>
                  <a:srgbClr val="FFFFFF"/>
                </a:solidFill>
                <a:prstDash val="dash"/>
                <a:round/>
              </a:ln>
              <a:effectLst/>
            </p:spPr>
            <p:txBody>
              <a:bodyPr wrap="none" anchor="ctr">
                <a:spAutoFit/>
              </a:bodyPr>
              <a:lstStyle/>
              <a:p>
                <a:pPr eaLnBrk="1" hangingPunct="1">
                  <a:defRPr/>
                </a:pPr>
                <a:endParaRPr lang="zh-CN" altLang="en-US">
                  <a:latin typeface="Gulim" panose="020B0600000101010101" pitchFamily="34" charset="-127"/>
                  <a:ea typeface="Gulim" panose="020B0600000101010101" pitchFamily="34" charset="-127"/>
                </a:endParaRPr>
              </a:p>
            </p:txBody>
          </p:sp>
          <p:sp>
            <p:nvSpPr>
              <p:cNvPr id="75" name="Freeform 46"/>
              <p:cNvSpPr/>
              <p:nvPr/>
            </p:nvSpPr>
            <p:spPr bwMode="auto">
              <a:xfrm>
                <a:off x="3286" y="2640"/>
                <a:ext cx="659" cy="728"/>
              </a:xfrm>
              <a:custGeom>
                <a:avLst/>
                <a:gdLst>
                  <a:gd name="T0" fmla="*/ 631 w 659"/>
                  <a:gd name="T1" fmla="*/ 3 h 728"/>
                  <a:gd name="T2" fmla="*/ 658 w 659"/>
                  <a:gd name="T3" fmla="*/ 13 h 728"/>
                  <a:gd name="T4" fmla="*/ 658 w 659"/>
                  <a:gd name="T5" fmla="*/ 65 h 728"/>
                  <a:gd name="T6" fmla="*/ 443 w 659"/>
                  <a:gd name="T7" fmla="*/ 133 h 728"/>
                  <a:gd name="T8" fmla="*/ 443 w 659"/>
                  <a:gd name="T9" fmla="*/ 409 h 728"/>
                  <a:gd name="T10" fmla="*/ 399 w 659"/>
                  <a:gd name="T11" fmla="*/ 428 h 728"/>
                  <a:gd name="T12" fmla="*/ 399 w 659"/>
                  <a:gd name="T13" fmla="*/ 610 h 728"/>
                  <a:gd name="T14" fmla="*/ 546 w 659"/>
                  <a:gd name="T15" fmla="*/ 568 h 728"/>
                  <a:gd name="T16" fmla="*/ 580 w 659"/>
                  <a:gd name="T17" fmla="*/ 594 h 728"/>
                  <a:gd name="T18" fmla="*/ 123 w 659"/>
                  <a:gd name="T19" fmla="*/ 727 h 728"/>
                  <a:gd name="T20" fmla="*/ 89 w 659"/>
                  <a:gd name="T21" fmla="*/ 697 h 728"/>
                  <a:gd name="T22" fmla="*/ 96 w 659"/>
                  <a:gd name="T23" fmla="*/ 691 h 728"/>
                  <a:gd name="T24" fmla="*/ 286 w 659"/>
                  <a:gd name="T25" fmla="*/ 639 h 728"/>
                  <a:gd name="T26" fmla="*/ 286 w 659"/>
                  <a:gd name="T27" fmla="*/ 308 h 728"/>
                  <a:gd name="T28" fmla="*/ 194 w 659"/>
                  <a:gd name="T29" fmla="*/ 272 h 728"/>
                  <a:gd name="T30" fmla="*/ 102 w 659"/>
                  <a:gd name="T31" fmla="*/ 243 h 728"/>
                  <a:gd name="T32" fmla="*/ 0 w 659"/>
                  <a:gd name="T33" fmla="*/ 198 h 728"/>
                  <a:gd name="T34" fmla="*/ 48 w 659"/>
                  <a:gd name="T35" fmla="*/ 178 h 728"/>
                  <a:gd name="T36" fmla="*/ 102 w 659"/>
                  <a:gd name="T37" fmla="*/ 169 h 728"/>
                  <a:gd name="T38" fmla="*/ 109 w 659"/>
                  <a:gd name="T39" fmla="*/ 133 h 728"/>
                  <a:gd name="T40" fmla="*/ 58 w 659"/>
                  <a:gd name="T41" fmla="*/ 97 h 728"/>
                  <a:gd name="T42" fmla="*/ 51 w 659"/>
                  <a:gd name="T43" fmla="*/ 71 h 728"/>
                  <a:gd name="T44" fmla="*/ 34 w 659"/>
                  <a:gd name="T45" fmla="*/ 55 h 728"/>
                  <a:gd name="T46" fmla="*/ 51 w 659"/>
                  <a:gd name="T47" fmla="*/ 48 h 728"/>
                  <a:gd name="T48" fmla="*/ 102 w 659"/>
                  <a:gd name="T49" fmla="*/ 55 h 728"/>
                  <a:gd name="T50" fmla="*/ 99 w 659"/>
                  <a:gd name="T51" fmla="*/ 0 h 728"/>
                  <a:gd name="T52" fmla="*/ 154 w 659"/>
                  <a:gd name="T53" fmla="*/ 16 h 728"/>
                  <a:gd name="T54" fmla="*/ 361 w 659"/>
                  <a:gd name="T55" fmla="*/ 87 h 728"/>
                  <a:gd name="T56" fmla="*/ 621 w 659"/>
                  <a:gd name="T57" fmla="*/ 16 h 728"/>
                  <a:gd name="T58" fmla="*/ 631 w 659"/>
                  <a:gd name="T59" fmla="*/ 3 h 728"/>
                  <a:gd name="T60" fmla="*/ 631 w 659"/>
                  <a:gd name="T61" fmla="*/ 3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9" h="728">
                    <a:moveTo>
                      <a:pt x="631" y="3"/>
                    </a:moveTo>
                    <a:lnTo>
                      <a:pt x="658" y="13"/>
                    </a:lnTo>
                    <a:lnTo>
                      <a:pt x="658" y="65"/>
                    </a:lnTo>
                    <a:lnTo>
                      <a:pt x="443" y="133"/>
                    </a:lnTo>
                    <a:lnTo>
                      <a:pt x="443" y="409"/>
                    </a:lnTo>
                    <a:lnTo>
                      <a:pt x="399" y="428"/>
                    </a:lnTo>
                    <a:lnTo>
                      <a:pt x="399" y="610"/>
                    </a:lnTo>
                    <a:lnTo>
                      <a:pt x="546" y="568"/>
                    </a:lnTo>
                    <a:lnTo>
                      <a:pt x="580" y="594"/>
                    </a:lnTo>
                    <a:lnTo>
                      <a:pt x="123" y="727"/>
                    </a:lnTo>
                    <a:lnTo>
                      <a:pt x="89" y="697"/>
                    </a:lnTo>
                    <a:lnTo>
                      <a:pt x="96" y="691"/>
                    </a:lnTo>
                    <a:lnTo>
                      <a:pt x="286" y="639"/>
                    </a:lnTo>
                    <a:lnTo>
                      <a:pt x="286" y="308"/>
                    </a:lnTo>
                    <a:lnTo>
                      <a:pt x="194" y="272"/>
                    </a:lnTo>
                    <a:lnTo>
                      <a:pt x="102" y="243"/>
                    </a:lnTo>
                    <a:lnTo>
                      <a:pt x="0" y="198"/>
                    </a:lnTo>
                    <a:lnTo>
                      <a:pt x="48" y="178"/>
                    </a:lnTo>
                    <a:lnTo>
                      <a:pt x="102" y="169"/>
                    </a:lnTo>
                    <a:lnTo>
                      <a:pt x="109" y="133"/>
                    </a:lnTo>
                    <a:lnTo>
                      <a:pt x="58" y="97"/>
                    </a:lnTo>
                    <a:lnTo>
                      <a:pt x="51" y="71"/>
                    </a:lnTo>
                    <a:lnTo>
                      <a:pt x="34" y="55"/>
                    </a:lnTo>
                    <a:lnTo>
                      <a:pt x="51" y="48"/>
                    </a:lnTo>
                    <a:lnTo>
                      <a:pt x="102" y="55"/>
                    </a:lnTo>
                    <a:lnTo>
                      <a:pt x="99" y="0"/>
                    </a:lnTo>
                    <a:lnTo>
                      <a:pt x="154" y="16"/>
                    </a:lnTo>
                    <a:lnTo>
                      <a:pt x="361" y="87"/>
                    </a:lnTo>
                    <a:lnTo>
                      <a:pt x="621" y="16"/>
                    </a:lnTo>
                    <a:lnTo>
                      <a:pt x="631" y="3"/>
                    </a:lnTo>
                    <a:close/>
                  </a:path>
                </a:pathLst>
              </a:custGeom>
              <a:grpFill/>
              <a:ln w="12700" cap="flat">
                <a:solidFill>
                  <a:srgbClr val="FFFFFF"/>
                </a:solidFill>
                <a:prstDash val="dash"/>
                <a:round/>
              </a:ln>
              <a:effectLst/>
            </p:spPr>
            <p:txBody>
              <a:bodyPr wrap="none" anchor="ctr">
                <a:spAutoFit/>
              </a:bodyPr>
              <a:lstStyle/>
              <a:p>
                <a:pPr eaLnBrk="1" hangingPunct="1">
                  <a:defRPr/>
                </a:pPr>
                <a:endParaRPr lang="zh-CN" altLang="en-US">
                  <a:latin typeface="Gulim" panose="020B0600000101010101" pitchFamily="34" charset="-127"/>
                  <a:ea typeface="Gulim" panose="020B0600000101010101" pitchFamily="34" charset="-127"/>
                </a:endParaRPr>
              </a:p>
            </p:txBody>
          </p:sp>
          <p:sp>
            <p:nvSpPr>
              <p:cNvPr id="76" name="Freeform 47"/>
              <p:cNvSpPr/>
              <p:nvPr/>
            </p:nvSpPr>
            <p:spPr bwMode="auto">
              <a:xfrm>
                <a:off x="3440" y="2331"/>
                <a:ext cx="468" cy="397"/>
              </a:xfrm>
              <a:custGeom>
                <a:avLst/>
                <a:gdLst>
                  <a:gd name="T0" fmla="*/ 0 w 468"/>
                  <a:gd name="T1" fmla="*/ 0 h 397"/>
                  <a:gd name="T2" fmla="*/ 95 w 468"/>
                  <a:gd name="T3" fmla="*/ 0 h 397"/>
                  <a:gd name="T4" fmla="*/ 139 w 468"/>
                  <a:gd name="T5" fmla="*/ 23 h 397"/>
                  <a:gd name="T6" fmla="*/ 293 w 468"/>
                  <a:gd name="T7" fmla="*/ 23 h 397"/>
                  <a:gd name="T8" fmla="*/ 443 w 468"/>
                  <a:gd name="T9" fmla="*/ 62 h 397"/>
                  <a:gd name="T10" fmla="*/ 443 w 468"/>
                  <a:gd name="T11" fmla="*/ 205 h 397"/>
                  <a:gd name="T12" fmla="*/ 337 w 468"/>
                  <a:gd name="T13" fmla="*/ 244 h 397"/>
                  <a:gd name="T14" fmla="*/ 467 w 468"/>
                  <a:gd name="T15" fmla="*/ 254 h 397"/>
                  <a:gd name="T16" fmla="*/ 467 w 468"/>
                  <a:gd name="T17" fmla="*/ 325 h 397"/>
                  <a:gd name="T18" fmla="*/ 207 w 468"/>
                  <a:gd name="T19" fmla="*/ 396 h 397"/>
                  <a:gd name="T20" fmla="*/ 0 w 468"/>
                  <a:gd name="T21" fmla="*/ 325 h 397"/>
                  <a:gd name="T22" fmla="*/ 0 w 468"/>
                  <a:gd name="T23" fmla="*/ 260 h 397"/>
                  <a:gd name="T24" fmla="*/ 68 w 468"/>
                  <a:gd name="T25" fmla="*/ 244 h 397"/>
                  <a:gd name="T26" fmla="*/ 0 w 468"/>
                  <a:gd name="T27" fmla="*/ 211 h 397"/>
                  <a:gd name="T28" fmla="*/ 0 w 468"/>
                  <a:gd name="T29" fmla="*/ 0 h 397"/>
                  <a:gd name="T30" fmla="*/ 0 w 468"/>
                  <a:gd name="T31"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8" h="397">
                    <a:moveTo>
                      <a:pt x="0" y="0"/>
                    </a:moveTo>
                    <a:lnTo>
                      <a:pt x="95" y="0"/>
                    </a:lnTo>
                    <a:lnTo>
                      <a:pt x="139" y="23"/>
                    </a:lnTo>
                    <a:lnTo>
                      <a:pt x="293" y="23"/>
                    </a:lnTo>
                    <a:lnTo>
                      <a:pt x="443" y="62"/>
                    </a:lnTo>
                    <a:lnTo>
                      <a:pt x="443" y="205"/>
                    </a:lnTo>
                    <a:lnTo>
                      <a:pt x="337" y="244"/>
                    </a:lnTo>
                    <a:lnTo>
                      <a:pt x="467" y="254"/>
                    </a:lnTo>
                    <a:lnTo>
                      <a:pt x="467" y="325"/>
                    </a:lnTo>
                    <a:lnTo>
                      <a:pt x="207" y="396"/>
                    </a:lnTo>
                    <a:lnTo>
                      <a:pt x="0" y="325"/>
                    </a:lnTo>
                    <a:lnTo>
                      <a:pt x="0" y="260"/>
                    </a:lnTo>
                    <a:lnTo>
                      <a:pt x="68" y="244"/>
                    </a:lnTo>
                    <a:lnTo>
                      <a:pt x="0" y="211"/>
                    </a:lnTo>
                    <a:lnTo>
                      <a:pt x="0" y="0"/>
                    </a:lnTo>
                    <a:close/>
                  </a:path>
                </a:pathLst>
              </a:custGeom>
              <a:grpFill/>
              <a:ln w="12700" cap="flat">
                <a:solidFill>
                  <a:srgbClr val="FFFFFF"/>
                </a:solidFill>
                <a:prstDash val="dash"/>
                <a:round/>
              </a:ln>
              <a:effectLst/>
            </p:spPr>
            <p:txBody>
              <a:bodyPr wrap="none" anchor="ctr">
                <a:spAutoFit/>
              </a:bodyPr>
              <a:lstStyle/>
              <a:p>
                <a:pPr eaLnBrk="1" hangingPunct="1">
                  <a:defRPr/>
                </a:pPr>
                <a:endParaRPr lang="zh-CN" altLang="en-US">
                  <a:latin typeface="Gulim" panose="020B0600000101010101" pitchFamily="34" charset="-127"/>
                  <a:ea typeface="Gulim" panose="020B0600000101010101" pitchFamily="34" charset="-127"/>
                </a:endParaRPr>
              </a:p>
            </p:txBody>
          </p:sp>
        </p:grpSp>
        <p:pic>
          <p:nvPicPr>
            <p:cNvPr id="13" name="Picture 4" descr="D:\软件\新建文件夹\Meitu\Sucai\WoDeSucai\Shipin\Zidingyi\mtsc_body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7488" y="5381625"/>
              <a:ext cx="6111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D:\软件\新建文件夹\Meitu\Sucai\WoDeSucai\Shipin\Zidingyi\mtsc_body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2275" y="5678488"/>
              <a:ext cx="41275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30"/>
            <p:cNvSpPr txBox="1"/>
            <p:nvPr/>
          </p:nvSpPr>
          <p:spPr bwMode="auto">
            <a:xfrm>
              <a:off x="725487" y="3876676"/>
              <a:ext cx="704850" cy="250825"/>
            </a:xfrm>
            <a:prstGeom prst="rect">
              <a:avLst/>
            </a:prstGeom>
            <a:noFill/>
            <a:ln>
              <a:noFill/>
            </a:ln>
          </p:spPr>
          <p:txBody>
            <a:bodyPr anchor="ctr"/>
            <a:lstStyle>
              <a:lvl1pPr algn="l" rtl="0" eaLnBrk="0" fontAlgn="base" latinLnBrk="1" hangingPunct="0">
                <a:spcBef>
                  <a:spcPct val="0"/>
                </a:spcBef>
                <a:spcAft>
                  <a:spcPct val="0"/>
                </a:spcAft>
                <a:defRPr kumimoji="1" sz="3000" b="1">
                  <a:solidFill>
                    <a:srgbClr val="003366"/>
                  </a:solidFill>
                  <a:latin typeface="+mj-lt"/>
                  <a:ea typeface="+mj-ea"/>
                  <a:cs typeface="+mj-cs"/>
                </a:defRPr>
              </a:lvl1pPr>
              <a:lvl2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2pPr>
              <a:lvl3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3pPr>
              <a:lvl4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4pPr>
              <a:lvl5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5pPr>
              <a:lvl6pPr marL="4572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6pPr>
              <a:lvl7pPr marL="9144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7pPr>
              <a:lvl8pPr marL="13716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8pPr>
              <a:lvl9pPr marL="18288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9pPr>
            </a:lstStyle>
            <a:p>
              <a:pPr>
                <a:defRPr/>
              </a:pPr>
              <a:r>
                <a:rPr lang="zh-CN" altLang="en-US" sz="1400" kern="0" dirty="0">
                  <a:solidFill>
                    <a:schemeClr val="tx1"/>
                  </a:solidFill>
                  <a:latin typeface="微软雅黑" panose="020B0503020204020204" pitchFamily="34" charset="-122"/>
                  <a:ea typeface="微软雅黑" panose="020B0503020204020204" pitchFamily="34" charset="-122"/>
                </a:rPr>
                <a:t>企业</a:t>
              </a:r>
              <a:endParaRPr lang="zh-CN" altLang="en-US" sz="1400" kern="0" dirty="0">
                <a:solidFill>
                  <a:schemeClr val="tx1"/>
                </a:solidFill>
                <a:latin typeface="微软雅黑" panose="020B0503020204020204" pitchFamily="34" charset="-122"/>
                <a:ea typeface="微软雅黑" panose="020B0503020204020204" pitchFamily="34" charset="-122"/>
              </a:endParaRPr>
            </a:p>
          </p:txBody>
        </p:sp>
        <p:sp>
          <p:nvSpPr>
            <p:cNvPr id="16" name="标题 30"/>
            <p:cNvSpPr txBox="1"/>
            <p:nvPr/>
          </p:nvSpPr>
          <p:spPr bwMode="auto">
            <a:xfrm>
              <a:off x="3543300" y="2816226"/>
              <a:ext cx="1444625" cy="277812"/>
            </a:xfrm>
            <a:prstGeom prst="rect">
              <a:avLst/>
            </a:prstGeom>
            <a:noFill/>
            <a:ln>
              <a:noFill/>
            </a:ln>
          </p:spPr>
          <p:txBody>
            <a:bodyPr anchor="ctr"/>
            <a:lstStyle>
              <a:lvl1pPr algn="l" rtl="0" eaLnBrk="0" fontAlgn="base" latinLnBrk="1" hangingPunct="0">
                <a:spcBef>
                  <a:spcPct val="0"/>
                </a:spcBef>
                <a:spcAft>
                  <a:spcPct val="0"/>
                </a:spcAft>
                <a:defRPr kumimoji="1" sz="3000" b="1">
                  <a:solidFill>
                    <a:srgbClr val="003366"/>
                  </a:solidFill>
                  <a:latin typeface="+mj-lt"/>
                  <a:ea typeface="+mj-ea"/>
                  <a:cs typeface="+mj-cs"/>
                </a:defRPr>
              </a:lvl1pPr>
              <a:lvl2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2pPr>
              <a:lvl3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3pPr>
              <a:lvl4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4pPr>
              <a:lvl5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5pPr>
              <a:lvl6pPr marL="4572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6pPr>
              <a:lvl7pPr marL="9144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7pPr>
              <a:lvl8pPr marL="13716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8pPr>
              <a:lvl9pPr marL="18288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9pPr>
            </a:lstStyle>
            <a:p>
              <a:pPr>
                <a:defRPr/>
              </a:pPr>
              <a:r>
                <a:rPr lang="zh-CN" altLang="en-US" sz="1400" kern="0" dirty="0" smtClean="0">
                  <a:solidFill>
                    <a:schemeClr val="tx1"/>
                  </a:solidFill>
                  <a:latin typeface="微软雅黑" panose="020B0503020204020204" pitchFamily="34" charset="-122"/>
                  <a:ea typeface="微软雅黑" panose="020B0503020204020204" pitchFamily="34" charset="-122"/>
                </a:rPr>
                <a:t>出口许可证</a:t>
              </a:r>
              <a:r>
                <a:rPr lang="zh-CN" altLang="en-US" sz="1400" kern="0" dirty="0">
                  <a:solidFill>
                    <a:schemeClr val="tx1"/>
                  </a:solidFill>
                  <a:latin typeface="微软雅黑" panose="020B0503020204020204" pitchFamily="34" charset="-122"/>
                  <a:ea typeface="微软雅黑" panose="020B0503020204020204" pitchFamily="34" charset="-122"/>
                </a:rPr>
                <a:t>系统</a:t>
              </a:r>
              <a:endParaRPr lang="zh-CN" altLang="en-US" sz="1400" kern="0" dirty="0">
                <a:solidFill>
                  <a:schemeClr val="tx1"/>
                </a:solidFill>
                <a:latin typeface="微软雅黑" panose="020B0503020204020204" pitchFamily="34" charset="-122"/>
                <a:ea typeface="微软雅黑" panose="020B0503020204020204" pitchFamily="34" charset="-122"/>
              </a:endParaRPr>
            </a:p>
          </p:txBody>
        </p:sp>
        <p:sp>
          <p:nvSpPr>
            <p:cNvPr id="17" name="标题 30"/>
            <p:cNvSpPr txBox="1"/>
            <p:nvPr/>
          </p:nvSpPr>
          <p:spPr bwMode="auto">
            <a:xfrm>
              <a:off x="7462838" y="3890963"/>
              <a:ext cx="1212850" cy="250825"/>
            </a:xfrm>
            <a:prstGeom prst="rect">
              <a:avLst/>
            </a:prstGeom>
            <a:noFill/>
            <a:ln>
              <a:noFill/>
            </a:ln>
          </p:spPr>
          <p:txBody>
            <a:bodyPr anchor="ctr"/>
            <a:lstStyle>
              <a:lvl1pPr algn="l" rtl="0" eaLnBrk="0" fontAlgn="base" latinLnBrk="1" hangingPunct="0">
                <a:spcBef>
                  <a:spcPct val="0"/>
                </a:spcBef>
                <a:spcAft>
                  <a:spcPct val="0"/>
                </a:spcAft>
                <a:defRPr kumimoji="1" sz="3000" b="1">
                  <a:solidFill>
                    <a:srgbClr val="003366"/>
                  </a:solidFill>
                  <a:latin typeface="+mj-lt"/>
                  <a:ea typeface="+mj-ea"/>
                  <a:cs typeface="+mj-cs"/>
                </a:defRPr>
              </a:lvl1pPr>
              <a:lvl2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2pPr>
              <a:lvl3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3pPr>
              <a:lvl4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4pPr>
              <a:lvl5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5pPr>
              <a:lvl6pPr marL="4572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6pPr>
              <a:lvl7pPr marL="9144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7pPr>
              <a:lvl8pPr marL="13716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8pPr>
              <a:lvl9pPr marL="18288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9pPr>
            </a:lstStyle>
            <a:p>
              <a:pPr>
                <a:defRPr/>
              </a:pPr>
              <a:r>
                <a:rPr lang="zh-CN" altLang="en-US" sz="1400" kern="0" dirty="0" smtClean="0">
                  <a:solidFill>
                    <a:schemeClr val="tx1"/>
                  </a:solidFill>
                  <a:latin typeface="微软雅黑" panose="020B0503020204020204" pitchFamily="34" charset="-122"/>
                  <a:ea typeface="微软雅黑" panose="020B0503020204020204" pitchFamily="34" charset="-122"/>
                </a:rPr>
                <a:t>发证机构</a:t>
              </a:r>
              <a:endParaRPr lang="zh-CN" altLang="en-US" sz="1400" kern="0" dirty="0">
                <a:solidFill>
                  <a:schemeClr val="tx1"/>
                </a:solidFill>
                <a:latin typeface="微软雅黑" panose="020B0503020204020204" pitchFamily="34" charset="-122"/>
                <a:ea typeface="微软雅黑" panose="020B0503020204020204" pitchFamily="34" charset="-122"/>
              </a:endParaRPr>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9150" y="5083175"/>
              <a:ext cx="12477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接箭头连接符 18"/>
            <p:cNvCxnSpPr/>
            <p:nvPr/>
          </p:nvCxnSpPr>
          <p:spPr>
            <a:xfrm>
              <a:off x="1373187" y="3606801"/>
              <a:ext cx="25495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4641851" y="3590926"/>
              <a:ext cx="28813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4332287" y="3984626"/>
              <a:ext cx="0" cy="13652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4725988" y="5805487"/>
              <a:ext cx="25368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38" descr="3D_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9863" y="3068638"/>
              <a:ext cx="61753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标题 30"/>
            <p:cNvSpPr txBox="1"/>
            <p:nvPr/>
          </p:nvSpPr>
          <p:spPr bwMode="auto">
            <a:xfrm>
              <a:off x="1629420" y="3276799"/>
              <a:ext cx="22018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lgn="ctr" eaLnBrk="1" hangingPunct="1"/>
              <a:r>
                <a:rPr kumimoji="1" lang="zh-CN" altLang="en-US" sz="1200" dirty="0" smtClean="0">
                  <a:latin typeface="微软雅黑" panose="020B0503020204020204" pitchFamily="34" charset="-122"/>
                  <a:ea typeface="微软雅黑" panose="020B0503020204020204" pitchFamily="34" charset="-122"/>
                </a:rPr>
                <a:t>登录出口许可证填报</a:t>
              </a:r>
              <a:r>
                <a:rPr kumimoji="1" lang="zh-CN" altLang="en-US" sz="1200" dirty="0">
                  <a:latin typeface="微软雅黑" panose="020B0503020204020204" pitchFamily="34" charset="-122"/>
                  <a:ea typeface="微软雅黑" panose="020B0503020204020204" pitchFamily="34" charset="-122"/>
                </a:rPr>
                <a:t>信息</a:t>
              </a:r>
              <a:endParaRPr kumimoji="1" lang="zh-CN" altLang="en-US" sz="1100" dirty="0">
                <a:latin typeface="微软雅黑" panose="020B0503020204020204" pitchFamily="34" charset="-122"/>
                <a:ea typeface="微软雅黑" panose="020B0503020204020204" pitchFamily="34" charset="-122"/>
              </a:endParaRPr>
            </a:p>
          </p:txBody>
        </p:sp>
        <p:sp>
          <p:nvSpPr>
            <p:cNvPr id="25" name="标题 30"/>
            <p:cNvSpPr txBox="1"/>
            <p:nvPr/>
          </p:nvSpPr>
          <p:spPr bwMode="auto">
            <a:xfrm>
              <a:off x="4562475" y="3232150"/>
              <a:ext cx="265271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lgn="ctr" eaLnBrk="1" hangingPunct="1"/>
              <a:r>
                <a:rPr kumimoji="1" lang="zh-CN" altLang="en-US" sz="1200">
                  <a:latin typeface="微软雅黑" panose="020B0503020204020204" pitchFamily="34" charset="-122"/>
                  <a:ea typeface="微软雅黑" panose="020B0503020204020204" pitchFamily="34" charset="-122"/>
                </a:rPr>
                <a:t>　审核员核对企业身份及填报数据</a:t>
              </a:r>
              <a:endParaRPr kumimoji="1" lang="zh-CN" altLang="en-US" sz="1100">
                <a:latin typeface="微软雅黑" panose="020B0503020204020204" pitchFamily="34" charset="-122"/>
                <a:ea typeface="微软雅黑" panose="020B0503020204020204" pitchFamily="34" charset="-122"/>
              </a:endParaRPr>
            </a:p>
          </p:txBody>
        </p:sp>
        <p:sp>
          <p:nvSpPr>
            <p:cNvPr id="26" name="标题 30"/>
            <p:cNvSpPr txBox="1"/>
            <p:nvPr/>
          </p:nvSpPr>
          <p:spPr bwMode="auto">
            <a:xfrm>
              <a:off x="5389563" y="3567113"/>
              <a:ext cx="19446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eaLnBrk="1" hangingPunct="1"/>
              <a:r>
                <a:rPr kumimoji="1" lang="zh-CN" altLang="en-US" sz="1200">
                  <a:latin typeface="微软雅黑" panose="020B0503020204020204" pitchFamily="34" charset="-122"/>
                  <a:ea typeface="微软雅黑" panose="020B0503020204020204" pitchFamily="34" charset="-122"/>
                </a:rPr>
                <a:t>　审核</a:t>
              </a:r>
              <a:r>
                <a:rPr kumimoji="1" lang="zh-CN" altLang="en-US" sz="1100">
                  <a:latin typeface="微软雅黑" panose="020B0503020204020204" pitchFamily="34" charset="-122"/>
                  <a:ea typeface="微软雅黑" panose="020B0503020204020204" pitchFamily="34" charset="-122"/>
                </a:rPr>
                <a:t>通过结果反馈至系统</a:t>
              </a:r>
              <a:endParaRPr kumimoji="1" lang="zh-CN" altLang="en-US" sz="1100">
                <a:latin typeface="微软雅黑" panose="020B0503020204020204" pitchFamily="34" charset="-122"/>
                <a:ea typeface="微软雅黑" panose="020B0503020204020204" pitchFamily="34" charset="-122"/>
              </a:endParaRPr>
            </a:p>
          </p:txBody>
        </p:sp>
        <p:sp>
          <p:nvSpPr>
            <p:cNvPr id="27" name="标题 30"/>
            <p:cNvSpPr txBox="1"/>
            <p:nvPr/>
          </p:nvSpPr>
          <p:spPr bwMode="auto">
            <a:xfrm rot="1546287">
              <a:off x="4800600" y="4375150"/>
              <a:ext cx="248285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lgn="ctr" eaLnBrk="1" hangingPunct="1"/>
              <a:r>
                <a:rPr kumimoji="1" lang="zh-CN" altLang="en-US" sz="1200">
                  <a:latin typeface="微软雅黑" panose="020B0503020204020204" pitchFamily="34" charset="-122"/>
                  <a:ea typeface="微软雅黑" panose="020B0503020204020204" pitchFamily="34" charset="-122"/>
                </a:rPr>
                <a:t>自动或人工审核发送</a:t>
              </a:r>
              <a:r>
                <a:rPr kumimoji="1" lang="en-US" altLang="zh-CN" sz="1200">
                  <a:latin typeface="微软雅黑" panose="020B0503020204020204" pitchFamily="34" charset="-122"/>
                  <a:ea typeface="微软雅黑" panose="020B0503020204020204" pitchFamily="34" charset="-122"/>
                </a:rPr>
                <a:t>PDF</a:t>
              </a:r>
              <a:r>
                <a:rPr kumimoji="1" lang="zh-CN" altLang="en-US" sz="1200">
                  <a:latin typeface="微软雅黑" panose="020B0503020204020204" pitchFamily="34" charset="-122"/>
                  <a:ea typeface="微软雅黑" panose="020B0503020204020204" pitchFamily="34" charset="-122"/>
                </a:rPr>
                <a:t>数据</a:t>
              </a:r>
              <a:endParaRPr kumimoji="1" lang="en-US" altLang="zh-CN" sz="1200">
                <a:latin typeface="微软雅黑" panose="020B0503020204020204" pitchFamily="34" charset="-122"/>
                <a:ea typeface="微软雅黑" panose="020B0503020204020204" pitchFamily="34" charset="-122"/>
              </a:endParaRPr>
            </a:p>
            <a:p>
              <a:pPr algn="ctr" eaLnBrk="1" hangingPunct="1"/>
              <a:r>
                <a:rPr kumimoji="1" lang="zh-CN" altLang="en-US" sz="1200">
                  <a:latin typeface="微软雅黑" panose="020B0503020204020204" pitchFamily="34" charset="-122"/>
                  <a:ea typeface="微软雅黑" panose="020B0503020204020204" pitchFamily="34" charset="-122"/>
                </a:rPr>
                <a:t>至自动签章平台</a:t>
              </a:r>
              <a:endParaRPr kumimoji="1" lang="zh-CN" altLang="en-US" sz="1100">
                <a:latin typeface="微软雅黑" panose="020B0503020204020204" pitchFamily="34" charset="-122"/>
                <a:ea typeface="微软雅黑" panose="020B0503020204020204" pitchFamily="34" charset="-122"/>
              </a:endParaRPr>
            </a:p>
          </p:txBody>
        </p:sp>
        <p:sp>
          <p:nvSpPr>
            <p:cNvPr id="28" name="标题 30"/>
            <p:cNvSpPr txBox="1"/>
            <p:nvPr/>
          </p:nvSpPr>
          <p:spPr bwMode="auto">
            <a:xfrm>
              <a:off x="5092725" y="5443538"/>
              <a:ext cx="22669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lgn="ctr" eaLnBrk="1" hangingPunct="1"/>
              <a:r>
                <a:rPr kumimoji="1" lang="zh-CN" altLang="en-US" sz="1200" dirty="0">
                  <a:latin typeface="微软雅黑" panose="020B0503020204020204" pitchFamily="34" charset="-122"/>
                  <a:ea typeface="微软雅黑" panose="020B0503020204020204" pitchFamily="34" charset="-122"/>
                </a:rPr>
                <a:t>　</a:t>
              </a:r>
              <a:r>
                <a:rPr kumimoji="1" lang="zh-CN" altLang="en-US" sz="1200" dirty="0" smtClean="0">
                  <a:latin typeface="微软雅黑" panose="020B0503020204020204" pitchFamily="34" charset="-122"/>
                  <a:ea typeface="微软雅黑" panose="020B0503020204020204" pitchFamily="34" charset="-122"/>
                </a:rPr>
                <a:t>出口许可证</a:t>
              </a:r>
              <a:r>
                <a:rPr kumimoji="1" lang="zh-CN" altLang="en-US" sz="1200" dirty="0">
                  <a:latin typeface="微软雅黑" panose="020B0503020204020204" pitchFamily="34" charset="-122"/>
                  <a:ea typeface="微软雅黑" panose="020B0503020204020204" pitchFamily="34" charset="-122"/>
                </a:rPr>
                <a:t>自动盖章</a:t>
              </a:r>
              <a:endParaRPr kumimoji="1" lang="zh-CN" altLang="en-US" sz="1100" dirty="0">
                <a:latin typeface="微软雅黑" panose="020B0503020204020204" pitchFamily="34" charset="-122"/>
                <a:ea typeface="微软雅黑" panose="020B0503020204020204" pitchFamily="34" charset="-122"/>
              </a:endParaRPr>
            </a:p>
          </p:txBody>
        </p:sp>
        <p:sp>
          <p:nvSpPr>
            <p:cNvPr id="29" name="标题 30"/>
            <p:cNvSpPr txBox="1"/>
            <p:nvPr/>
          </p:nvSpPr>
          <p:spPr bwMode="auto">
            <a:xfrm>
              <a:off x="4232275" y="4805363"/>
              <a:ext cx="146843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lgn="ctr" eaLnBrk="1" hangingPunct="1"/>
              <a:r>
                <a:rPr kumimoji="1" lang="zh-CN" altLang="en-US" sz="1200">
                  <a:latin typeface="微软雅黑" panose="020B0503020204020204" pitchFamily="34" charset="-122"/>
                  <a:ea typeface="微软雅黑" panose="020B0503020204020204" pitchFamily="34" charset="-122"/>
                </a:rPr>
                <a:t>　　</a:t>
              </a:r>
              <a:r>
                <a:rPr kumimoji="1" lang="en-US" altLang="zh-CN" sz="1200">
                  <a:latin typeface="微软雅黑" panose="020B0503020204020204" pitchFamily="34" charset="-122"/>
                  <a:ea typeface="微软雅黑" panose="020B0503020204020204" pitchFamily="34" charset="-122"/>
                </a:rPr>
                <a:t>PDF</a:t>
              </a:r>
              <a:r>
                <a:rPr kumimoji="1" lang="zh-CN" altLang="en-US" sz="1200">
                  <a:latin typeface="微软雅黑" panose="020B0503020204020204" pitchFamily="34" charset="-122"/>
                  <a:ea typeface="微软雅黑" panose="020B0503020204020204" pitchFamily="34" charset="-122"/>
                </a:rPr>
                <a:t>电子许可证信息反馈至系统</a:t>
              </a:r>
              <a:endParaRPr kumimoji="1" lang="zh-CN" altLang="en-US" sz="1100">
                <a:latin typeface="微软雅黑" panose="020B0503020204020204" pitchFamily="34" charset="-122"/>
                <a:ea typeface="微软雅黑" panose="020B0503020204020204" pitchFamily="34" charset="-122"/>
              </a:endParaRPr>
            </a:p>
          </p:txBody>
        </p:sp>
        <p:sp>
          <p:nvSpPr>
            <p:cNvPr id="30" name="标题 30"/>
            <p:cNvSpPr txBox="1"/>
            <p:nvPr/>
          </p:nvSpPr>
          <p:spPr bwMode="auto">
            <a:xfrm>
              <a:off x="1468438" y="3829050"/>
              <a:ext cx="16081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lgn="ctr" eaLnBrk="1" hangingPunct="1"/>
              <a:r>
                <a:rPr kumimoji="1" lang="zh-CN" altLang="en-US" sz="1200">
                  <a:latin typeface="微软雅黑" panose="020B0503020204020204" pitchFamily="34" charset="-122"/>
                  <a:ea typeface="微软雅黑" panose="020B0503020204020204" pitchFamily="34" charset="-122"/>
                </a:rPr>
                <a:t>　企业在系统内可在线查看电子许可证</a:t>
              </a:r>
              <a:endParaRPr kumimoji="1" lang="zh-CN" altLang="en-US" sz="1100">
                <a:latin typeface="微软雅黑" panose="020B0503020204020204" pitchFamily="34" charset="-122"/>
                <a:ea typeface="微软雅黑" panose="020B0503020204020204" pitchFamily="34" charset="-122"/>
              </a:endParaRPr>
            </a:p>
          </p:txBody>
        </p:sp>
        <p:sp>
          <p:nvSpPr>
            <p:cNvPr id="31" name="标题 30"/>
            <p:cNvSpPr txBox="1"/>
            <p:nvPr/>
          </p:nvSpPr>
          <p:spPr bwMode="auto">
            <a:xfrm>
              <a:off x="3852862" y="6154737"/>
              <a:ext cx="1376363" cy="250825"/>
            </a:xfrm>
            <a:prstGeom prst="rect">
              <a:avLst/>
            </a:prstGeom>
            <a:noFill/>
            <a:ln>
              <a:noFill/>
            </a:ln>
          </p:spPr>
          <p:txBody>
            <a:bodyPr anchor="ctr"/>
            <a:lstStyle>
              <a:lvl1pPr algn="l" rtl="0" eaLnBrk="0" fontAlgn="base" latinLnBrk="1" hangingPunct="0">
                <a:spcBef>
                  <a:spcPct val="0"/>
                </a:spcBef>
                <a:spcAft>
                  <a:spcPct val="0"/>
                </a:spcAft>
                <a:defRPr kumimoji="1" sz="3000" b="1">
                  <a:solidFill>
                    <a:srgbClr val="003366"/>
                  </a:solidFill>
                  <a:latin typeface="+mj-lt"/>
                  <a:ea typeface="+mj-ea"/>
                  <a:cs typeface="+mj-cs"/>
                </a:defRPr>
              </a:lvl1pPr>
              <a:lvl2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2pPr>
              <a:lvl3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3pPr>
              <a:lvl4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4pPr>
              <a:lvl5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5pPr>
              <a:lvl6pPr marL="4572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6pPr>
              <a:lvl7pPr marL="9144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7pPr>
              <a:lvl8pPr marL="13716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8pPr>
              <a:lvl9pPr marL="18288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9pPr>
            </a:lstStyle>
            <a:p>
              <a:pPr>
                <a:defRPr/>
              </a:pPr>
              <a:r>
                <a:rPr lang="zh-CN" altLang="en-US" sz="1400" kern="0" dirty="0">
                  <a:solidFill>
                    <a:schemeClr val="tx1"/>
                  </a:solidFill>
                  <a:latin typeface="微软雅黑" panose="020B0503020204020204" pitchFamily="34" charset="-122"/>
                  <a:ea typeface="微软雅黑" panose="020B0503020204020204" pitchFamily="34" charset="-122"/>
                </a:rPr>
                <a:t>电子许可证</a:t>
              </a:r>
              <a:endParaRPr lang="zh-CN" altLang="en-US" sz="1400" kern="0" dirty="0">
                <a:solidFill>
                  <a:schemeClr val="tx1"/>
                </a:solidFill>
                <a:latin typeface="微软雅黑" panose="020B0503020204020204" pitchFamily="34" charset="-122"/>
                <a:ea typeface="微软雅黑" panose="020B0503020204020204" pitchFamily="34" charset="-122"/>
              </a:endParaRPr>
            </a:p>
          </p:txBody>
        </p:sp>
        <p:cxnSp>
          <p:nvCxnSpPr>
            <p:cNvPr id="32" name="直接箭头连接符 31"/>
            <p:cNvCxnSpPr/>
            <p:nvPr/>
          </p:nvCxnSpPr>
          <p:spPr>
            <a:xfrm>
              <a:off x="1082675" y="4173537"/>
              <a:ext cx="9525" cy="10985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标题 30"/>
            <p:cNvSpPr txBox="1"/>
            <p:nvPr/>
          </p:nvSpPr>
          <p:spPr bwMode="auto">
            <a:xfrm>
              <a:off x="146050" y="4317999"/>
              <a:ext cx="10668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lgn="ctr" eaLnBrk="1" hangingPunct="1"/>
              <a:r>
                <a:rPr kumimoji="1" lang="zh-CN" altLang="en-US" sz="1200" dirty="0">
                  <a:latin typeface="微软雅黑" panose="020B0503020204020204" pitchFamily="34" charset="-122"/>
                  <a:ea typeface="微软雅黑" panose="020B0503020204020204" pitchFamily="34" charset="-122"/>
                </a:rPr>
                <a:t>　企业</a:t>
              </a:r>
              <a:r>
                <a:rPr kumimoji="1" lang="zh-CN" altLang="en-US" sz="1200" dirty="0" smtClean="0">
                  <a:latin typeface="微软雅黑" panose="020B0503020204020204" pitchFamily="34" charset="-122"/>
                  <a:ea typeface="微软雅黑" panose="020B0503020204020204" pitchFamily="34" charset="-122"/>
                </a:rPr>
                <a:t>在出口许可证</a:t>
              </a:r>
              <a:r>
                <a:rPr kumimoji="1" lang="zh-CN" altLang="en-US" sz="1200" dirty="0">
                  <a:latin typeface="微软雅黑" panose="020B0503020204020204" pitchFamily="34" charset="-122"/>
                  <a:ea typeface="微软雅黑" panose="020B0503020204020204" pitchFamily="34" charset="-122"/>
                </a:rPr>
                <a:t>系统中打印电子许可证</a:t>
              </a:r>
              <a:endParaRPr kumimoji="1" lang="zh-CN" altLang="en-US" sz="1100" dirty="0">
                <a:latin typeface="微软雅黑" panose="020B0503020204020204" pitchFamily="34" charset="-122"/>
                <a:ea typeface="微软雅黑" panose="020B0503020204020204" pitchFamily="34" charset="-122"/>
              </a:endParaRPr>
            </a:p>
          </p:txBody>
        </p:sp>
        <p:sp>
          <p:nvSpPr>
            <p:cNvPr id="34" name="标题 30"/>
            <p:cNvSpPr txBox="1"/>
            <p:nvPr/>
          </p:nvSpPr>
          <p:spPr bwMode="auto">
            <a:xfrm>
              <a:off x="1989137" y="2341563"/>
              <a:ext cx="1241425" cy="612775"/>
            </a:xfrm>
            <a:prstGeom prst="rect">
              <a:avLst/>
            </a:prstGeom>
            <a:noFill/>
            <a:ln>
              <a:noFill/>
            </a:ln>
          </p:spPr>
          <p:txBody>
            <a:bodyPr anchor="ctr"/>
            <a:lstStyle>
              <a:lvl1pPr algn="l" rtl="0" eaLnBrk="0" fontAlgn="base" latinLnBrk="1" hangingPunct="0">
                <a:spcBef>
                  <a:spcPct val="0"/>
                </a:spcBef>
                <a:spcAft>
                  <a:spcPct val="0"/>
                </a:spcAft>
                <a:defRPr kumimoji="1" sz="3000" b="1">
                  <a:solidFill>
                    <a:srgbClr val="003366"/>
                  </a:solidFill>
                  <a:latin typeface="+mj-lt"/>
                  <a:ea typeface="+mj-ea"/>
                  <a:cs typeface="+mj-cs"/>
                </a:defRPr>
              </a:lvl1pPr>
              <a:lvl2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2pPr>
              <a:lvl3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3pPr>
              <a:lvl4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4pPr>
              <a:lvl5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5pPr>
              <a:lvl6pPr marL="4572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6pPr>
              <a:lvl7pPr marL="9144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7pPr>
              <a:lvl8pPr marL="13716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8pPr>
              <a:lvl9pPr marL="18288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9pPr>
            </a:lstStyle>
            <a:p>
              <a:pPr>
                <a:defRPr/>
              </a:pPr>
              <a:r>
                <a:rPr lang="zh-CN" altLang="en-US" sz="1400" kern="0" dirty="0">
                  <a:solidFill>
                    <a:schemeClr val="tx1"/>
                  </a:solidFill>
                  <a:latin typeface="微软雅黑" panose="020B0503020204020204" pitchFamily="34" charset="-122"/>
                  <a:ea typeface="微软雅黑" panose="020B0503020204020204" pitchFamily="34" charset="-122"/>
                </a:rPr>
                <a:t>云签章系统</a:t>
              </a:r>
              <a:endParaRPr lang="zh-CN" altLang="en-US" sz="1400" kern="0" dirty="0">
                <a:solidFill>
                  <a:schemeClr val="tx1"/>
                </a:solidFill>
                <a:latin typeface="微软雅黑" panose="020B0503020204020204" pitchFamily="34" charset="-122"/>
                <a:ea typeface="微软雅黑" panose="020B0503020204020204" pitchFamily="34" charset="-122"/>
              </a:endParaRPr>
            </a:p>
          </p:txBody>
        </p:sp>
        <p:sp>
          <p:nvSpPr>
            <p:cNvPr id="35" name="标题 30"/>
            <p:cNvSpPr txBox="1"/>
            <p:nvPr/>
          </p:nvSpPr>
          <p:spPr bwMode="auto">
            <a:xfrm>
              <a:off x="4333875" y="2103438"/>
              <a:ext cx="1250950" cy="395288"/>
            </a:xfrm>
            <a:prstGeom prst="rect">
              <a:avLst/>
            </a:prstGeom>
            <a:noFill/>
            <a:ln w="9525">
              <a:solidFill>
                <a:schemeClr val="bg1">
                  <a:lumMod val="75000"/>
                </a:schemeClr>
              </a:solidFill>
              <a:prstDash val="dash"/>
              <a:miter lim="800000"/>
            </a:ln>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hangingPunct="1">
                <a:defRPr/>
              </a:pPr>
              <a:r>
                <a:rPr lang="en-US" altLang="zh-CN" sz="1200" b="1" dirty="0">
                  <a:solidFill>
                    <a:srgbClr val="C00000"/>
                  </a:solidFill>
                  <a:latin typeface="Arial Black" panose="020B0A04020102020204" pitchFamily="34" charset="0"/>
                  <a:ea typeface="微软雅黑" panose="020B0503020204020204" pitchFamily="34" charset="-122"/>
                </a:rPr>
                <a:t>#</a:t>
              </a:r>
              <a:r>
                <a:rPr lang="zh-CN" altLang="en-US" sz="1200" b="1" dirty="0">
                  <a:solidFill>
                    <a:srgbClr val="C00000"/>
                  </a:solidFill>
                  <a:latin typeface="Arial Black" panose="020B0A04020102020204" pitchFamily="34" charset="0"/>
                  <a:ea typeface="微软雅黑" panose="020B0503020204020204" pitchFamily="34" charset="-122"/>
                </a:rPr>
                <a:t>直观验证</a:t>
              </a:r>
              <a:endParaRPr lang="en-US" altLang="zh-CN" sz="1200" b="1" dirty="0">
                <a:solidFill>
                  <a:srgbClr val="C00000"/>
                </a:solidFill>
                <a:latin typeface="Arial Black" panose="020B0A04020102020204" pitchFamily="34" charset="0"/>
                <a:ea typeface="微软雅黑" panose="020B0503020204020204" pitchFamily="34" charset="-122"/>
              </a:endParaRPr>
            </a:p>
            <a:p>
              <a:pPr algn="ctr" eaLnBrk="1" hangingPunct="1">
                <a:defRPr/>
              </a:pPr>
              <a:r>
                <a:rPr lang="zh-CN" altLang="en-US" sz="1200" b="1" dirty="0">
                  <a:solidFill>
                    <a:srgbClr val="C00000"/>
                  </a:solidFill>
                  <a:latin typeface="Arial Black" panose="020B0A04020102020204" pitchFamily="34" charset="0"/>
                  <a:ea typeface="微软雅黑" panose="020B0503020204020204" pitchFamily="34" charset="-122"/>
                </a:rPr>
                <a:t>企业公章</a:t>
              </a:r>
              <a:endParaRPr lang="zh-CN" altLang="en-US" sz="1200" b="1" dirty="0">
                <a:solidFill>
                  <a:srgbClr val="C00000"/>
                </a:solidFill>
                <a:latin typeface="Arial Black" panose="020B0A04020102020204" pitchFamily="34" charset="0"/>
                <a:ea typeface="微软雅黑" panose="020B0503020204020204" pitchFamily="34" charset="-122"/>
              </a:endParaRPr>
            </a:p>
          </p:txBody>
        </p:sp>
        <p:sp>
          <p:nvSpPr>
            <p:cNvPr id="36" name="标题 30"/>
            <p:cNvSpPr txBox="1"/>
            <p:nvPr/>
          </p:nvSpPr>
          <p:spPr bwMode="auto">
            <a:xfrm>
              <a:off x="2754312" y="2797176"/>
              <a:ext cx="952500" cy="396875"/>
            </a:xfrm>
            <a:prstGeom prst="rect">
              <a:avLst/>
            </a:prstGeom>
            <a:noFill/>
            <a:ln w="9525">
              <a:solidFill>
                <a:schemeClr val="bg1">
                  <a:lumMod val="75000"/>
                </a:schemeClr>
              </a:solidFill>
              <a:prstDash val="dash"/>
              <a:miter lim="800000"/>
            </a:ln>
          </p:spPr>
          <p:txBody>
            <a:bodyPr anchor="ctr"/>
            <a:lstStyle>
              <a:defPPr>
                <a:defRPr lang="zh-CN"/>
              </a:defPPr>
              <a:lvl1pPr algn="ctr" eaLnBrk="1" hangingPunct="1">
                <a:defRPr kumimoji="1" sz="1400">
                  <a:latin typeface="Arial Black" panose="020B0A04020102020204" pitchFamily="34" charset="0"/>
                  <a:ea typeface="微软雅黑" panose="020B0503020204020204" pitchFamily="34" charset="-122"/>
                </a:defRPr>
              </a:lvl1pPr>
              <a:lvl2pPr marL="742950" indent="-285750" eaLnBrk="0" hangingPunct="0">
                <a:defRPr kumimoji="1">
                  <a:latin typeface="Gulim" panose="020B0600000101010101" pitchFamily="34" charset="-127"/>
                  <a:ea typeface="Gulim" panose="020B0600000101010101" pitchFamily="34" charset="-127"/>
                </a:defRPr>
              </a:lvl2pPr>
              <a:lvl3pPr marL="1143000" indent="-228600" eaLnBrk="0" hangingPunct="0">
                <a:defRPr kumimoji="1">
                  <a:latin typeface="Gulim" panose="020B0600000101010101" pitchFamily="34" charset="-127"/>
                  <a:ea typeface="Gulim" panose="020B0600000101010101" pitchFamily="34" charset="-127"/>
                </a:defRPr>
              </a:lvl3pPr>
              <a:lvl4pPr marL="1600200" indent="-228600" eaLnBrk="0" hangingPunct="0">
                <a:defRPr kumimoji="1">
                  <a:latin typeface="Gulim" panose="020B0600000101010101" pitchFamily="34" charset="-127"/>
                  <a:ea typeface="Gulim" panose="020B0600000101010101" pitchFamily="34" charset="-127"/>
                </a:defRPr>
              </a:lvl4pPr>
              <a:lvl5pPr marL="2057400" indent="-228600" eaLnBrk="0" hangingPunct="0">
                <a:defRPr kumimoji="1">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latin typeface="Gulim" panose="020B0600000101010101" pitchFamily="34" charset="-127"/>
                  <a:ea typeface="Gulim" panose="020B0600000101010101" pitchFamily="34" charset="-127"/>
                </a:defRPr>
              </a:lvl9pPr>
            </a:lstStyle>
            <a:p>
              <a:pPr>
                <a:defRPr/>
              </a:pPr>
              <a:r>
                <a:rPr lang="en-US" altLang="zh-CN" sz="1200" b="1" dirty="0">
                  <a:solidFill>
                    <a:srgbClr val="C00000"/>
                  </a:solidFill>
                </a:rPr>
                <a:t>#</a:t>
              </a:r>
              <a:r>
                <a:rPr lang="zh-CN" altLang="en-US" sz="1200" b="1" dirty="0">
                  <a:solidFill>
                    <a:srgbClr val="C00000"/>
                  </a:solidFill>
                </a:rPr>
                <a:t>自动调取企业公章</a:t>
              </a:r>
              <a:endParaRPr lang="zh-CN" altLang="en-US" sz="1200" b="1" dirty="0">
                <a:solidFill>
                  <a:srgbClr val="C00000"/>
                </a:solidFill>
              </a:endParaRPr>
            </a:p>
          </p:txBody>
        </p:sp>
        <p:pic>
          <p:nvPicPr>
            <p:cNvPr id="37" name="Picture 30" descr="215"/>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58788" y="5170488"/>
              <a:ext cx="1677987"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descr="D:\软件\新建文件夹\Meitu\Sucai\WoDeSucai\Shipin\Zidingyi\mtsc_body7.png"/>
            <p:cNvPicPr>
              <a:picLocks noChangeAspect="1" noChangeArrowheads="1"/>
            </p:cNvPicPr>
            <p:nvPr/>
          </p:nvPicPr>
          <p:blipFill>
            <a:blip r:embed="rId3" cstate="print">
              <a:grayscl/>
            </a:blip>
            <a:srcRect/>
            <a:stretch>
              <a:fillRect/>
            </a:stretch>
          </p:blipFill>
          <p:spPr bwMode="auto">
            <a:xfrm>
              <a:off x="1463241" y="5673855"/>
              <a:ext cx="409932" cy="405706"/>
            </a:xfrm>
            <a:prstGeom prst="rect">
              <a:avLst/>
            </a:prstGeom>
            <a:noFill/>
            <a:scene3d>
              <a:camera prst="orthographicFront">
                <a:rot lat="3000000" lon="600000" rev="600000"/>
              </a:camera>
              <a:lightRig rig="threePt" dir="t"/>
            </a:scene3d>
          </p:spPr>
        </p:pic>
        <p:pic>
          <p:nvPicPr>
            <p:cNvPr id="39" name="Picture 3"/>
            <p:cNvPicPr>
              <a:picLocks noChangeAspect="1" noChangeArrowheads="1"/>
            </p:cNvPicPr>
            <p:nvPr/>
          </p:nvPicPr>
          <p:blipFill>
            <a:blip r:embed="rId7" cstate="print"/>
            <a:srcRect/>
            <a:stretch>
              <a:fillRect/>
            </a:stretch>
          </p:blipFill>
          <p:spPr bwMode="auto">
            <a:xfrm rot="19612474">
              <a:off x="1286692" y="5396433"/>
              <a:ext cx="301400" cy="457239"/>
            </a:xfrm>
            <a:prstGeom prst="rect">
              <a:avLst/>
            </a:prstGeom>
            <a:noFill/>
            <a:ln>
              <a:noFill/>
            </a:ln>
            <a:scene3d>
              <a:camera prst="orthographicFront">
                <a:rot lat="3600000" lon="600000" rev="0"/>
              </a:camera>
              <a:lightRig rig="threePt" dir="t"/>
            </a:scene3d>
          </p:spPr>
        </p:pic>
        <p:cxnSp>
          <p:nvCxnSpPr>
            <p:cNvPr id="40" name="直接连接符 39"/>
            <p:cNvCxnSpPr/>
            <p:nvPr/>
          </p:nvCxnSpPr>
          <p:spPr>
            <a:xfrm>
              <a:off x="1565275" y="5618162"/>
              <a:ext cx="1038225" cy="0"/>
            </a:xfrm>
            <a:prstGeom prst="line">
              <a:avLst/>
            </a:prstGeom>
            <a:ln w="15875">
              <a:solidFill>
                <a:srgbClr val="C00000"/>
              </a:solidFill>
              <a:headEnd type="oval"/>
            </a:ln>
          </p:spPr>
          <p:style>
            <a:lnRef idx="1">
              <a:schemeClr val="accent1"/>
            </a:lnRef>
            <a:fillRef idx="0">
              <a:schemeClr val="accent1"/>
            </a:fillRef>
            <a:effectRef idx="0">
              <a:schemeClr val="accent1"/>
            </a:effectRef>
            <a:fontRef idx="minor">
              <a:schemeClr val="tx1"/>
            </a:fontRef>
          </p:style>
        </p:cxnSp>
        <p:sp>
          <p:nvSpPr>
            <p:cNvPr id="42" name="标题 30"/>
            <p:cNvSpPr txBox="1"/>
            <p:nvPr/>
          </p:nvSpPr>
          <p:spPr bwMode="auto">
            <a:xfrm>
              <a:off x="1698625" y="5548313"/>
              <a:ext cx="12065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lgn="ctr" eaLnBrk="1" hangingPunct="1"/>
              <a:r>
                <a:rPr kumimoji="1" lang="en-US" altLang="zh-CN" sz="1200" b="1">
                  <a:solidFill>
                    <a:srgbClr val="C00000"/>
                  </a:solidFill>
                  <a:latin typeface="微软雅黑" panose="020B0503020204020204" pitchFamily="34" charset="-122"/>
                  <a:ea typeface="微软雅黑" panose="020B0503020204020204" pitchFamily="34" charset="-122"/>
                </a:rPr>
                <a:t>#</a:t>
              </a:r>
              <a:r>
                <a:rPr kumimoji="1" lang="zh-CN" altLang="en-US" sz="1200" b="1">
                  <a:solidFill>
                    <a:srgbClr val="C00000"/>
                  </a:solidFill>
                  <a:latin typeface="微软雅黑" panose="020B0503020204020204" pitchFamily="34" charset="-122"/>
                  <a:ea typeface="微软雅黑" panose="020B0503020204020204" pitchFamily="34" charset="-122"/>
                </a:rPr>
                <a:t>二维码验证</a:t>
              </a:r>
              <a:endParaRPr kumimoji="1" lang="zh-CN" altLang="en-US" sz="1000" b="1">
                <a:solidFill>
                  <a:srgbClr val="C00000"/>
                </a:solidFill>
                <a:latin typeface="微软雅黑" panose="020B0503020204020204" pitchFamily="34" charset="-122"/>
                <a:ea typeface="微软雅黑" panose="020B0503020204020204" pitchFamily="34" charset="-122"/>
              </a:endParaRPr>
            </a:p>
          </p:txBody>
        </p:sp>
        <p:sp>
          <p:nvSpPr>
            <p:cNvPr id="46" name="右箭头 45"/>
            <p:cNvSpPr/>
            <p:nvPr/>
          </p:nvSpPr>
          <p:spPr>
            <a:xfrm rot="5400000">
              <a:off x="2324893" y="2886870"/>
              <a:ext cx="492125" cy="32543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a typeface="Gulim" panose="020B0600000101010101" pitchFamily="34" charset="-127"/>
              </a:endParaRPr>
            </a:p>
          </p:txBody>
        </p:sp>
        <p:pic>
          <p:nvPicPr>
            <p:cNvPr id="47" name="Picture 4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1825" y="1881188"/>
              <a:ext cx="685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标题 30"/>
            <p:cNvSpPr txBox="1"/>
            <p:nvPr/>
          </p:nvSpPr>
          <p:spPr bwMode="auto">
            <a:xfrm>
              <a:off x="7048501" y="1936751"/>
              <a:ext cx="1368425" cy="612775"/>
            </a:xfrm>
            <a:prstGeom prst="rect">
              <a:avLst/>
            </a:prstGeom>
            <a:noFill/>
            <a:ln>
              <a:noFill/>
            </a:ln>
          </p:spPr>
          <p:txBody>
            <a:bodyPr anchor="ctr"/>
            <a:lstStyle>
              <a:lvl1pPr algn="l" rtl="0" eaLnBrk="0" fontAlgn="base" latinLnBrk="1" hangingPunct="0">
                <a:spcBef>
                  <a:spcPct val="0"/>
                </a:spcBef>
                <a:spcAft>
                  <a:spcPct val="0"/>
                </a:spcAft>
                <a:defRPr kumimoji="1" sz="3000" b="1">
                  <a:solidFill>
                    <a:srgbClr val="003366"/>
                  </a:solidFill>
                  <a:latin typeface="+mj-lt"/>
                  <a:ea typeface="+mj-ea"/>
                  <a:cs typeface="+mj-cs"/>
                </a:defRPr>
              </a:lvl1pPr>
              <a:lvl2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2pPr>
              <a:lvl3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3pPr>
              <a:lvl4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4pPr>
              <a:lvl5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5pPr>
              <a:lvl6pPr marL="4572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6pPr>
              <a:lvl7pPr marL="9144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7pPr>
              <a:lvl8pPr marL="13716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8pPr>
              <a:lvl9pPr marL="18288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9pPr>
            </a:lstStyle>
            <a:p>
              <a:pPr>
                <a:defRPr/>
              </a:pPr>
              <a:r>
                <a:rPr lang="zh-CN" altLang="en-US" sz="1400" kern="0" dirty="0">
                  <a:solidFill>
                    <a:schemeClr val="tx1"/>
                  </a:solidFill>
                  <a:latin typeface="微软雅黑" panose="020B0503020204020204" pitchFamily="34" charset="-122"/>
                  <a:ea typeface="微软雅黑" panose="020B0503020204020204" pitchFamily="34" charset="-122"/>
                </a:rPr>
                <a:t>自动验章系统</a:t>
              </a:r>
              <a:endParaRPr lang="zh-CN" altLang="en-US" sz="1400" kern="0" dirty="0">
                <a:solidFill>
                  <a:schemeClr val="tx1"/>
                </a:solidFill>
                <a:latin typeface="微软雅黑" panose="020B0503020204020204" pitchFamily="34" charset="-122"/>
                <a:ea typeface="微软雅黑" panose="020B0503020204020204" pitchFamily="34" charset="-122"/>
              </a:endParaRPr>
            </a:p>
          </p:txBody>
        </p:sp>
        <p:pic>
          <p:nvPicPr>
            <p:cNvPr id="49" name="Picture 4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1238" y="1870075"/>
              <a:ext cx="581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 descr="D:\软件\新建文件夹\Meitu\Sucai\WoDeSucai\Shipin\Zidingyi\mtsc_body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2688" y="1865313"/>
              <a:ext cx="63658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 name="直接箭头连接符 50"/>
            <p:cNvCxnSpPr/>
            <p:nvPr/>
          </p:nvCxnSpPr>
          <p:spPr>
            <a:xfrm flipH="1">
              <a:off x="4681538" y="3722688"/>
              <a:ext cx="27654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4764088" y="3751263"/>
              <a:ext cx="2871788" cy="13906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H="1">
              <a:off x="1358900" y="3789363"/>
              <a:ext cx="25368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7169151" y="5927725"/>
              <a:ext cx="1500187"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5" name="标题 30"/>
            <p:cNvSpPr txBox="1"/>
            <p:nvPr/>
          </p:nvSpPr>
          <p:spPr bwMode="auto">
            <a:xfrm>
              <a:off x="7097713" y="5927725"/>
              <a:ext cx="1374775" cy="250825"/>
            </a:xfrm>
            <a:prstGeom prst="rect">
              <a:avLst/>
            </a:prstGeom>
            <a:solidFill>
              <a:schemeClr val="bg1"/>
            </a:solidFill>
            <a:ln>
              <a:noFill/>
            </a:ln>
          </p:spPr>
          <p:txBody>
            <a:bodyPr anchor="ctr"/>
            <a:lstStyle>
              <a:lvl1pPr algn="l" rtl="0" eaLnBrk="0" fontAlgn="base" latinLnBrk="1" hangingPunct="0">
                <a:spcBef>
                  <a:spcPct val="0"/>
                </a:spcBef>
                <a:spcAft>
                  <a:spcPct val="0"/>
                </a:spcAft>
                <a:defRPr kumimoji="1" sz="3000" b="1">
                  <a:solidFill>
                    <a:srgbClr val="003366"/>
                  </a:solidFill>
                  <a:latin typeface="+mj-lt"/>
                  <a:ea typeface="+mj-ea"/>
                  <a:cs typeface="+mj-cs"/>
                </a:defRPr>
              </a:lvl1pPr>
              <a:lvl2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2pPr>
              <a:lvl3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3pPr>
              <a:lvl4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4pPr>
              <a:lvl5pPr algn="l" rtl="0" eaLnBrk="0" fontAlgn="base" latinLnBrk="1" hangingPunct="0">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5pPr>
              <a:lvl6pPr marL="4572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6pPr>
              <a:lvl7pPr marL="9144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7pPr>
              <a:lvl8pPr marL="13716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8pPr>
              <a:lvl9pPr marL="1828800" algn="l" rtl="0" fontAlgn="base" latinLnBrk="1">
                <a:spcBef>
                  <a:spcPct val="0"/>
                </a:spcBef>
                <a:spcAft>
                  <a:spcPct val="0"/>
                </a:spcAft>
                <a:defRPr kumimoji="1" sz="3000" b="1">
                  <a:solidFill>
                    <a:srgbClr val="003366"/>
                  </a:solidFill>
                  <a:latin typeface="Arial" panose="020B0604020202020204" pitchFamily="34" charset="0"/>
                  <a:ea typeface="Gulim" panose="020B0600000101010101" pitchFamily="34" charset="-127"/>
                </a:defRPr>
              </a:lvl9pPr>
            </a:lstStyle>
            <a:p>
              <a:pPr>
                <a:defRPr/>
              </a:pPr>
              <a:r>
                <a:rPr lang="zh-CN" altLang="en-US" sz="1400" kern="0" dirty="0">
                  <a:solidFill>
                    <a:schemeClr val="tx1"/>
                  </a:solidFill>
                  <a:latin typeface="微软雅黑" panose="020B0503020204020204" pitchFamily="34" charset="-122"/>
                  <a:ea typeface="微软雅黑" panose="020B0503020204020204" pitchFamily="34" charset="-122"/>
                </a:rPr>
                <a:t>自动签章系统</a:t>
              </a:r>
              <a:endParaRPr lang="zh-CN" altLang="en-US" sz="1400" kern="0" dirty="0">
                <a:solidFill>
                  <a:schemeClr val="tx1"/>
                </a:solidFill>
                <a:latin typeface="微软雅黑" panose="020B0503020204020204" pitchFamily="34" charset="-122"/>
                <a:ea typeface="微软雅黑" panose="020B0503020204020204" pitchFamily="34" charset="-122"/>
              </a:endParaRPr>
            </a:p>
          </p:txBody>
        </p:sp>
        <p:cxnSp>
          <p:nvCxnSpPr>
            <p:cNvPr id="56" name="直接箭头连接符 55"/>
            <p:cNvCxnSpPr>
              <a:endCxn id="47" idx="1"/>
            </p:cNvCxnSpPr>
            <p:nvPr/>
          </p:nvCxnSpPr>
          <p:spPr>
            <a:xfrm flipV="1">
              <a:off x="4657726" y="2219326"/>
              <a:ext cx="1054100" cy="1020762"/>
            </a:xfrm>
            <a:prstGeom prst="straightConnector1">
              <a:avLst/>
            </a:prstGeom>
            <a:ln w="19050">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57" name="标题 30"/>
            <p:cNvSpPr txBox="1"/>
            <p:nvPr/>
          </p:nvSpPr>
          <p:spPr bwMode="auto">
            <a:xfrm rot="-2731730">
              <a:off x="4728369" y="2248694"/>
              <a:ext cx="19446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eaLnBrk="1" hangingPunct="1"/>
              <a:r>
                <a:rPr kumimoji="1" lang="zh-CN" altLang="en-US" sz="1200">
                  <a:latin typeface="微软雅黑" panose="020B0503020204020204" pitchFamily="34" charset="-122"/>
                  <a:ea typeface="微软雅黑" panose="020B0503020204020204" pitchFamily="34" charset="-122"/>
                </a:rPr>
                <a:t>　提取数据</a:t>
              </a:r>
              <a:endParaRPr kumimoji="1" lang="en-US" altLang="zh-CN" sz="1200">
                <a:latin typeface="微软雅黑" panose="020B0503020204020204" pitchFamily="34" charset="-122"/>
                <a:ea typeface="微软雅黑" panose="020B0503020204020204" pitchFamily="34" charset="-122"/>
              </a:endParaRPr>
            </a:p>
            <a:p>
              <a:pPr eaLnBrk="1" hangingPunct="1"/>
              <a:r>
                <a:rPr kumimoji="1" lang="zh-CN" altLang="en-US" sz="1200">
                  <a:latin typeface="微软雅黑" panose="020B0503020204020204" pitchFamily="34" charset="-122"/>
                  <a:ea typeface="微软雅黑" panose="020B0503020204020204" pitchFamily="34" charset="-122"/>
                </a:rPr>
                <a:t>，自动验章。</a:t>
              </a:r>
              <a:endParaRPr kumimoji="1" lang="zh-CN" altLang="en-US" sz="1100">
                <a:latin typeface="微软雅黑" panose="020B0503020204020204" pitchFamily="34" charset="-122"/>
                <a:ea typeface="微软雅黑" panose="020B0503020204020204" pitchFamily="34" charset="-122"/>
              </a:endParaRPr>
            </a:p>
          </p:txBody>
        </p:sp>
        <p:pic>
          <p:nvPicPr>
            <p:cNvPr id="58" name="Picture 2" descr="f5_icon_number_blue_1.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77950" y="3289300"/>
              <a:ext cx="2936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3" descr="f5_icon_number_blue_2.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3093394">
              <a:off x="4877594" y="2947194"/>
              <a:ext cx="2921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 descr="f5_icon_number_blue_3.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38675" y="3268663"/>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 descr="f5_icon_number_blue_4.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05400" y="3681413"/>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 descr="f5_icon_number_blue_5.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947934">
              <a:off x="4772025" y="3873500"/>
              <a:ext cx="2921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7" descr="f5_icon_number_blue_6.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51450" y="5476875"/>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8" descr="f5_icon_number_blue_7.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389438" y="4818063"/>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9" descr="f5_icon_number_blue_8.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68438" y="3763963"/>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右箭头 65"/>
            <p:cNvSpPr/>
            <p:nvPr/>
          </p:nvSpPr>
          <p:spPr>
            <a:xfrm rot="16200000">
              <a:off x="2001043" y="2839245"/>
              <a:ext cx="492125" cy="32543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a typeface="Gulim" panose="020B0600000101010101" pitchFamily="34" charset="-127"/>
              </a:endParaRPr>
            </a:p>
          </p:txBody>
        </p:sp>
        <p:sp>
          <p:nvSpPr>
            <p:cNvPr id="67" name="标题 30"/>
            <p:cNvSpPr txBox="1"/>
            <p:nvPr/>
          </p:nvSpPr>
          <p:spPr bwMode="auto">
            <a:xfrm>
              <a:off x="1136650" y="2808288"/>
              <a:ext cx="952500" cy="396875"/>
            </a:xfrm>
            <a:prstGeom prst="rect">
              <a:avLst/>
            </a:prstGeom>
            <a:noFill/>
            <a:ln w="9525">
              <a:solidFill>
                <a:schemeClr val="bg1">
                  <a:lumMod val="75000"/>
                </a:schemeClr>
              </a:solidFill>
              <a:prstDash val="dash"/>
              <a:miter lim="800000"/>
            </a:ln>
          </p:spPr>
          <p:txBody>
            <a:bodyPr anchor="ctr"/>
            <a:lstStyle>
              <a:defPPr>
                <a:defRPr lang="zh-CN"/>
              </a:defPPr>
              <a:lvl1pPr algn="ctr" eaLnBrk="1" hangingPunct="1">
                <a:defRPr kumimoji="1" sz="1400">
                  <a:latin typeface="Arial Black" panose="020B0A04020102020204" pitchFamily="34" charset="0"/>
                  <a:ea typeface="微软雅黑" panose="020B0503020204020204" pitchFamily="34" charset="-122"/>
                </a:defRPr>
              </a:lvl1pPr>
              <a:lvl2pPr marL="742950" indent="-285750" eaLnBrk="0" hangingPunct="0">
                <a:defRPr kumimoji="1">
                  <a:latin typeface="Gulim" panose="020B0600000101010101" pitchFamily="34" charset="-127"/>
                  <a:ea typeface="Gulim" panose="020B0600000101010101" pitchFamily="34" charset="-127"/>
                </a:defRPr>
              </a:lvl2pPr>
              <a:lvl3pPr marL="1143000" indent="-228600" eaLnBrk="0" hangingPunct="0">
                <a:defRPr kumimoji="1">
                  <a:latin typeface="Gulim" panose="020B0600000101010101" pitchFamily="34" charset="-127"/>
                  <a:ea typeface="Gulim" panose="020B0600000101010101" pitchFamily="34" charset="-127"/>
                </a:defRPr>
              </a:lvl3pPr>
              <a:lvl4pPr marL="1600200" indent="-228600" eaLnBrk="0" hangingPunct="0">
                <a:defRPr kumimoji="1">
                  <a:latin typeface="Gulim" panose="020B0600000101010101" pitchFamily="34" charset="-127"/>
                  <a:ea typeface="Gulim" panose="020B0600000101010101" pitchFamily="34" charset="-127"/>
                </a:defRPr>
              </a:lvl4pPr>
              <a:lvl5pPr marL="2057400" indent="-228600" eaLnBrk="0" hangingPunct="0">
                <a:defRPr kumimoji="1">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latin typeface="Gulim" panose="020B0600000101010101" pitchFamily="34" charset="-127"/>
                  <a:ea typeface="Gulim" panose="020B0600000101010101" pitchFamily="34" charset="-127"/>
                </a:defRPr>
              </a:lvl9pPr>
            </a:lstStyle>
            <a:p>
              <a:pPr>
                <a:defRPr/>
              </a:pPr>
              <a:r>
                <a:rPr lang="en-US" altLang="zh-CN" sz="1200" b="1" dirty="0">
                  <a:solidFill>
                    <a:srgbClr val="C00000"/>
                  </a:solidFill>
                </a:rPr>
                <a:t>#</a:t>
              </a:r>
              <a:r>
                <a:rPr lang="zh-CN" altLang="en-US" sz="1200" b="1" dirty="0">
                  <a:solidFill>
                    <a:srgbClr val="C00000"/>
                  </a:solidFill>
                </a:rPr>
                <a:t>申请印章绑定</a:t>
              </a:r>
              <a:endParaRPr lang="zh-CN" altLang="en-US" sz="1200" b="1" dirty="0">
                <a:solidFill>
                  <a:srgbClr val="C00000"/>
                </a:solidFill>
              </a:endParaRPr>
            </a:p>
          </p:txBody>
        </p:sp>
        <p:pic>
          <p:nvPicPr>
            <p:cNvPr id="68" name="Picture 10" descr="f5_icon_number_blue_9.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6688" y="4300538"/>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矩形 1"/>
          <p:cNvSpPr>
            <a:spLocks noChangeArrowheads="1"/>
          </p:cNvSpPr>
          <p:nvPr/>
        </p:nvSpPr>
        <p:spPr bwMode="auto">
          <a:xfrm>
            <a:off x="1814512" y="4948238"/>
            <a:ext cx="58467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2705" eaLnBrk="1" hangingPunct="1">
              <a:lnSpc>
                <a:spcPct val="150000"/>
              </a:lnSpc>
              <a:buFont typeface="Arial" panose="020B0604020202020204" pitchFamily="34" charset="0"/>
              <a:buNone/>
            </a:pPr>
            <a:r>
              <a:rPr lang="zh-CN" altLang="en-US" b="1" dirty="0">
                <a:solidFill>
                  <a:srgbClr val="C00000"/>
                </a:solidFill>
                <a:latin typeface="微软雅黑" panose="020B0503020204020204" pitchFamily="34" charset="-122"/>
                <a:ea typeface="微软雅黑" panose="020B0503020204020204" pitchFamily="34" charset="-122"/>
              </a:rPr>
              <a:t>架构核心：</a:t>
            </a:r>
            <a:r>
              <a:rPr lang="zh-CN" altLang="en-US" b="1" dirty="0">
                <a:latin typeface="微软雅黑" panose="020B0503020204020204" pitchFamily="34" charset="-122"/>
                <a:ea typeface="微软雅黑" panose="020B0503020204020204" pitchFamily="34" charset="-122"/>
              </a:rPr>
              <a:t>云签章系统、自动验章系统、自动签章系统 </a:t>
            </a:r>
            <a:endParaRPr lang="en-US" altLang="zh-CN" b="1" dirty="0">
              <a:latin typeface="微软雅黑" panose="020B0503020204020204" pitchFamily="34" charset="-122"/>
              <a:ea typeface="微软雅黑" panose="020B0503020204020204" pitchFamily="34" charset="-122"/>
            </a:endParaRPr>
          </a:p>
        </p:txBody>
      </p:sp>
    </p:spTree>
  </p:cSld>
  <p:clrMapOvr>
    <a:masterClrMapping/>
  </p:clrMapOvr>
  <p:transition spd="slow" advClick="0">
    <p:pu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smtClean="0">
                <a:latin typeface="黑体" panose="02010609060101010101" pitchFamily="49" charset="-122"/>
                <a:ea typeface="黑体" panose="02010609060101010101" pitchFamily="49" charset="-122"/>
              </a:rPr>
              <a:t>五、新增功能</a:t>
            </a:r>
            <a:endParaRPr lang="zh-CN" altLang="en-US" b="1" dirty="0">
              <a:latin typeface="黑体" panose="02010609060101010101" pitchFamily="49" charset="-122"/>
              <a:ea typeface="黑体" panose="02010609060101010101" pitchFamily="49" charset="-122"/>
            </a:endParaRPr>
          </a:p>
        </p:txBody>
      </p:sp>
      <p:sp>
        <p:nvSpPr>
          <p:cNvPr id="3" name="副标题 2"/>
          <p:cNvSpPr>
            <a:spLocks noGrp="1"/>
          </p:cNvSpPr>
          <p:nvPr>
            <p:ph type="subTitle" idx="1"/>
          </p:nvPr>
        </p:nvSpPr>
        <p:spPr/>
        <p:txBody>
          <a:bodyPr/>
          <a:lstStyle/>
          <a:p>
            <a:endParaRPr lang="zh-CN" altLang="en-US"/>
          </a:p>
        </p:txBody>
      </p:sp>
    </p:spTree>
  </p:cSld>
  <p:clrMapOvr>
    <a:masterClrMapping/>
  </p:clrMapOvr>
  <p:transition spd="slow" advClick="0">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6966" y="71101"/>
            <a:ext cx="2024754"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79611"/>
              <a:ext cx="34563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新增功能</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5" name="矩形 39"/>
          <p:cNvSpPr>
            <a:spLocks noChangeArrowheads="1"/>
          </p:cNvSpPr>
          <p:nvPr/>
        </p:nvSpPr>
        <p:spPr bwMode="auto">
          <a:xfrm>
            <a:off x="2536444" y="112733"/>
            <a:ext cx="955436" cy="5078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800" b="1" dirty="0" smtClean="0">
                <a:solidFill>
                  <a:schemeClr val="bg1"/>
                </a:solidFill>
                <a:latin typeface="微软雅黑" panose="020B0503020204020204" pitchFamily="34" charset="-122"/>
                <a:ea typeface="微软雅黑" panose="020B0503020204020204" pitchFamily="34" charset="-122"/>
              </a:rPr>
              <a:t>企业端</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8" name="矩形 5"/>
          <p:cNvSpPr>
            <a:spLocks noChangeArrowheads="1"/>
          </p:cNvSpPr>
          <p:nvPr/>
        </p:nvSpPr>
        <p:spPr bwMode="auto">
          <a:xfrm>
            <a:off x="606478" y="1967270"/>
            <a:ext cx="7992888"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eaLnBrk="1" hangingPunct="1">
              <a:lnSpc>
                <a:spcPct val="200000"/>
              </a:lnSpc>
              <a:spcBef>
                <a:spcPct val="0"/>
              </a:spcBef>
              <a:buClr>
                <a:srgbClr val="0070C0"/>
              </a:buClr>
              <a:buFont typeface="Wingdings" panose="05000000000000000000" pitchFamily="2" charset="2"/>
              <a:buChar char="u"/>
            </a:pPr>
            <a:r>
              <a:rPr lang="zh-CN" altLang="en-US" sz="2000" dirty="0" smtClean="0">
                <a:latin typeface="微软雅黑" panose="020B0503020204020204" pitchFamily="34" charset="-122"/>
                <a:ea typeface="微软雅黑" panose="020B0503020204020204" pitchFamily="34" charset="-122"/>
              </a:rPr>
              <a:t>申请表界面中新增</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申请表合同信息表</a:t>
            </a:r>
            <a:r>
              <a:rPr lang="en-US" altLang="zh-CN" sz="2000" b="1" dirty="0" smtClean="0">
                <a:solidFill>
                  <a:srgbClr val="FF0000"/>
                </a:solidFill>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a:t>
            </a:r>
            <a:r>
              <a:rPr lang="en-US" altLang="zh-CN" sz="2000" b="1" dirty="0" smtClean="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上传附件</a:t>
            </a:r>
            <a:r>
              <a:rPr lang="en-US" altLang="zh-CN" sz="2000" b="1" dirty="0" smtClean="0">
                <a:solidFill>
                  <a:srgbClr val="FF0000"/>
                </a:solidFill>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和</a:t>
            </a:r>
            <a:r>
              <a:rPr lang="zh-CN" altLang="en-US" sz="2000" b="1" dirty="0" smtClean="0">
                <a:solidFill>
                  <a:srgbClr val="FF0000"/>
                </a:solidFill>
                <a:latin typeface="微软雅黑" panose="020B0503020204020204" pitchFamily="34" charset="-122"/>
                <a:ea typeface="微软雅黑" panose="020B0503020204020204" pitchFamily="34" charset="-122"/>
              </a:rPr>
              <a:t>加盖</a:t>
            </a:r>
            <a:r>
              <a:rPr lang="zh-CN" altLang="en-US" sz="2000" b="1" dirty="0">
                <a:solidFill>
                  <a:srgbClr val="FF0000"/>
                </a:solidFill>
                <a:latin typeface="微软雅黑" panose="020B0503020204020204" pitchFamily="34" charset="-122"/>
                <a:ea typeface="微软雅黑" panose="020B0503020204020204" pitchFamily="34" charset="-122"/>
              </a:rPr>
              <a:t>企业</a:t>
            </a:r>
            <a:r>
              <a:rPr lang="zh-CN" altLang="en-US" sz="2000" b="1" dirty="0" smtClean="0">
                <a:solidFill>
                  <a:srgbClr val="FF0000"/>
                </a:solidFill>
                <a:latin typeface="微软雅黑" panose="020B0503020204020204" pitchFamily="34" charset="-122"/>
                <a:ea typeface="微软雅黑" panose="020B0503020204020204" pitchFamily="34" charset="-122"/>
              </a:rPr>
              <a:t>电子</a:t>
            </a:r>
            <a:r>
              <a:rPr lang="zh-CN" altLang="en-US" sz="2000" b="1" dirty="0">
                <a:solidFill>
                  <a:srgbClr val="FF0000"/>
                </a:solidFill>
                <a:latin typeface="微软雅黑" panose="020B0503020204020204" pitchFamily="34" charset="-122"/>
                <a:ea typeface="微软雅黑" panose="020B0503020204020204" pitchFamily="34" charset="-122"/>
              </a:rPr>
              <a:t>签章</a:t>
            </a:r>
            <a:r>
              <a:rPr lang="zh-CN" altLang="en-US" sz="2000" dirty="0" smtClean="0">
                <a:latin typeface="微软雅黑" panose="020B0503020204020204" pitchFamily="34" charset="-122"/>
                <a:ea typeface="微软雅黑" panose="020B0503020204020204" pitchFamily="34" charset="-122"/>
              </a:rPr>
              <a:t>功能。</a:t>
            </a:r>
            <a:endParaRPr lang="en-US" altLang="zh-CN" sz="2000" dirty="0" smtClean="0">
              <a:latin typeface="微软雅黑" panose="020B0503020204020204" pitchFamily="34" charset="-122"/>
              <a:ea typeface="微软雅黑" panose="020B0503020204020204" pitchFamily="34" charset="-122"/>
            </a:endParaRPr>
          </a:p>
          <a:p>
            <a:pPr marL="285750" indent="-285750" eaLnBrk="1" hangingPunct="1">
              <a:lnSpc>
                <a:spcPct val="200000"/>
              </a:lnSpc>
              <a:spcBef>
                <a:spcPct val="0"/>
              </a:spcBef>
              <a:buClr>
                <a:srgbClr val="0070C0"/>
              </a:buClr>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申请表</a:t>
            </a:r>
            <a:r>
              <a:rPr lang="zh-CN" altLang="en-US" sz="2000" dirty="0" smtClean="0">
                <a:latin typeface="微软雅黑" panose="020B0503020204020204" pitchFamily="34" charset="-122"/>
                <a:ea typeface="微软雅黑" panose="020B0503020204020204" pitchFamily="34" charset="-122"/>
              </a:rPr>
              <a:t>页面出口二手车可支持录入最多</a:t>
            </a:r>
            <a:r>
              <a:rPr lang="en-US" altLang="zh-CN" sz="2000" dirty="0" smtClean="0">
                <a:latin typeface="微软雅黑" panose="020B0503020204020204" pitchFamily="34" charset="-122"/>
                <a:ea typeface="微软雅黑" panose="020B0503020204020204" pitchFamily="34" charset="-122"/>
              </a:rPr>
              <a:t>20</a:t>
            </a:r>
            <a:r>
              <a:rPr lang="zh-CN" altLang="en-US" sz="2000" dirty="0" smtClean="0">
                <a:latin typeface="微软雅黑" panose="020B0503020204020204" pitchFamily="34" charset="-122"/>
                <a:ea typeface="微软雅黑" panose="020B0503020204020204" pitchFamily="34" charset="-122"/>
              </a:rPr>
              <a:t>辆车。</a:t>
            </a:r>
            <a:endParaRPr lang="en-US" altLang="zh-CN" sz="2000" dirty="0" smtClean="0">
              <a:latin typeface="微软雅黑" panose="020B0503020204020204" pitchFamily="34" charset="-122"/>
              <a:ea typeface="微软雅黑" panose="020B0503020204020204" pitchFamily="34" charset="-122"/>
            </a:endParaRPr>
          </a:p>
          <a:p>
            <a:pPr marL="285750" indent="-285750" eaLnBrk="1" hangingPunct="1">
              <a:lnSpc>
                <a:spcPct val="200000"/>
              </a:lnSpc>
              <a:spcBef>
                <a:spcPct val="0"/>
              </a:spcBef>
              <a:buClr>
                <a:srgbClr val="0070C0"/>
              </a:buClr>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新增</a:t>
            </a:r>
            <a:r>
              <a:rPr lang="zh-CN" altLang="en-US" sz="2000" dirty="0" smtClean="0">
                <a:latin typeface="微软雅黑" panose="020B0503020204020204" pitchFamily="34" charset="-122"/>
                <a:ea typeface="微软雅黑" panose="020B0503020204020204" pitchFamily="34" charset="-122"/>
              </a:rPr>
              <a:t>网上核销申请功能。</a:t>
            </a:r>
            <a:endParaRPr lang="en-US" altLang="zh-CN" sz="2000" dirty="0" smtClean="0">
              <a:latin typeface="微软雅黑" panose="020B0503020204020204" pitchFamily="34" charset="-122"/>
              <a:ea typeface="微软雅黑" panose="020B0503020204020204" pitchFamily="34" charset="-122"/>
            </a:endParaRPr>
          </a:p>
          <a:p>
            <a:pPr marL="285750" indent="-285750" eaLnBrk="1" hangingPunct="1">
              <a:lnSpc>
                <a:spcPct val="200000"/>
              </a:lnSpc>
              <a:spcBef>
                <a:spcPct val="0"/>
              </a:spcBef>
              <a:buClr>
                <a:srgbClr val="0070C0"/>
              </a:buClr>
              <a:buFont typeface="Wingdings" panose="05000000000000000000" pitchFamily="2" charset="2"/>
              <a:buChar char="u"/>
            </a:pPr>
            <a:r>
              <a:rPr lang="zh-CN" altLang="en-US" sz="2000" dirty="0" smtClean="0">
                <a:latin typeface="微软雅黑" panose="020B0503020204020204" pitchFamily="34" charset="-122"/>
                <a:ea typeface="微软雅黑" panose="020B0503020204020204" pitchFamily="34" charset="-122"/>
              </a:rPr>
              <a:t>新增查看</a:t>
            </a:r>
            <a:r>
              <a:rPr lang="zh-CN" altLang="en-US" sz="2000" dirty="0">
                <a:latin typeface="微软雅黑" panose="020B0503020204020204" pitchFamily="34" charset="-122"/>
                <a:ea typeface="微软雅黑" panose="020B0503020204020204" pitchFamily="34" charset="-122"/>
              </a:rPr>
              <a:t>电子</a:t>
            </a:r>
            <a:r>
              <a:rPr lang="zh-CN" altLang="en-US" sz="2000" dirty="0" smtClean="0">
                <a:latin typeface="微软雅黑" panose="020B0503020204020204" pitchFamily="34" charset="-122"/>
                <a:ea typeface="微软雅黑" panose="020B0503020204020204" pitchFamily="34" charset="-122"/>
              </a:rPr>
              <a:t>许可证。</a:t>
            </a:r>
            <a:endParaRPr lang="zh-CN" altLang="zh-CN" sz="2000" dirty="0">
              <a:latin typeface="微软雅黑" panose="020B0503020204020204" pitchFamily="34" charset="-122"/>
              <a:ea typeface="微软雅黑" panose="020B0503020204020204" pitchFamily="34" charset="-122"/>
            </a:endParaRPr>
          </a:p>
        </p:txBody>
      </p:sp>
      <p:sp>
        <p:nvSpPr>
          <p:cNvPr id="6" name="矩形 5"/>
          <p:cNvSpPr/>
          <p:nvPr/>
        </p:nvSpPr>
        <p:spPr>
          <a:xfrm>
            <a:off x="1644007" y="1391100"/>
            <a:ext cx="5827236"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在原有功能不变的基础上</a:t>
            </a:r>
            <a:r>
              <a:rPr lang="zh-CN" altLang="en-US" sz="2000" b="1" dirty="0" smtClean="0">
                <a:latin typeface="微软雅黑" panose="020B0503020204020204" pitchFamily="34" charset="-122"/>
                <a:ea typeface="微软雅黑" panose="020B0503020204020204" pitchFamily="34" charset="-122"/>
              </a:rPr>
              <a:t>，企业端新增以下功能：</a:t>
            </a:r>
            <a:endParaRPr lang="zh-CN" altLang="en-US" sz="2000" b="1" dirty="0"/>
          </a:p>
        </p:txBody>
      </p:sp>
    </p:spTree>
  </p:cSld>
  <p:clrMapOvr>
    <a:masterClrMapping/>
  </p:clrMapOvr>
  <p:transition spd="slow" advClick="0">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966" y="71101"/>
            <a:ext cx="2024754" cy="504056"/>
            <a:chOff x="1115616" y="337220"/>
            <a:chExt cx="3672408" cy="504056"/>
          </a:xfrm>
        </p:grpSpPr>
        <p:sp>
          <p:nvSpPr>
            <p:cNvPr id="3" name="五边形 2"/>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115616" y="379611"/>
              <a:ext cx="34563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背景说明</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5" name="TextBox 9"/>
          <p:cNvSpPr txBox="1">
            <a:spLocks noChangeArrowheads="1"/>
          </p:cNvSpPr>
          <p:nvPr/>
        </p:nvSpPr>
        <p:spPr bwMode="auto">
          <a:xfrm>
            <a:off x="539552" y="1993404"/>
            <a:ext cx="79629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rtl="0">
              <a:defRPr sz="2000">
                <a:solidFill>
                  <a:schemeClr val="tx1"/>
                </a:solidFill>
                <a:latin typeface="Calibri" panose="020F0502020204030204" pitchFamily="34" charset="0"/>
                <a:ea typeface="宋体" panose="02010600030101010101" pitchFamily="2" charset="-122"/>
              </a:defRPr>
            </a:lvl6pPr>
            <a:lvl7pPr rtl="0">
              <a:defRPr sz="2000">
                <a:solidFill>
                  <a:schemeClr val="tx1"/>
                </a:solidFill>
                <a:latin typeface="Calibri" panose="020F0502020204030204" pitchFamily="34" charset="0"/>
                <a:ea typeface="宋体" panose="02010600030101010101" pitchFamily="2" charset="-122"/>
              </a:defRPr>
            </a:lvl7pPr>
            <a:lvl8pPr rtl="0">
              <a:defRPr sz="2000">
                <a:solidFill>
                  <a:schemeClr val="tx1"/>
                </a:solidFill>
                <a:latin typeface="Calibri" panose="020F0502020204030204" pitchFamily="34" charset="0"/>
                <a:ea typeface="宋体" panose="02010600030101010101" pitchFamily="2" charset="-122"/>
              </a:defRPr>
            </a:lvl8pPr>
            <a:lvl9pPr rtl="0">
              <a:defRPr sz="2000">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保持目前的审批流程不变，采用数字化、影像化、文件化的方式实现无纸化</a:t>
            </a:r>
            <a:r>
              <a:rPr lang="zh-CN" altLang="en-US" sz="2000" dirty="0">
                <a:latin typeface="微软雅黑" panose="020B0503020204020204" pitchFamily="34" charset="-122"/>
                <a:ea typeface="微软雅黑" panose="020B0503020204020204" pitchFamily="34" charset="-122"/>
                <a:sym typeface="+mn-ea"/>
              </a:rPr>
              <a:t>申领</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使用电子钥匙，确保</a:t>
            </a:r>
            <a:r>
              <a:rPr lang="zh-CN" altLang="en-US" sz="2000" dirty="0" smtClean="0">
                <a:latin typeface="微软雅黑" panose="020B0503020204020204" pitchFamily="34" charset="-122"/>
                <a:ea typeface="微软雅黑" panose="020B0503020204020204" pitchFamily="34" charset="-122"/>
              </a:rPr>
              <a:t>安全和责任区分清晰，确保</a:t>
            </a:r>
            <a:r>
              <a:rPr lang="zh-CN" altLang="en-US" sz="2000" dirty="0">
                <a:latin typeface="微软雅黑" panose="020B0503020204020204" pitchFamily="34" charset="-122"/>
                <a:ea typeface="微软雅黑" panose="020B0503020204020204" pitchFamily="34" charset="-122"/>
              </a:rPr>
              <a:t>电子许可证的合法性、严肃性、可追溯、防篡改。</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改善营商环境，促进贸易便利化，让企业零跑路</a:t>
            </a:r>
            <a:r>
              <a:rPr lang="zh-CN" altLang="en-US" sz="2000" dirty="0" smtClean="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p:txBody>
      </p:sp>
      <p:grpSp>
        <p:nvGrpSpPr>
          <p:cNvPr id="6" name="Group 25"/>
          <p:cNvGrpSpPr/>
          <p:nvPr/>
        </p:nvGrpSpPr>
        <p:grpSpPr bwMode="auto">
          <a:xfrm>
            <a:off x="324843" y="973251"/>
            <a:ext cx="2028825" cy="482600"/>
            <a:chOff x="816" y="2304"/>
            <a:chExt cx="1440" cy="448"/>
          </a:xfrm>
        </p:grpSpPr>
        <p:sp>
          <p:nvSpPr>
            <p:cNvPr id="7" name="Freeform 26"/>
            <p:cNvSpPr/>
            <p:nvPr/>
          </p:nvSpPr>
          <p:spPr bwMode="gray">
            <a:xfrm>
              <a:off x="901" y="2562"/>
              <a:ext cx="1271"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000000"/>
            </a:solidFill>
            <a:ln w="0">
              <a:noFill/>
              <a:prstDash val="solid"/>
              <a:round/>
            </a:ln>
          </p:spPr>
          <p:txBody>
            <a:bodyPr/>
            <a:lstStyle/>
            <a:p>
              <a:pPr fontAlgn="auto">
                <a:spcBef>
                  <a:spcPts val="0"/>
                </a:spcBef>
                <a:spcAft>
                  <a:spcPts val="0"/>
                </a:spcAft>
                <a:buFont typeface="Arial" panose="020B0604020202020204" pitchFamily="34" charset="0"/>
                <a:buNone/>
                <a:defRPr/>
              </a:pPr>
              <a:endParaRPr lang="zh-CN" altLang="en-US" kern="0">
                <a:solidFill>
                  <a:sysClr val="windowText" lastClr="000000"/>
                </a:solidFill>
                <a:latin typeface="Arial" panose="020B0604020202020204" pitchFamily="34" charset="0"/>
              </a:endParaRPr>
            </a:p>
          </p:txBody>
        </p:sp>
        <p:sp>
          <p:nvSpPr>
            <p:cNvPr id="8" name="Rectangle 27"/>
            <p:cNvSpPr>
              <a:spLocks noChangeArrowheads="1"/>
            </p:cNvSpPr>
            <p:nvPr/>
          </p:nvSpPr>
          <p:spPr bwMode="gray">
            <a:xfrm>
              <a:off x="816" y="2304"/>
              <a:ext cx="1440" cy="393"/>
            </a:xfrm>
            <a:prstGeom prst="rect">
              <a:avLst/>
            </a:prstGeom>
            <a:gradFill rotWithShape="1">
              <a:gsLst>
                <a:gs pos="0">
                  <a:srgbClr val="009999">
                    <a:gamma/>
                    <a:shade val="81961"/>
                    <a:invGamma/>
                  </a:srgbClr>
                </a:gs>
                <a:gs pos="100000">
                  <a:srgbClr val="009999"/>
                </a:gs>
              </a:gsLst>
              <a:lin ang="2700000" scaled="1"/>
            </a:gradFill>
            <a:ln w="9525" algn="ctr">
              <a:noFill/>
              <a:miter lim="800000"/>
            </a:ln>
            <a:effectLst/>
          </p:spPr>
          <p:txBody>
            <a:bodyPr wrap="none" anchor="ctr"/>
            <a:lstStyle/>
            <a:p>
              <a:pPr algn="ctr" fontAlgn="auto">
                <a:spcBef>
                  <a:spcPts val="0"/>
                </a:spcBef>
                <a:spcAft>
                  <a:spcPts val="0"/>
                </a:spcAft>
                <a:buFont typeface="Arial" panose="020B0604020202020204" pitchFamily="34" charset="0"/>
                <a:buNone/>
                <a:defRPr/>
              </a:pPr>
              <a:r>
                <a:rPr lang="zh-CN" altLang="en-US" sz="2400" b="1" kern="0" dirty="0">
                  <a:solidFill>
                    <a:srgbClr val="FFFFFF"/>
                  </a:solidFill>
                  <a:latin typeface="微软雅黑" panose="020B0503020204020204" pitchFamily="34" charset="-122"/>
                  <a:ea typeface="微软雅黑" panose="020B0503020204020204" pitchFamily="34" charset="-122"/>
                </a:rPr>
                <a:t>改造原则：</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p:pu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019-10-24_135719"/>
          <p:cNvPicPr>
            <a:picLocks noChangeAspect="1"/>
          </p:cNvPicPr>
          <p:nvPr/>
        </p:nvPicPr>
        <p:blipFill>
          <a:blip r:embed="rId1" cstate="print"/>
          <a:stretch>
            <a:fillRect/>
          </a:stretch>
        </p:blipFill>
        <p:spPr>
          <a:xfrm>
            <a:off x="71754" y="0"/>
            <a:ext cx="9072246" cy="5714999"/>
          </a:xfrm>
          <a:prstGeom prst="rect">
            <a:avLst/>
          </a:prstGeom>
        </p:spPr>
      </p:pic>
      <p:sp>
        <p:nvSpPr>
          <p:cNvPr id="4" name="椭圆 3"/>
          <p:cNvSpPr/>
          <p:nvPr/>
        </p:nvSpPr>
        <p:spPr>
          <a:xfrm>
            <a:off x="3419872" y="5017740"/>
            <a:ext cx="2520280" cy="93610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3000">
              <a:solidFill>
                <a:prstClr val="white"/>
              </a:solidFill>
            </a:endParaRPr>
          </a:p>
        </p:txBody>
      </p:sp>
    </p:spTree>
  </p:cSld>
  <p:clrMapOvr>
    <a:masterClrMapping/>
  </p:clrMapOvr>
  <p:transition spd="slow" advClick="0">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6966" y="71101"/>
            <a:ext cx="2024754"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79611"/>
              <a:ext cx="34563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新增功能</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5" name="矩形 39"/>
          <p:cNvSpPr>
            <a:spLocks noChangeArrowheads="1"/>
          </p:cNvSpPr>
          <p:nvPr/>
        </p:nvSpPr>
        <p:spPr bwMode="auto">
          <a:xfrm>
            <a:off x="2536444" y="112733"/>
            <a:ext cx="955436" cy="5078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800" b="1" dirty="0" smtClean="0">
                <a:solidFill>
                  <a:schemeClr val="bg1"/>
                </a:solidFill>
                <a:latin typeface="微软雅黑" panose="020B0503020204020204" pitchFamily="34" charset="-122"/>
                <a:ea typeface="微软雅黑" panose="020B0503020204020204" pitchFamily="34" charset="-122"/>
              </a:rPr>
              <a:t>企业端</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94961" y="841276"/>
            <a:ext cx="1611630" cy="368300"/>
          </a:xfrm>
          <a:prstGeom prst="rect">
            <a:avLst/>
          </a:prstGeom>
        </p:spPr>
        <p:txBody>
          <a:bodyPr wrap="none">
            <a:spAutoFit/>
          </a:bodyPr>
          <a:lstStyle/>
          <a:p>
            <a:pPr marL="285750" indent="-285750">
              <a:buClr>
                <a:srgbClr val="0070C0"/>
              </a:buClr>
              <a:buFont typeface="Wingdings" panose="05000000000000000000" pitchFamily="2" charset="2"/>
              <a:buChar char="u"/>
            </a:pPr>
            <a:r>
              <a:rPr lang="zh-CN" altLang="en-US" b="1" dirty="0" smtClean="0">
                <a:latin typeface="微软雅黑" panose="020B0503020204020204" pitchFamily="34" charset="-122"/>
                <a:ea typeface="微软雅黑" panose="020B0503020204020204" pitchFamily="34" charset="-122"/>
              </a:rPr>
              <a:t>申请表页面</a:t>
            </a:r>
            <a:endParaRPr lang="zh-CN" altLang="en-US" b="1" dirty="0">
              <a:latin typeface="微软雅黑" panose="020B0503020204020204" pitchFamily="34" charset="-122"/>
              <a:ea typeface="微软雅黑" panose="020B0503020204020204" pitchFamily="34" charset="-122"/>
            </a:endParaRPr>
          </a:p>
        </p:txBody>
      </p:sp>
      <p:pic>
        <p:nvPicPr>
          <p:cNvPr id="1229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45952" y="2209428"/>
            <a:ext cx="7236296"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945952" y="1210608"/>
            <a:ext cx="7442471" cy="961289"/>
          </a:xfrm>
          <a:prstGeom prst="rect">
            <a:avLst/>
          </a:prstGeom>
        </p:spPr>
        <p:txBody>
          <a:bodyPr wrap="square">
            <a:spAutoFit/>
          </a:bodyPr>
          <a:lstStyle/>
          <a:p>
            <a:pPr>
              <a:lnSpc>
                <a:spcPct val="150000"/>
              </a:lnSpc>
            </a:pPr>
            <a:r>
              <a:rPr lang="zh-CN" altLang="en-US" sz="2000" dirty="0" smtClean="0">
                <a:latin typeface="微软雅黑" panose="020B0503020204020204" pitchFamily="34" charset="-122"/>
                <a:ea typeface="微软雅黑" panose="020B0503020204020204" pitchFamily="34" charset="-122"/>
              </a:rPr>
              <a:t>根据商品代码及报关口岸，系统自动判断是否可申领出口电子许可证。</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advClick="0">
    <p:pu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6966" y="71101"/>
            <a:ext cx="2024754"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79611"/>
              <a:ext cx="34563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新增功能</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5" name="矩形 39"/>
          <p:cNvSpPr>
            <a:spLocks noChangeArrowheads="1"/>
          </p:cNvSpPr>
          <p:nvPr/>
        </p:nvSpPr>
        <p:spPr bwMode="auto">
          <a:xfrm>
            <a:off x="2536444" y="112733"/>
            <a:ext cx="955436" cy="5078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800" b="1" dirty="0" smtClean="0">
                <a:solidFill>
                  <a:schemeClr val="bg1"/>
                </a:solidFill>
                <a:latin typeface="微软雅黑" panose="020B0503020204020204" pitchFamily="34" charset="-122"/>
                <a:ea typeface="微软雅黑" panose="020B0503020204020204" pitchFamily="34" charset="-122"/>
              </a:rPr>
              <a:t>企业端</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94961" y="841276"/>
            <a:ext cx="1611630" cy="368300"/>
          </a:xfrm>
          <a:prstGeom prst="rect">
            <a:avLst/>
          </a:prstGeom>
        </p:spPr>
        <p:txBody>
          <a:bodyPr wrap="none">
            <a:spAutoFit/>
          </a:bodyPr>
          <a:lstStyle/>
          <a:p>
            <a:pPr marL="285750" indent="-285750">
              <a:buClr>
                <a:srgbClr val="0070C0"/>
              </a:buClr>
              <a:buFont typeface="Wingdings" panose="05000000000000000000" pitchFamily="2" charset="2"/>
              <a:buChar char="u"/>
            </a:pPr>
            <a:r>
              <a:rPr lang="zh-CN" altLang="en-US" b="1" dirty="0" smtClean="0">
                <a:latin typeface="微软雅黑" panose="020B0503020204020204" pitchFamily="34" charset="-122"/>
                <a:ea typeface="微软雅黑" panose="020B0503020204020204" pitchFamily="34" charset="-122"/>
              </a:rPr>
              <a:t>申请表界面</a:t>
            </a:r>
            <a:endParaRPr lang="zh-CN" altLang="en-US" b="1" dirty="0"/>
          </a:p>
        </p:txBody>
      </p:sp>
      <p:sp>
        <p:nvSpPr>
          <p:cNvPr id="6" name="矩形 5"/>
          <p:cNvSpPr/>
          <p:nvPr/>
        </p:nvSpPr>
        <p:spPr>
          <a:xfrm>
            <a:off x="194961" y="1345332"/>
            <a:ext cx="7965969" cy="1337945"/>
          </a:xfrm>
          <a:prstGeom prst="rect">
            <a:avLst/>
          </a:prstGeom>
        </p:spPr>
        <p:txBody>
          <a:bodyPr wrap="square">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        申请表</a:t>
            </a:r>
            <a:r>
              <a:rPr lang="zh-CN" altLang="en-US" dirty="0">
                <a:latin typeface="微软雅黑" panose="020B0503020204020204" pitchFamily="34" charset="-122"/>
                <a:ea typeface="微软雅黑" panose="020B0503020204020204" pitchFamily="34" charset="-122"/>
              </a:rPr>
              <a:t>界面在原有功能的基础上增加</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申请表合同信息表</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上传附件</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和加盖</a:t>
            </a:r>
            <a:r>
              <a:rPr lang="zh-CN" altLang="en-US" dirty="0">
                <a:latin typeface="微软雅黑" panose="020B0503020204020204" pitchFamily="34" charset="-122"/>
                <a:ea typeface="微软雅黑" panose="020B0503020204020204" pitchFamily="34" charset="-122"/>
              </a:rPr>
              <a:t>企业</a:t>
            </a:r>
            <a:r>
              <a:rPr lang="zh-CN" altLang="en-US" dirty="0" smtClean="0">
                <a:latin typeface="微软雅黑" panose="020B0503020204020204" pitchFamily="34" charset="-122"/>
                <a:ea typeface="微软雅黑" panose="020B0503020204020204" pitchFamily="34" charset="-122"/>
              </a:rPr>
              <a:t>电子签章功能。</a:t>
            </a:r>
            <a:r>
              <a:rPr lang="zh-CN" altLang="en-US" b="1" dirty="0">
                <a:solidFill>
                  <a:srgbClr val="FF0000"/>
                </a:solidFill>
                <a:latin typeface="微软雅黑" panose="020B0503020204020204" pitchFamily="34" charset="-122"/>
                <a:ea typeface="微软雅黑" panose="020B0503020204020204" pitchFamily="34" charset="-122"/>
              </a:rPr>
              <a:t>网上提交电子化申请材料是无纸化改造最重要的一项变化，这</a:t>
            </a:r>
            <a:r>
              <a:rPr lang="zh-CN" altLang="en-US" b="1" dirty="0" smtClean="0">
                <a:solidFill>
                  <a:srgbClr val="FF0000"/>
                </a:solidFill>
                <a:latin typeface="微软雅黑" panose="020B0503020204020204" pitchFamily="34" charset="-122"/>
                <a:ea typeface="微软雅黑" panose="020B0503020204020204" pitchFamily="34" charset="-122"/>
              </a:rPr>
              <a:t>三项构成完整的企业电子申请。</a:t>
            </a:r>
            <a:endParaRPr lang="zh-CN" altLang="en-US" b="1" dirty="0">
              <a:solidFill>
                <a:srgbClr val="FF0000"/>
              </a:solidFill>
            </a:endParaRPr>
          </a:p>
        </p:txBody>
      </p:sp>
      <p:pic>
        <p:nvPicPr>
          <p:cNvPr id="13315"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8685" y="2684160"/>
            <a:ext cx="8413775"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3405790" y="3721596"/>
            <a:ext cx="1089662" cy="394605"/>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553782" y="3721596"/>
            <a:ext cx="828092" cy="394605"/>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635896" y="4153644"/>
            <a:ext cx="828092" cy="394605"/>
          </a:xfrm>
          <a:prstGeom prst="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p:pu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6966" y="71101"/>
            <a:ext cx="2024754"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79611"/>
              <a:ext cx="34563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新增功能</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5" name="矩形 39"/>
          <p:cNvSpPr>
            <a:spLocks noChangeArrowheads="1"/>
          </p:cNvSpPr>
          <p:nvPr/>
        </p:nvSpPr>
        <p:spPr bwMode="auto">
          <a:xfrm>
            <a:off x="2536444" y="112733"/>
            <a:ext cx="955436" cy="5078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800" b="1" dirty="0" smtClean="0">
                <a:solidFill>
                  <a:schemeClr val="bg1"/>
                </a:solidFill>
                <a:latin typeface="微软雅黑" panose="020B0503020204020204" pitchFamily="34" charset="-122"/>
                <a:ea typeface="微软雅黑" panose="020B0503020204020204" pitchFamily="34" charset="-122"/>
              </a:rPr>
              <a:t>企业端</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94961" y="841276"/>
            <a:ext cx="2068830" cy="368300"/>
          </a:xfrm>
          <a:prstGeom prst="rect">
            <a:avLst/>
          </a:prstGeom>
        </p:spPr>
        <p:txBody>
          <a:bodyPr wrap="none">
            <a:spAutoFit/>
          </a:bodyPr>
          <a:lstStyle/>
          <a:p>
            <a:pPr marL="285750" indent="-285750">
              <a:buClr>
                <a:srgbClr val="0070C0"/>
              </a:buClr>
              <a:buFont typeface="Wingdings" panose="05000000000000000000" pitchFamily="2" charset="2"/>
              <a:buChar char="u"/>
            </a:pPr>
            <a:r>
              <a:rPr lang="zh-CN" altLang="en-US" b="1" dirty="0" smtClean="0">
                <a:latin typeface="微软雅黑" panose="020B0503020204020204" pitchFamily="34" charset="-122"/>
                <a:ea typeface="微软雅黑" panose="020B0503020204020204" pitchFamily="34" charset="-122"/>
              </a:rPr>
              <a:t>申请表合同界面</a:t>
            </a:r>
            <a:endParaRPr lang="zh-CN" altLang="en-US" b="1" dirty="0"/>
          </a:p>
        </p:txBody>
      </p:sp>
      <p:sp>
        <p:nvSpPr>
          <p:cNvPr id="11" name="矩形 1"/>
          <p:cNvSpPr>
            <a:spLocks noChangeArrowheads="1"/>
          </p:cNvSpPr>
          <p:nvPr/>
        </p:nvSpPr>
        <p:spPr bwMode="auto">
          <a:xfrm>
            <a:off x="6372200" y="814891"/>
            <a:ext cx="2286000" cy="369887"/>
          </a:xfrm>
          <a:prstGeom prst="rect">
            <a:avLst/>
          </a:prstGeom>
          <a:solidFill>
            <a:schemeClr val="accent3">
              <a:lumMod val="75000"/>
            </a:schemeClr>
          </a:solidFill>
          <a:ln>
            <a:noFill/>
          </a:ln>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申请表合同信息表</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pic>
        <p:nvPicPr>
          <p:cNvPr id="6" name="图片 5" descr="2019-10-24_095005"/>
          <p:cNvPicPr>
            <a:picLocks noChangeAspect="1"/>
          </p:cNvPicPr>
          <p:nvPr/>
        </p:nvPicPr>
        <p:blipFill>
          <a:blip r:embed="rId1" cstate="print"/>
          <a:stretch>
            <a:fillRect/>
          </a:stretch>
        </p:blipFill>
        <p:spPr>
          <a:xfrm>
            <a:off x="1108075" y="1184275"/>
            <a:ext cx="6170295" cy="4047490"/>
          </a:xfrm>
          <a:prstGeom prst="rect">
            <a:avLst/>
          </a:prstGeom>
        </p:spPr>
      </p:pic>
    </p:spTree>
  </p:cSld>
  <p:clrMapOvr>
    <a:masterClrMapping/>
  </p:clrMapOvr>
  <p:transition spd="slow" advClick="0">
    <p:pu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6966" y="71101"/>
            <a:ext cx="2024754"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79611"/>
              <a:ext cx="34563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新增功能</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5" name="矩形 39"/>
          <p:cNvSpPr>
            <a:spLocks noChangeArrowheads="1"/>
          </p:cNvSpPr>
          <p:nvPr/>
        </p:nvSpPr>
        <p:spPr bwMode="auto">
          <a:xfrm>
            <a:off x="2536444" y="112733"/>
            <a:ext cx="955436" cy="5078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800" b="1" dirty="0" smtClean="0">
                <a:solidFill>
                  <a:schemeClr val="bg1"/>
                </a:solidFill>
                <a:latin typeface="微软雅黑" panose="020B0503020204020204" pitchFamily="34" charset="-122"/>
                <a:ea typeface="微软雅黑" panose="020B0503020204020204" pitchFamily="34" charset="-122"/>
              </a:rPr>
              <a:t>企业端</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94961" y="841276"/>
            <a:ext cx="1611630" cy="368300"/>
          </a:xfrm>
          <a:prstGeom prst="rect">
            <a:avLst/>
          </a:prstGeom>
        </p:spPr>
        <p:txBody>
          <a:bodyPr wrap="none">
            <a:spAutoFit/>
          </a:bodyPr>
          <a:lstStyle/>
          <a:p>
            <a:pPr marL="285750" indent="-285750">
              <a:buClr>
                <a:srgbClr val="0070C0"/>
              </a:buClr>
              <a:buFont typeface="Wingdings" panose="05000000000000000000" pitchFamily="2" charset="2"/>
              <a:buChar char="u"/>
            </a:pPr>
            <a:r>
              <a:rPr lang="zh-CN" altLang="en-US" b="1" dirty="0" smtClean="0">
                <a:latin typeface="微软雅黑" panose="020B0503020204020204" pitchFamily="34" charset="-122"/>
                <a:ea typeface="微软雅黑" panose="020B0503020204020204" pitchFamily="34" charset="-122"/>
              </a:rPr>
              <a:t>申请表界面</a:t>
            </a:r>
            <a:endParaRPr lang="zh-CN" altLang="en-US" b="1" dirty="0"/>
          </a:p>
        </p:txBody>
      </p:sp>
      <p:sp>
        <p:nvSpPr>
          <p:cNvPr id="7" name="矩形 1"/>
          <p:cNvSpPr>
            <a:spLocks noChangeArrowheads="1"/>
          </p:cNvSpPr>
          <p:nvPr/>
        </p:nvSpPr>
        <p:spPr bwMode="auto">
          <a:xfrm>
            <a:off x="6948264" y="680413"/>
            <a:ext cx="1620837" cy="369888"/>
          </a:xfrm>
          <a:prstGeom prst="rect">
            <a:avLst/>
          </a:prstGeom>
          <a:solidFill>
            <a:schemeClr val="accent3">
              <a:lumMod val="75000"/>
            </a:schemeClr>
          </a:solidFill>
          <a:ln>
            <a:noFill/>
          </a:ln>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上传附件</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971376" y="4513684"/>
            <a:ext cx="7056784"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不限制上传附件个数及格式，但单个文件最大不能超过</a:t>
            </a:r>
            <a:r>
              <a:rPr lang="en-US" altLang="zh-CN" dirty="0" smtClean="0">
                <a:latin typeface="微软雅黑" panose="020B0503020204020204" pitchFamily="34" charset="-122"/>
                <a:ea typeface="微软雅黑" panose="020B0503020204020204" pitchFamily="34" charset="-122"/>
              </a:rPr>
              <a:t>800K</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pic>
        <p:nvPicPr>
          <p:cNvPr id="1843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4463" y="1561356"/>
            <a:ext cx="8748017"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p:pu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6966" y="71101"/>
            <a:ext cx="2024754"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79611"/>
              <a:ext cx="34563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新增功能</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5" name="矩形 39"/>
          <p:cNvSpPr>
            <a:spLocks noChangeArrowheads="1"/>
          </p:cNvSpPr>
          <p:nvPr/>
        </p:nvSpPr>
        <p:spPr bwMode="auto">
          <a:xfrm>
            <a:off x="2536444" y="112733"/>
            <a:ext cx="955436" cy="5078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800" b="1" dirty="0" smtClean="0">
                <a:solidFill>
                  <a:schemeClr val="bg1"/>
                </a:solidFill>
                <a:latin typeface="微软雅黑" panose="020B0503020204020204" pitchFamily="34" charset="-122"/>
                <a:ea typeface="微软雅黑" panose="020B0503020204020204" pitchFamily="34" charset="-122"/>
              </a:rPr>
              <a:t>企业端</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94961" y="841276"/>
            <a:ext cx="1611630" cy="368300"/>
          </a:xfrm>
          <a:prstGeom prst="rect">
            <a:avLst/>
          </a:prstGeom>
        </p:spPr>
        <p:txBody>
          <a:bodyPr wrap="none">
            <a:spAutoFit/>
          </a:bodyPr>
          <a:lstStyle/>
          <a:p>
            <a:pPr marL="285750" indent="-285750">
              <a:buClr>
                <a:srgbClr val="0070C0"/>
              </a:buClr>
              <a:buFont typeface="Wingdings" panose="05000000000000000000" pitchFamily="2" charset="2"/>
              <a:buChar char="u"/>
            </a:pPr>
            <a:r>
              <a:rPr lang="zh-CN" altLang="en-US" b="1" dirty="0" smtClean="0">
                <a:latin typeface="微软雅黑" panose="020B0503020204020204" pitchFamily="34" charset="-122"/>
                <a:ea typeface="微软雅黑" panose="020B0503020204020204" pitchFamily="34" charset="-122"/>
              </a:rPr>
              <a:t>申请表界面</a:t>
            </a:r>
            <a:endParaRPr lang="zh-CN" altLang="en-US" b="1" dirty="0"/>
          </a:p>
        </p:txBody>
      </p:sp>
      <p:sp>
        <p:nvSpPr>
          <p:cNvPr id="9" name="矩形 1"/>
          <p:cNvSpPr>
            <a:spLocks noChangeArrowheads="1"/>
          </p:cNvSpPr>
          <p:nvPr/>
        </p:nvSpPr>
        <p:spPr bwMode="auto">
          <a:xfrm>
            <a:off x="7368334" y="769823"/>
            <a:ext cx="1476400" cy="369332"/>
          </a:xfrm>
          <a:prstGeom prst="rect">
            <a:avLst/>
          </a:prstGeom>
          <a:solidFill>
            <a:schemeClr val="accent3">
              <a:lumMod val="75000"/>
            </a:schemeClr>
          </a:solidFill>
          <a:ln>
            <a:noFill/>
          </a:ln>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b="1" dirty="0" smtClean="0">
                <a:solidFill>
                  <a:schemeClr val="bg1"/>
                </a:solidFill>
                <a:latin typeface="微软雅黑" panose="020B0503020204020204" pitchFamily="34" charset="-122"/>
                <a:ea typeface="微软雅黑" panose="020B0503020204020204" pitchFamily="34" charset="-122"/>
              </a:rPr>
              <a:t>出口二手车</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pic>
        <p:nvPicPr>
          <p:cNvPr id="20483"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2208" y="1785639"/>
            <a:ext cx="8459734" cy="360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5"/>
          <p:cNvSpPr>
            <a:spLocks noChangeArrowheads="1"/>
          </p:cNvSpPr>
          <p:nvPr/>
        </p:nvSpPr>
        <p:spPr bwMode="auto">
          <a:xfrm>
            <a:off x="380695" y="1139155"/>
            <a:ext cx="7992888" cy="61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0"/>
              </a:spcBef>
              <a:buClr>
                <a:srgbClr val="0070C0"/>
              </a:buClr>
              <a:buNone/>
            </a:pPr>
            <a:r>
              <a:rPr lang="zh-CN" altLang="en-US" sz="2000" dirty="0" smtClean="0">
                <a:latin typeface="微软雅黑" panose="020B0503020204020204" pitchFamily="34" charset="-122"/>
                <a:ea typeface="微软雅黑" panose="020B0503020204020204" pitchFamily="34" charset="-122"/>
              </a:rPr>
              <a:t>出口二手车在规格型号处可选择</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增加一行</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录入最多</a:t>
            </a:r>
            <a:r>
              <a:rPr lang="en-US" altLang="zh-CN" sz="2000" dirty="0" smtClean="0">
                <a:latin typeface="微软雅黑" panose="020B0503020204020204" pitchFamily="34" charset="-122"/>
                <a:ea typeface="微软雅黑" panose="020B0503020204020204" pitchFamily="34" charset="-122"/>
              </a:rPr>
              <a:t>20</a:t>
            </a:r>
            <a:r>
              <a:rPr lang="zh-CN" altLang="en-US" sz="2000" dirty="0" smtClean="0">
                <a:latin typeface="微软雅黑" panose="020B0503020204020204" pitchFamily="34" charset="-122"/>
                <a:ea typeface="微软雅黑" panose="020B0503020204020204" pitchFamily="34" charset="-122"/>
              </a:rPr>
              <a:t>辆车。</a:t>
            </a:r>
            <a:endParaRPr lang="zh-CN" altLang="zh-CN" sz="2000" dirty="0">
              <a:latin typeface="微软雅黑" panose="020B0503020204020204" pitchFamily="34" charset="-122"/>
              <a:ea typeface="微软雅黑" panose="020B0503020204020204" pitchFamily="34" charset="-122"/>
            </a:endParaRPr>
          </a:p>
        </p:txBody>
      </p:sp>
    </p:spTree>
  </p:cSld>
  <p:clrMapOvr>
    <a:masterClrMapping/>
  </p:clrMapOvr>
  <p:transition spd="slow" advClick="0">
    <p:pu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6966" y="71101"/>
            <a:ext cx="2024754"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79611"/>
              <a:ext cx="34563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新增功能</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5" name="矩形 39"/>
          <p:cNvSpPr>
            <a:spLocks noChangeArrowheads="1"/>
          </p:cNvSpPr>
          <p:nvPr/>
        </p:nvSpPr>
        <p:spPr bwMode="auto">
          <a:xfrm>
            <a:off x="2536444" y="112733"/>
            <a:ext cx="955436" cy="5078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800" b="1" dirty="0" smtClean="0">
                <a:solidFill>
                  <a:schemeClr val="bg1"/>
                </a:solidFill>
                <a:latin typeface="微软雅黑" panose="020B0503020204020204" pitchFamily="34" charset="-122"/>
                <a:ea typeface="微软雅黑" panose="020B0503020204020204" pitchFamily="34" charset="-122"/>
              </a:rPr>
              <a:t>企业端</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94961" y="841276"/>
            <a:ext cx="1611630" cy="368300"/>
          </a:xfrm>
          <a:prstGeom prst="rect">
            <a:avLst/>
          </a:prstGeom>
        </p:spPr>
        <p:txBody>
          <a:bodyPr wrap="none">
            <a:spAutoFit/>
          </a:bodyPr>
          <a:lstStyle/>
          <a:p>
            <a:pPr marL="285750" indent="-285750">
              <a:buClr>
                <a:srgbClr val="0070C0"/>
              </a:buClr>
              <a:buFont typeface="Wingdings" panose="05000000000000000000" pitchFamily="2" charset="2"/>
              <a:buChar char="u"/>
            </a:pPr>
            <a:r>
              <a:rPr lang="zh-CN" altLang="en-US" b="1" dirty="0" smtClean="0">
                <a:latin typeface="微软雅黑" panose="020B0503020204020204" pitchFamily="34" charset="-122"/>
                <a:ea typeface="微软雅黑" panose="020B0503020204020204" pitchFamily="34" charset="-122"/>
              </a:rPr>
              <a:t>申请表界面</a:t>
            </a:r>
            <a:endParaRPr lang="zh-CN" altLang="en-US" b="1" dirty="0"/>
          </a:p>
        </p:txBody>
      </p:sp>
      <p:sp>
        <p:nvSpPr>
          <p:cNvPr id="7" name="矩形 1"/>
          <p:cNvSpPr>
            <a:spLocks noChangeArrowheads="1"/>
          </p:cNvSpPr>
          <p:nvPr/>
        </p:nvSpPr>
        <p:spPr bwMode="auto">
          <a:xfrm>
            <a:off x="6084168" y="840720"/>
            <a:ext cx="2286000" cy="369888"/>
          </a:xfrm>
          <a:prstGeom prst="rect">
            <a:avLst/>
          </a:prstGeom>
          <a:solidFill>
            <a:schemeClr val="accent3">
              <a:lumMod val="75000"/>
            </a:schemeClr>
          </a:solidFill>
          <a:ln>
            <a:noFill/>
          </a:ln>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rPr>
              <a:t>加盖</a:t>
            </a:r>
            <a:r>
              <a:rPr lang="zh-CN" altLang="en-US" sz="1800" b="1" dirty="0" smtClean="0">
                <a:solidFill>
                  <a:schemeClr val="bg1"/>
                </a:solidFill>
                <a:latin typeface="微软雅黑" panose="020B0503020204020204" pitchFamily="34" charset="-122"/>
                <a:ea typeface="微软雅黑" panose="020B0503020204020204" pitchFamily="34" charset="-122"/>
              </a:rPr>
              <a:t>企业电子签章</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94961" y="1921396"/>
            <a:ext cx="2341483" cy="369332"/>
          </a:xfrm>
          <a:prstGeom prst="rect">
            <a:avLst/>
          </a:prstGeom>
          <a:noFill/>
        </p:spPr>
        <p:txBody>
          <a:bodyPr wrap="square" rtlCol="0">
            <a:spAutoFit/>
          </a:bodyPr>
          <a:lstStyle/>
          <a:p>
            <a:endParaRPr lang="zh-CN" altLang="en-US" dirty="0"/>
          </a:p>
        </p:txBody>
      </p:sp>
      <p:sp>
        <p:nvSpPr>
          <p:cNvPr id="9" name="TextBox 8"/>
          <p:cNvSpPr txBox="1"/>
          <p:nvPr/>
        </p:nvSpPr>
        <p:spPr>
          <a:xfrm>
            <a:off x="467544" y="1230181"/>
            <a:ext cx="7992888" cy="783590"/>
          </a:xfrm>
          <a:prstGeom prst="rect">
            <a:avLst/>
          </a:prstGeom>
          <a:noFill/>
        </p:spPr>
        <p:txBody>
          <a:bodyPr wrap="square" rtlCol="0">
            <a:spAutoFit/>
          </a:bodyPr>
          <a:lstStyle/>
          <a:p>
            <a:pPr>
              <a:lnSpc>
                <a:spcPct val="125000"/>
              </a:lnSpc>
            </a:pPr>
            <a:r>
              <a:rPr lang="zh-CN" altLang="en-US" dirty="0" smtClean="0">
                <a:latin typeface="微软雅黑" panose="020B0503020204020204" pitchFamily="34" charset="-122"/>
                <a:ea typeface="微软雅黑" panose="020B0503020204020204" pitchFamily="34" charset="-122"/>
              </a:rPr>
              <a:t>        申请表填写完成后，点击</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保存并盖章</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时，系统会自动加盖企业电子签章，并弹出</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加盖签章</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成功的提示</a:t>
            </a:r>
            <a:r>
              <a:rPr lang="zh-CN" altLang="en-US" dirty="0" smtClean="0"/>
              <a:t>。</a:t>
            </a:r>
            <a:endParaRPr lang="zh-CN" altLang="en-US" dirty="0"/>
          </a:p>
        </p:txBody>
      </p:sp>
    </p:spTree>
  </p:cSld>
  <p:clrMapOvr>
    <a:masterClrMapping/>
  </p:clrMapOvr>
  <p:transition spd="slow" advClick="0">
    <p:pu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6966" y="71101"/>
            <a:ext cx="2024754"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79611"/>
              <a:ext cx="34563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新增功能</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5" name="矩形 39"/>
          <p:cNvSpPr>
            <a:spLocks noChangeArrowheads="1"/>
          </p:cNvSpPr>
          <p:nvPr/>
        </p:nvSpPr>
        <p:spPr bwMode="auto">
          <a:xfrm>
            <a:off x="2536444" y="112733"/>
            <a:ext cx="955436" cy="5078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800" b="1" dirty="0" smtClean="0">
                <a:solidFill>
                  <a:schemeClr val="bg1"/>
                </a:solidFill>
                <a:latin typeface="微软雅黑" panose="020B0503020204020204" pitchFamily="34" charset="-122"/>
                <a:ea typeface="微软雅黑" panose="020B0503020204020204" pitchFamily="34" charset="-122"/>
              </a:rPr>
              <a:t>企业端</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3705032" y="113566"/>
            <a:ext cx="3897630" cy="645160"/>
          </a:xfrm>
          <a:prstGeom prst="rect">
            <a:avLst/>
          </a:prstGeom>
        </p:spPr>
        <p:txBody>
          <a:bodyPr wrap="square">
            <a:spAutoFit/>
          </a:bodyPr>
          <a:lstStyle/>
          <a:p>
            <a:pPr marL="285750" indent="-285750">
              <a:lnSpc>
                <a:spcPct val="200000"/>
              </a:lnSpc>
              <a:spcBef>
                <a:spcPct val="0"/>
              </a:spcBef>
              <a:buClr>
                <a:srgbClr val="0070C0"/>
              </a:buClr>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rPr>
              <a:t>新增网上核销申请和删证申请功能</a:t>
            </a:r>
            <a:endParaRPr lang="en-US" altLang="zh-CN" dirty="0">
              <a:latin typeface="微软雅黑" panose="020B0503020204020204" pitchFamily="34" charset="-122"/>
              <a:ea typeface="微软雅黑" panose="020B0503020204020204" pitchFamily="34" charset="-122"/>
            </a:endParaRPr>
          </a:p>
        </p:txBody>
      </p:sp>
      <p:pic>
        <p:nvPicPr>
          <p:cNvPr id="4" name="图片 3" descr="8N5{NG0G0~Z1{RP_D]V]EZW"/>
          <p:cNvPicPr>
            <a:picLocks noChangeAspect="1"/>
          </p:cNvPicPr>
          <p:nvPr/>
        </p:nvPicPr>
        <p:blipFill>
          <a:blip r:embed="rId1" cstate="print"/>
          <a:stretch>
            <a:fillRect/>
          </a:stretch>
        </p:blipFill>
        <p:spPr>
          <a:xfrm>
            <a:off x="180340" y="2239010"/>
            <a:ext cx="3914775" cy="3131820"/>
          </a:xfrm>
          <a:prstGeom prst="rect">
            <a:avLst/>
          </a:prstGeom>
        </p:spPr>
      </p:pic>
      <p:pic>
        <p:nvPicPr>
          <p:cNvPr id="6" name="图片 5" descr="T5QC75(D9P`3OI}X`)$_Z3V"/>
          <p:cNvPicPr>
            <a:picLocks noChangeAspect="1"/>
          </p:cNvPicPr>
          <p:nvPr/>
        </p:nvPicPr>
        <p:blipFill>
          <a:blip r:embed="rId2" cstate="print"/>
          <a:stretch>
            <a:fillRect/>
          </a:stretch>
        </p:blipFill>
        <p:spPr>
          <a:xfrm>
            <a:off x="4327525" y="2372360"/>
            <a:ext cx="4342130" cy="3048000"/>
          </a:xfrm>
          <a:prstGeom prst="rect">
            <a:avLst/>
          </a:prstGeom>
        </p:spPr>
      </p:pic>
      <p:pic>
        <p:nvPicPr>
          <p:cNvPr id="8" name="图片 7" descr="CR%5{@8IB5}8CV{V7]]Q(ZB"/>
          <p:cNvPicPr>
            <a:picLocks noChangeAspect="1"/>
          </p:cNvPicPr>
          <p:nvPr/>
        </p:nvPicPr>
        <p:blipFill>
          <a:blip r:embed="rId3" cstate="print"/>
          <a:stretch>
            <a:fillRect/>
          </a:stretch>
        </p:blipFill>
        <p:spPr>
          <a:xfrm>
            <a:off x="180340" y="898525"/>
            <a:ext cx="3914140" cy="1217930"/>
          </a:xfrm>
          <a:prstGeom prst="rect">
            <a:avLst/>
          </a:prstGeom>
        </p:spPr>
      </p:pic>
      <p:pic>
        <p:nvPicPr>
          <p:cNvPr id="9" name="图片 8" descr="A_EQ1U{Z`E[L5E3XSER76UK"/>
          <p:cNvPicPr>
            <a:picLocks noChangeAspect="1"/>
          </p:cNvPicPr>
          <p:nvPr/>
        </p:nvPicPr>
        <p:blipFill>
          <a:blip r:embed="rId4" cstate="print"/>
          <a:stretch>
            <a:fillRect/>
          </a:stretch>
        </p:blipFill>
        <p:spPr>
          <a:xfrm>
            <a:off x="4279900" y="641985"/>
            <a:ext cx="4486910" cy="1730375"/>
          </a:xfrm>
          <a:prstGeom prst="rect">
            <a:avLst/>
          </a:prstGeom>
        </p:spPr>
      </p:pic>
    </p:spTree>
  </p:cSld>
  <p:clrMapOvr>
    <a:masterClrMapping/>
  </p:clrMapOvr>
  <p:transition spd="slow" advClick="0">
    <p:pu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6966" y="71101"/>
            <a:ext cx="2024754"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79611"/>
              <a:ext cx="34563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新增功能</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5" name="矩形 39"/>
          <p:cNvSpPr>
            <a:spLocks noChangeArrowheads="1"/>
          </p:cNvSpPr>
          <p:nvPr/>
        </p:nvSpPr>
        <p:spPr bwMode="auto">
          <a:xfrm>
            <a:off x="2536444" y="112733"/>
            <a:ext cx="955436" cy="5078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800" b="1" dirty="0" smtClean="0">
                <a:solidFill>
                  <a:schemeClr val="bg1"/>
                </a:solidFill>
                <a:latin typeface="微软雅黑" panose="020B0503020204020204" pitchFamily="34" charset="-122"/>
                <a:ea typeface="微软雅黑" panose="020B0503020204020204" pitchFamily="34" charset="-122"/>
              </a:rPr>
              <a:t>企业端</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71623" y="769268"/>
            <a:ext cx="2550698" cy="458908"/>
          </a:xfrm>
          <a:prstGeom prst="rect">
            <a:avLst/>
          </a:prstGeom>
        </p:spPr>
        <p:txBody>
          <a:bodyPr wrap="none">
            <a:spAutoFit/>
          </a:bodyPr>
          <a:lstStyle/>
          <a:p>
            <a:pPr marL="285750" indent="-285750">
              <a:lnSpc>
                <a:spcPct val="150000"/>
              </a:lnSpc>
              <a:spcBef>
                <a:spcPct val="0"/>
              </a:spcBef>
              <a:buClr>
                <a:srgbClr val="0070C0"/>
              </a:buClr>
              <a:buFont typeface="Wingdings" panose="05000000000000000000" pitchFamily="2" charset="2"/>
              <a:buChar char="u"/>
            </a:pPr>
            <a:r>
              <a:rPr lang="zh-CN" altLang="en-US" b="1" dirty="0">
                <a:latin typeface="微软雅黑" panose="020B0503020204020204" pitchFamily="34" charset="-122"/>
                <a:ea typeface="微软雅黑" panose="020B0503020204020204" pitchFamily="34" charset="-122"/>
              </a:rPr>
              <a:t>新增查看电子许可证</a:t>
            </a:r>
            <a:endParaRPr lang="zh-CN" altLang="zh-CN" b="1" dirty="0">
              <a:latin typeface="微软雅黑" panose="020B0503020204020204" pitchFamily="34" charset="-122"/>
              <a:ea typeface="微软雅黑" panose="020B0503020204020204" pitchFamily="34" charset="-122"/>
            </a:endParaRPr>
          </a:p>
        </p:txBody>
      </p:sp>
      <p:sp>
        <p:nvSpPr>
          <p:cNvPr id="6" name="TextBox 5"/>
          <p:cNvSpPr txBox="1"/>
          <p:nvPr/>
        </p:nvSpPr>
        <p:spPr>
          <a:xfrm>
            <a:off x="194961" y="1921396"/>
            <a:ext cx="2341483" cy="369332"/>
          </a:xfrm>
          <a:prstGeom prst="rect">
            <a:avLst/>
          </a:prstGeom>
          <a:noFill/>
        </p:spPr>
        <p:txBody>
          <a:bodyPr wrap="square" rtlCol="0">
            <a:spAutoFit/>
          </a:bodyPr>
          <a:lstStyle/>
          <a:p>
            <a:endParaRPr lang="zh-CN" altLang="en-US" dirty="0"/>
          </a:p>
        </p:txBody>
      </p:sp>
      <p:sp>
        <p:nvSpPr>
          <p:cNvPr id="12" name="矩形 11"/>
          <p:cNvSpPr/>
          <p:nvPr/>
        </p:nvSpPr>
        <p:spPr>
          <a:xfrm>
            <a:off x="361957" y="1163580"/>
            <a:ext cx="7848872" cy="507831"/>
          </a:xfrm>
          <a:prstGeom prst="rect">
            <a:avLst/>
          </a:prstGeom>
        </p:spPr>
        <p:txBody>
          <a:bodyPr wrap="square">
            <a:spAutoFit/>
          </a:bodyPr>
          <a:lstStyle/>
          <a:p>
            <a:pPr lvl="0">
              <a:lnSpc>
                <a:spcPct val="150000"/>
              </a:lnSpc>
              <a:buClr>
                <a:srgbClr val="00B0F0"/>
              </a:buClr>
            </a:pPr>
            <a:r>
              <a:rPr lang="zh-CN" altLang="en-US" dirty="0" smtClean="0">
                <a:latin typeface="微软雅黑" panose="020B0503020204020204" pitchFamily="34" charset="-122"/>
                <a:ea typeface="微软雅黑" panose="020B0503020204020204" pitchFamily="34" charset="-122"/>
              </a:rPr>
              <a:t>点击</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查看电子许可证</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，点击</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下载查看</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可下载、查看电子许可证。</a:t>
            </a:r>
            <a:endParaRPr lang="zh-CN" altLang="zh-CN" dirty="0">
              <a:latin typeface="微软雅黑" panose="020B0503020204020204" pitchFamily="34" charset="-122"/>
              <a:ea typeface="微软雅黑" panose="020B0503020204020204" pitchFamily="34" charset="-122"/>
            </a:endParaRPr>
          </a:p>
        </p:txBody>
      </p:sp>
      <p:pic>
        <p:nvPicPr>
          <p:cNvPr id="1945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966" y="1671411"/>
            <a:ext cx="8820472" cy="395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p:pu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系统技术支持热线</a:t>
            </a:r>
            <a:endParaRPr lang="zh-CN" altLang="en-US" dirty="0"/>
          </a:p>
        </p:txBody>
      </p:sp>
      <p:sp>
        <p:nvSpPr>
          <p:cNvPr id="3" name="副标题 2"/>
          <p:cNvSpPr>
            <a:spLocks noGrp="1"/>
          </p:cNvSpPr>
          <p:nvPr>
            <p:ph type="subTitle" idx="1"/>
          </p:nvPr>
        </p:nvSpPr>
        <p:spPr>
          <a:xfrm>
            <a:off x="1371600" y="2569468"/>
            <a:ext cx="6400800" cy="2129532"/>
          </a:xfrm>
        </p:spPr>
        <p:txBody>
          <a:bodyPr/>
          <a:lstStyle/>
          <a:p>
            <a:r>
              <a:rPr lang="en-US" altLang="zh-CN" sz="4400" dirty="0" smtClean="0">
                <a:solidFill>
                  <a:schemeClr val="tx1"/>
                </a:solidFill>
              </a:rPr>
              <a:t>010-67870108</a:t>
            </a:r>
            <a:endParaRPr lang="en-US" altLang="zh-CN" sz="4400" dirty="0" smtClean="0">
              <a:solidFill>
                <a:schemeClr val="tx1"/>
              </a:solidFill>
            </a:endParaRPr>
          </a:p>
          <a:p>
            <a:r>
              <a:rPr lang="zh-CN" altLang="en-US" dirty="0" smtClean="0">
                <a:solidFill>
                  <a:schemeClr val="tx1"/>
                </a:solidFill>
              </a:rPr>
              <a:t>报关无数据：电子口岸</a:t>
            </a:r>
            <a:r>
              <a:rPr lang="en-US" altLang="zh-CN" dirty="0" smtClean="0">
                <a:solidFill>
                  <a:schemeClr val="tx1"/>
                </a:solidFill>
              </a:rPr>
              <a:t>95198</a:t>
            </a:r>
            <a:r>
              <a:rPr lang="zh-CN" altLang="en-US" dirty="0" smtClean="0">
                <a:solidFill>
                  <a:schemeClr val="tx1"/>
                </a:solidFill>
              </a:rPr>
              <a:t>／</a:t>
            </a:r>
            <a:r>
              <a:rPr lang="en-US" altLang="zh-CN" dirty="0" smtClean="0">
                <a:solidFill>
                  <a:schemeClr val="tx1"/>
                </a:solidFill>
              </a:rPr>
              <a:t>12360</a:t>
            </a:r>
            <a:endParaRPr lang="zh-CN" altLang="en-US" dirty="0">
              <a:solidFill>
                <a:schemeClr val="tx1"/>
              </a:solidFill>
            </a:endParaRPr>
          </a:p>
        </p:txBody>
      </p:sp>
    </p:spTree>
  </p:cSld>
  <p:clrMapOvr>
    <a:masterClrMapping/>
  </p:clrMapOvr>
  <p:transition spd="slow" advClick="0">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966" y="71101"/>
            <a:ext cx="2024754" cy="504056"/>
            <a:chOff x="1115616" y="337220"/>
            <a:chExt cx="3672408" cy="504056"/>
          </a:xfrm>
        </p:grpSpPr>
        <p:sp>
          <p:nvSpPr>
            <p:cNvPr id="3" name="五边形 2"/>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115616" y="379611"/>
              <a:ext cx="34563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背景说明</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pic>
        <p:nvPicPr>
          <p:cNvPr id="28" name="Picture 28" descr="18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36449" y="1171801"/>
            <a:ext cx="4921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7" descr="3D_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0854" y="2111601"/>
            <a:ext cx="3603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8" descr="196"/>
          <p:cNvPicPr>
            <a:picLocks noChangeAspect="1" noChangeArrowheads="1"/>
          </p:cNvPicPr>
          <p:nvPr/>
        </p:nvPicPr>
        <p:blipFill>
          <a:blip r:embed="rId3" cstate="print"/>
          <a:srcRect/>
          <a:stretch>
            <a:fillRect/>
          </a:stretch>
        </p:blipFill>
        <p:spPr bwMode="auto">
          <a:xfrm>
            <a:off x="4460854" y="4232501"/>
            <a:ext cx="501650" cy="450850"/>
          </a:xfrm>
          <a:prstGeom prst="rect">
            <a:avLst/>
          </a:prstGeom>
          <a:noFill/>
          <a:ln>
            <a:noFill/>
          </a:ln>
          <a:effectLst>
            <a:outerShdw blurRad="50800" dist="38100" dir="5400000" algn="t" rotWithShape="0">
              <a:prstClr val="black">
                <a:alpha val="40000"/>
              </a:prstClr>
            </a:outerShdw>
          </a:effectLst>
        </p:spPr>
      </p:pic>
      <p:sp>
        <p:nvSpPr>
          <p:cNvPr id="31" name="标题 30"/>
          <p:cNvSpPr txBox="1"/>
          <p:nvPr/>
        </p:nvSpPr>
        <p:spPr bwMode="auto">
          <a:xfrm>
            <a:off x="2741274" y="1276576"/>
            <a:ext cx="2135187" cy="368300"/>
          </a:xfrm>
          <a:prstGeom prst="rect">
            <a:avLst/>
          </a:prstGeom>
          <a:no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kumimoji="1" lang="zh-CN" altLang="en-US" sz="1600" b="1" dirty="0">
                <a:solidFill>
                  <a:srgbClr val="C00000"/>
                </a:solidFill>
                <a:latin typeface="微软雅黑" panose="020B0503020204020204" pitchFamily="34" charset="-122"/>
                <a:ea typeface="微软雅黑" panose="020B0503020204020204" pitchFamily="34" charset="-122"/>
              </a:rPr>
              <a:t>防篡改：</a:t>
            </a:r>
            <a:endParaRPr kumimoji="1" lang="en-US" altLang="zh-CN" sz="1600" b="1" dirty="0">
              <a:solidFill>
                <a:srgbClr val="C00000"/>
              </a:solidFill>
              <a:latin typeface="微软雅黑" panose="020B0503020204020204" pitchFamily="34" charset="-122"/>
              <a:ea typeface="微软雅黑" panose="020B0503020204020204" pitchFamily="34" charset="-122"/>
            </a:endParaRPr>
          </a:p>
          <a:p>
            <a:pPr eaLnBrk="1" hangingPunct="1">
              <a:defRPr/>
            </a:pPr>
            <a:r>
              <a:rPr kumimoji="1"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企业端增加电子签章；电子许可证有防伪技术</a:t>
            </a:r>
            <a:endParaRPr kumimoji="1"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标题 30"/>
          <p:cNvSpPr txBox="1"/>
          <p:nvPr/>
        </p:nvSpPr>
        <p:spPr bwMode="auto">
          <a:xfrm>
            <a:off x="4965679" y="2290989"/>
            <a:ext cx="2303462" cy="368300"/>
          </a:xfrm>
          <a:prstGeom prst="rect">
            <a:avLst/>
          </a:prstGeom>
          <a:no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kumimoji="1" lang="zh-CN" altLang="en-US" sz="1600" b="1" dirty="0">
                <a:solidFill>
                  <a:srgbClr val="C00000"/>
                </a:solidFill>
                <a:latin typeface="微软雅黑" panose="020B0503020204020204" pitchFamily="34" charset="-122"/>
                <a:ea typeface="微软雅黑" panose="020B0503020204020204" pitchFamily="34" charset="-122"/>
              </a:rPr>
              <a:t>可追溯：</a:t>
            </a:r>
            <a:endParaRPr kumimoji="1" lang="en-US" altLang="zh-CN" sz="1600" b="1" dirty="0">
              <a:solidFill>
                <a:srgbClr val="C00000"/>
              </a:solidFill>
              <a:latin typeface="微软雅黑" panose="020B0503020204020204" pitchFamily="34" charset="-122"/>
              <a:ea typeface="微软雅黑" panose="020B0503020204020204" pitchFamily="34" charset="-122"/>
            </a:endParaRPr>
          </a:p>
          <a:p>
            <a:pPr eaLnBrk="1" hangingPunct="1">
              <a:defRPr/>
            </a:pPr>
            <a:r>
              <a:rPr kumimoji="1"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具有完整的信息源，可对其行为进行追溯</a:t>
            </a:r>
            <a:endParaRPr kumimoji="1"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3" name="标题 30"/>
          <p:cNvSpPr txBox="1"/>
          <p:nvPr/>
        </p:nvSpPr>
        <p:spPr bwMode="auto">
          <a:xfrm>
            <a:off x="4965679" y="4299176"/>
            <a:ext cx="2251075" cy="368300"/>
          </a:xfrm>
          <a:prstGeom prst="rect">
            <a:avLst/>
          </a:prstGeom>
          <a:no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kumimoji="1" lang="zh-CN" altLang="en-US" sz="1600" b="1" dirty="0">
                <a:solidFill>
                  <a:srgbClr val="C00000"/>
                </a:solidFill>
                <a:latin typeface="微软雅黑" panose="020B0503020204020204" pitchFamily="34" charset="-122"/>
                <a:ea typeface="微软雅黑" panose="020B0503020204020204" pitchFamily="34" charset="-122"/>
              </a:rPr>
              <a:t>合法性：</a:t>
            </a:r>
            <a:endParaRPr kumimoji="1" lang="en-US" altLang="zh-CN" sz="1600" b="1" dirty="0">
              <a:solidFill>
                <a:srgbClr val="C00000"/>
              </a:solidFill>
              <a:latin typeface="微软雅黑" panose="020B0503020204020204" pitchFamily="34" charset="-122"/>
              <a:ea typeface="微软雅黑" panose="020B0503020204020204" pitchFamily="34" charset="-122"/>
            </a:endParaRPr>
          </a:p>
          <a:p>
            <a:pPr eaLnBrk="1" hangingPunct="1">
              <a:defRPr/>
            </a:pPr>
            <a:r>
              <a:rPr kumimoji="1"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电子许可证具有法律效应，符合电子签名法</a:t>
            </a:r>
            <a:endParaRPr kumimoji="1"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7" name="标题 30"/>
          <p:cNvSpPr txBox="1"/>
          <p:nvPr/>
        </p:nvSpPr>
        <p:spPr bwMode="auto">
          <a:xfrm>
            <a:off x="2741274" y="3291114"/>
            <a:ext cx="2251075" cy="368300"/>
          </a:xfrm>
          <a:prstGeom prst="rect">
            <a:avLst/>
          </a:prstGeom>
          <a:no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kumimoji="1" lang="zh-CN" altLang="en-US" sz="1600" b="1" dirty="0">
                <a:solidFill>
                  <a:srgbClr val="C00000"/>
                </a:solidFill>
                <a:latin typeface="微软雅黑" panose="020B0503020204020204" pitchFamily="34" charset="-122"/>
                <a:ea typeface="微软雅黑" panose="020B0503020204020204" pitchFamily="34" charset="-122"/>
              </a:rPr>
              <a:t>严肃性：</a:t>
            </a:r>
            <a:endParaRPr kumimoji="1" lang="en-US" altLang="zh-CN" sz="1600" b="1" dirty="0">
              <a:solidFill>
                <a:srgbClr val="C00000"/>
              </a:solidFill>
              <a:latin typeface="微软雅黑" panose="020B0503020204020204" pitchFamily="34" charset="-122"/>
              <a:ea typeface="微软雅黑" panose="020B0503020204020204" pitchFamily="34" charset="-122"/>
            </a:endParaRPr>
          </a:p>
          <a:p>
            <a:pPr eaLnBrk="1" hangingPunct="1">
              <a:defRPr/>
            </a:pPr>
            <a:r>
              <a:rPr kumimoji="1"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公章电子化呈现，强化业务</a:t>
            </a:r>
            <a:r>
              <a:rPr kumimoji="1"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严肃性</a:t>
            </a:r>
            <a:endParaRPr kumimoji="1"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38" name="Picture 38" descr="19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2854" y="3099335"/>
            <a:ext cx="674979" cy="632012"/>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pu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1777380"/>
            <a:ext cx="7344816" cy="1815882"/>
          </a:xfrm>
          <a:prstGeom prst="rect">
            <a:avLst/>
          </a:prstGeom>
          <a:noFill/>
        </p:spPr>
        <p:txBody>
          <a:bodyPr wrap="square" rtlCol="0">
            <a:spAutoFit/>
          </a:bodyPr>
          <a:lstStyle/>
          <a:p>
            <a:endParaRPr lang="en-US" altLang="zh-CN" sz="2400" dirty="0" smtClean="0">
              <a:latin typeface="微软雅黑" panose="020B0503020204020204" pitchFamily="34" charset="-122"/>
              <a:ea typeface="微软雅黑" panose="020B0503020204020204" pitchFamily="34" charset="-122"/>
            </a:endParaRPr>
          </a:p>
          <a:p>
            <a:r>
              <a:rPr lang="zh-CN" altLang="en-US" sz="3600" dirty="0" smtClean="0">
                <a:latin typeface="微软雅黑" panose="020B0503020204020204" pitchFamily="34" charset="-122"/>
                <a:ea typeface="微软雅黑" panose="020B0503020204020204" pitchFamily="34" charset="-122"/>
              </a:rPr>
              <a:t>                     </a:t>
            </a:r>
            <a:r>
              <a:rPr lang="zh-CN" altLang="en-US" sz="4000" b="1" dirty="0" smtClean="0">
                <a:latin typeface="微软雅黑" panose="020B0503020204020204" pitchFamily="34" charset="-122"/>
                <a:ea typeface="微软雅黑" panose="020B0503020204020204" pitchFamily="34" charset="-122"/>
              </a:rPr>
              <a:t>谢   谢！</a:t>
            </a:r>
            <a:endParaRPr lang="en-US" altLang="zh-CN" sz="4000" b="1" dirty="0" smtClean="0">
              <a:latin typeface="微软雅黑" panose="020B0503020204020204" pitchFamily="34" charset="-122"/>
              <a:ea typeface="微软雅黑" panose="020B0503020204020204" pitchFamily="34" charset="-122"/>
            </a:endParaRPr>
          </a:p>
          <a:p>
            <a:endParaRPr lang="en-US" altLang="zh-CN" sz="2400" dirty="0" smtClean="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p:txBody>
      </p:sp>
    </p:spTree>
  </p:cSld>
  <p:clrMapOvr>
    <a:masterClrMapping/>
  </p:clrMapOvr>
  <p:transition spd="slow" advClick="0">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5588797" y="1077117"/>
            <a:ext cx="3236912" cy="4641850"/>
          </a:xfrm>
          <a:prstGeom prst="rect">
            <a:avLst/>
          </a:prstGeom>
          <a:gradFill>
            <a:gsLst>
              <a:gs pos="0">
                <a:schemeClr val="bg1">
                  <a:lumMod val="75000"/>
                  <a:alpha val="40000"/>
                </a:schemeClr>
              </a:gs>
              <a:gs pos="50000">
                <a:schemeClr val="bg1">
                  <a:lumMod val="85000"/>
                  <a:alpha val="40000"/>
                </a:schemeClr>
              </a:gs>
              <a:gs pos="100000">
                <a:schemeClr val="bg1">
                  <a:alpha val="3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8" name="矩形 37"/>
          <p:cNvSpPr/>
          <p:nvPr/>
        </p:nvSpPr>
        <p:spPr>
          <a:xfrm>
            <a:off x="2199484" y="1075529"/>
            <a:ext cx="3313113" cy="4641850"/>
          </a:xfrm>
          <a:prstGeom prst="rect">
            <a:avLst/>
          </a:prstGeom>
          <a:gradFill>
            <a:gsLst>
              <a:gs pos="0">
                <a:schemeClr val="bg1">
                  <a:lumMod val="75000"/>
                  <a:alpha val="40000"/>
                </a:schemeClr>
              </a:gs>
              <a:gs pos="50000">
                <a:schemeClr val="bg1">
                  <a:lumMod val="85000"/>
                  <a:alpha val="40000"/>
                </a:schemeClr>
              </a:gs>
              <a:gs pos="100000">
                <a:schemeClr val="bg1">
                  <a:alpha val="3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9" name="AutoShape 2"/>
          <p:cNvSpPr>
            <a:spLocks noChangeArrowheads="1"/>
          </p:cNvSpPr>
          <p:nvPr/>
        </p:nvSpPr>
        <p:spPr bwMode="auto">
          <a:xfrm>
            <a:off x="1965327" y="267492"/>
            <a:ext cx="6715125" cy="536575"/>
          </a:xfrm>
          <a:prstGeom prst="roundRect">
            <a:avLst>
              <a:gd name="adj" fmla="val 1375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 name="AutoShape 36"/>
          <p:cNvSpPr>
            <a:spLocks noChangeArrowheads="1"/>
          </p:cNvSpPr>
          <p:nvPr/>
        </p:nvSpPr>
        <p:spPr bwMode="auto">
          <a:xfrm>
            <a:off x="904084" y="1199354"/>
            <a:ext cx="1168400" cy="381000"/>
          </a:xfrm>
          <a:prstGeom prst="roundRect">
            <a:avLst>
              <a:gd name="adj" fmla="val 5653"/>
            </a:avLst>
          </a:prstGeom>
        </p:spPr>
        <p:style>
          <a:lnRef idx="3">
            <a:schemeClr val="lt1"/>
          </a:lnRef>
          <a:fillRef idx="1">
            <a:schemeClr val="accent2"/>
          </a:fillRef>
          <a:effectRef idx="1">
            <a:schemeClr val="accent2"/>
          </a:effectRef>
          <a:fontRef idx="minor">
            <a:schemeClr val="lt1"/>
          </a:fontRef>
        </p:style>
        <p:txBody>
          <a:bodyPr wrap="none" anchor="ctr"/>
          <a:lstStyle/>
          <a:p>
            <a:pPr algn="ctr" eaLnBrk="1" hangingPunct="1">
              <a:defRPr/>
            </a:pPr>
            <a:r>
              <a:rPr lang="zh-CN" altLang="en-US" sz="1400" dirty="0">
                <a:latin typeface="微软雅黑" panose="020B0503020204020204" pitchFamily="34" charset="-122"/>
                <a:ea typeface="微软雅黑" panose="020B0503020204020204" pitchFamily="34" charset="-122"/>
              </a:rPr>
              <a:t>企业填报</a:t>
            </a:r>
            <a:endParaRPr lang="zh-CN" altLang="en-US" sz="1400" dirty="0">
              <a:latin typeface="微软雅黑" panose="020B0503020204020204" pitchFamily="34" charset="-122"/>
              <a:ea typeface="微软雅黑" panose="020B0503020204020204" pitchFamily="34" charset="-122"/>
            </a:endParaRPr>
          </a:p>
        </p:txBody>
      </p:sp>
      <p:sp>
        <p:nvSpPr>
          <p:cNvPr id="41" name="AutoShape 37"/>
          <p:cNvSpPr>
            <a:spLocks noChangeArrowheads="1"/>
          </p:cNvSpPr>
          <p:nvPr/>
        </p:nvSpPr>
        <p:spPr bwMode="auto">
          <a:xfrm>
            <a:off x="904084" y="3525042"/>
            <a:ext cx="1168400" cy="381000"/>
          </a:xfrm>
          <a:prstGeom prst="roundRect">
            <a:avLst>
              <a:gd name="adj" fmla="val 3819"/>
            </a:avLst>
          </a:prstGeom>
        </p:spPr>
        <p:style>
          <a:lnRef idx="3">
            <a:schemeClr val="lt1"/>
          </a:lnRef>
          <a:fillRef idx="1">
            <a:schemeClr val="accent2"/>
          </a:fillRef>
          <a:effectRef idx="1">
            <a:schemeClr val="accent2"/>
          </a:effectRef>
          <a:fontRef idx="minor">
            <a:schemeClr val="lt1"/>
          </a:fontRef>
        </p:style>
        <p:txBody>
          <a:bodyPr wrap="none" anchor="ctr"/>
          <a:lstStyle/>
          <a:p>
            <a:pPr algn="ctr" eaLnBrk="1" hangingPunct="1">
              <a:defRPr/>
            </a:pPr>
            <a:r>
              <a:rPr lang="zh-CN" altLang="en-US" sz="1400" dirty="0">
                <a:latin typeface="微软雅黑" panose="020B0503020204020204" pitchFamily="34" charset="-122"/>
                <a:ea typeface="微软雅黑" panose="020B0503020204020204" pitchFamily="34" charset="-122"/>
              </a:rPr>
              <a:t>领证步骤</a:t>
            </a:r>
            <a:endParaRPr lang="zh-CN" altLang="en-US" sz="1400" dirty="0">
              <a:latin typeface="微软雅黑" panose="020B0503020204020204" pitchFamily="34" charset="-122"/>
              <a:ea typeface="微软雅黑" panose="020B0503020204020204" pitchFamily="34" charset="-122"/>
            </a:endParaRPr>
          </a:p>
        </p:txBody>
      </p:sp>
      <p:cxnSp>
        <p:nvCxnSpPr>
          <p:cNvPr id="42" name="直接连接符 41"/>
          <p:cNvCxnSpPr/>
          <p:nvPr/>
        </p:nvCxnSpPr>
        <p:spPr>
          <a:xfrm>
            <a:off x="621509" y="1056479"/>
            <a:ext cx="82042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92947" y="1796254"/>
            <a:ext cx="81327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13"/>
          <p:cNvGrpSpPr/>
          <p:nvPr/>
        </p:nvGrpSpPr>
        <p:grpSpPr bwMode="auto">
          <a:xfrm>
            <a:off x="3027365" y="575157"/>
            <a:ext cx="1657350" cy="381000"/>
            <a:chOff x="1649928" y="1752600"/>
            <a:chExt cx="2133600" cy="381000"/>
          </a:xfrm>
        </p:grpSpPr>
        <p:sp>
          <p:nvSpPr>
            <p:cNvPr id="45" name="圆角矩形​​ 11"/>
            <p:cNvSpPr>
              <a:spLocks noChangeArrowheads="1"/>
            </p:cNvSpPr>
            <p:nvPr/>
          </p:nvSpPr>
          <p:spPr bwMode="auto">
            <a:xfrm>
              <a:off x="1676400" y="1752600"/>
              <a:ext cx="1981200" cy="381000"/>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algn="ctr" eaLnBrk="1" hangingPunct="1">
                <a:lnSpc>
                  <a:spcPct val="80000"/>
                </a:lnSpc>
                <a:spcBef>
                  <a:spcPct val="20000"/>
                </a:spcBef>
                <a:buClr>
                  <a:schemeClr val="accent1"/>
                </a:buClr>
                <a:buFont typeface="Wingdings" panose="05000000000000000000" pitchFamily="2" charset="2"/>
                <a:buNone/>
              </a:pPr>
              <a:endParaRPr lang="zh-CN" altLang="en-US" sz="1400">
                <a:latin typeface="微软雅黑" panose="020B0503020204020204" pitchFamily="34" charset="-122"/>
                <a:ea typeface="微软雅黑" panose="020B0503020204020204" pitchFamily="34" charset="-122"/>
              </a:endParaRPr>
            </a:p>
          </p:txBody>
        </p:sp>
        <p:sp>
          <p:nvSpPr>
            <p:cNvPr id="46" name="TextBox 12"/>
            <p:cNvSpPr txBox="1">
              <a:spLocks noChangeArrowheads="1"/>
            </p:cNvSpPr>
            <p:nvPr/>
          </p:nvSpPr>
          <p:spPr bwMode="auto">
            <a:xfrm>
              <a:off x="1649928" y="1789211"/>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rPr>
                <a:t>无纸化新流程</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cxnSp>
        <p:nvCxnSpPr>
          <p:cNvPr id="47" name="直接连接符 50"/>
          <p:cNvCxnSpPr/>
          <p:nvPr/>
        </p:nvCxnSpPr>
        <p:spPr>
          <a:xfrm>
            <a:off x="692947" y="2516979"/>
            <a:ext cx="81327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13"/>
          <p:cNvGrpSpPr/>
          <p:nvPr/>
        </p:nvGrpSpPr>
        <p:grpSpPr bwMode="auto">
          <a:xfrm>
            <a:off x="6378578" y="575157"/>
            <a:ext cx="1793822" cy="381000"/>
            <a:chOff x="1600200" y="1752600"/>
            <a:chExt cx="2133600" cy="381000"/>
          </a:xfrm>
        </p:grpSpPr>
        <p:sp>
          <p:nvSpPr>
            <p:cNvPr id="49" name="圆角矩形​​ 11"/>
            <p:cNvSpPr>
              <a:spLocks noChangeArrowheads="1"/>
            </p:cNvSpPr>
            <p:nvPr/>
          </p:nvSpPr>
          <p:spPr bwMode="auto">
            <a:xfrm>
              <a:off x="1676400" y="1752600"/>
              <a:ext cx="1981200" cy="381000"/>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algn="ctr" eaLnBrk="1" hangingPunct="1">
                <a:lnSpc>
                  <a:spcPct val="80000"/>
                </a:lnSpc>
                <a:spcBef>
                  <a:spcPct val="20000"/>
                </a:spcBef>
                <a:buClr>
                  <a:schemeClr val="accent1"/>
                </a:buClr>
                <a:buFont typeface="Wingdings" panose="05000000000000000000" pitchFamily="2" charset="2"/>
                <a:buNone/>
              </a:pPr>
              <a:endParaRPr lang="zh-CN" altLang="en-US" sz="2400">
                <a:latin typeface="微软雅黑" panose="020B0503020204020204" pitchFamily="34" charset="-122"/>
                <a:ea typeface="微软雅黑" panose="020B0503020204020204" pitchFamily="34" charset="-122"/>
              </a:endParaRPr>
            </a:p>
          </p:txBody>
        </p:sp>
        <p:sp>
          <p:nvSpPr>
            <p:cNvPr id="50" name="TextBox 12"/>
            <p:cNvSpPr txBox="1">
              <a:spLocks noChangeArrowheads="1"/>
            </p:cNvSpPr>
            <p:nvPr/>
          </p:nvSpPr>
          <p:spPr bwMode="auto">
            <a:xfrm>
              <a:off x="1600200" y="1800422"/>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b="1">
                  <a:solidFill>
                    <a:schemeClr val="bg1"/>
                  </a:solidFill>
                  <a:latin typeface="微软雅黑" panose="020B0503020204020204" pitchFamily="34" charset="-122"/>
                  <a:ea typeface="微软雅黑" panose="020B0503020204020204" pitchFamily="34" charset="-122"/>
                </a:rPr>
                <a:t>旧流程</a:t>
              </a:r>
              <a:endParaRPr lang="zh-CN" altLang="en-US" sz="1400" b="1">
                <a:solidFill>
                  <a:schemeClr val="bg1"/>
                </a:solidFill>
                <a:latin typeface="微软雅黑" panose="020B0503020204020204" pitchFamily="34" charset="-122"/>
                <a:ea typeface="微软雅黑" panose="020B0503020204020204" pitchFamily="34" charset="-122"/>
              </a:endParaRPr>
            </a:p>
          </p:txBody>
        </p:sp>
      </p:grpSp>
      <p:sp>
        <p:nvSpPr>
          <p:cNvPr id="51" name="AutoShape 36"/>
          <p:cNvSpPr>
            <a:spLocks noChangeArrowheads="1"/>
          </p:cNvSpPr>
          <p:nvPr/>
        </p:nvSpPr>
        <p:spPr bwMode="auto">
          <a:xfrm>
            <a:off x="904084" y="2012154"/>
            <a:ext cx="1168400" cy="381000"/>
          </a:xfrm>
          <a:prstGeom prst="roundRect">
            <a:avLst>
              <a:gd name="adj" fmla="val 5653"/>
            </a:avLst>
          </a:prstGeom>
        </p:spPr>
        <p:style>
          <a:lnRef idx="3">
            <a:schemeClr val="lt1"/>
          </a:lnRef>
          <a:fillRef idx="1">
            <a:schemeClr val="accent2"/>
          </a:fillRef>
          <a:effectRef idx="1">
            <a:schemeClr val="accent2"/>
          </a:effectRef>
          <a:fontRef idx="minor">
            <a:schemeClr val="lt1"/>
          </a:fontRef>
        </p:style>
        <p:txBody>
          <a:bodyPr wrap="none" anchor="ctr"/>
          <a:lstStyle/>
          <a:p>
            <a:pPr algn="ctr" eaLnBrk="1" hangingPunct="1">
              <a:defRPr/>
            </a:pPr>
            <a:r>
              <a:rPr lang="zh-CN" altLang="en-US" sz="1400" dirty="0">
                <a:latin typeface="微软雅黑" panose="020B0503020204020204" pitchFamily="34" charset="-122"/>
                <a:ea typeface="微软雅黑" panose="020B0503020204020204" pitchFamily="34" charset="-122"/>
              </a:rPr>
              <a:t>审核工作</a:t>
            </a:r>
            <a:endParaRPr lang="zh-CN" altLang="en-US" sz="1400" dirty="0">
              <a:latin typeface="微软雅黑" panose="020B0503020204020204" pitchFamily="34" charset="-122"/>
              <a:ea typeface="微软雅黑" panose="020B0503020204020204" pitchFamily="34" charset="-122"/>
            </a:endParaRPr>
          </a:p>
        </p:txBody>
      </p:sp>
      <p:cxnSp>
        <p:nvCxnSpPr>
          <p:cNvPr id="52" name="直接连接符 50"/>
          <p:cNvCxnSpPr/>
          <p:nvPr/>
        </p:nvCxnSpPr>
        <p:spPr>
          <a:xfrm>
            <a:off x="692947" y="3309142"/>
            <a:ext cx="81327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3" name="AutoShape 37"/>
          <p:cNvSpPr>
            <a:spLocks noChangeArrowheads="1"/>
          </p:cNvSpPr>
          <p:nvPr/>
        </p:nvSpPr>
        <p:spPr bwMode="auto">
          <a:xfrm>
            <a:off x="904084" y="2712242"/>
            <a:ext cx="1168400" cy="381000"/>
          </a:xfrm>
          <a:prstGeom prst="roundRect">
            <a:avLst>
              <a:gd name="adj" fmla="val 3819"/>
            </a:avLst>
          </a:prstGeom>
        </p:spPr>
        <p:style>
          <a:lnRef idx="3">
            <a:schemeClr val="lt1"/>
          </a:lnRef>
          <a:fillRef idx="1">
            <a:schemeClr val="accent2"/>
          </a:fillRef>
          <a:effectRef idx="1">
            <a:schemeClr val="accent2"/>
          </a:effectRef>
          <a:fontRef idx="minor">
            <a:schemeClr val="lt1"/>
          </a:fontRef>
        </p:style>
        <p:txBody>
          <a:bodyPr wrap="none" anchor="ctr"/>
          <a:lstStyle/>
          <a:p>
            <a:pPr algn="ctr" eaLnBrk="1" hangingPunct="1">
              <a:defRPr/>
            </a:pPr>
            <a:r>
              <a:rPr lang="zh-CN" altLang="en-US" sz="1400" dirty="0">
                <a:latin typeface="微软雅黑" panose="020B0503020204020204" pitchFamily="34" charset="-122"/>
                <a:ea typeface="微软雅黑" panose="020B0503020204020204" pitchFamily="34" charset="-122"/>
              </a:rPr>
              <a:t>出证过程</a:t>
            </a:r>
            <a:endParaRPr lang="zh-CN" altLang="en-US" sz="1400" dirty="0">
              <a:latin typeface="微软雅黑" panose="020B0503020204020204" pitchFamily="34" charset="-122"/>
              <a:ea typeface="微软雅黑" panose="020B0503020204020204" pitchFamily="34" charset="-122"/>
            </a:endParaRPr>
          </a:p>
        </p:txBody>
      </p:sp>
      <p:sp>
        <p:nvSpPr>
          <p:cNvPr id="54" name="AutoShape 36"/>
          <p:cNvSpPr>
            <a:spLocks noChangeArrowheads="1"/>
          </p:cNvSpPr>
          <p:nvPr/>
        </p:nvSpPr>
        <p:spPr bwMode="auto">
          <a:xfrm>
            <a:off x="2272509" y="1290781"/>
            <a:ext cx="3455988" cy="317209"/>
          </a:xfrm>
          <a:prstGeom prst="roundRect">
            <a:avLst>
              <a:gd name="adj" fmla="val 56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spAutoFit/>
          </a:bodyPr>
          <a:lstStyle/>
          <a:p>
            <a:pPr eaLnBrk="1" hangingPunct="1"/>
            <a:r>
              <a:rPr lang="zh-CN" altLang="en-US" sz="1400" dirty="0">
                <a:latin typeface="微软雅黑" panose="020B0503020204020204" pitchFamily="34" charset="-122"/>
                <a:ea typeface="微软雅黑" panose="020B0503020204020204" pitchFamily="34" charset="-122"/>
              </a:rPr>
              <a:t>企业在线录入、以网络身份无纸化上报；</a:t>
            </a:r>
            <a:endParaRPr lang="zh-CN" altLang="en-US" sz="1400" dirty="0">
              <a:latin typeface="微软雅黑" panose="020B0503020204020204" pitchFamily="34" charset="-122"/>
              <a:ea typeface="微软雅黑" panose="020B0503020204020204" pitchFamily="34" charset="-122"/>
            </a:endParaRPr>
          </a:p>
        </p:txBody>
      </p:sp>
      <p:sp>
        <p:nvSpPr>
          <p:cNvPr id="55" name="AutoShape 36"/>
          <p:cNvSpPr>
            <a:spLocks noChangeArrowheads="1"/>
          </p:cNvSpPr>
          <p:nvPr/>
        </p:nvSpPr>
        <p:spPr bwMode="auto">
          <a:xfrm>
            <a:off x="5944397" y="1291429"/>
            <a:ext cx="3024187" cy="315913"/>
          </a:xfrm>
          <a:prstGeom prst="roundRect">
            <a:avLst>
              <a:gd name="adj" fmla="val 56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spAutoFit/>
          </a:bodyPr>
          <a:lstStyle/>
          <a:p>
            <a:pPr eaLnBrk="1" hangingPunct="1"/>
            <a:r>
              <a:rPr lang="zh-CN" altLang="en-US" sz="1400">
                <a:latin typeface="微软雅黑" panose="020B0503020204020204" pitchFamily="34" charset="-122"/>
                <a:ea typeface="微软雅黑" panose="020B0503020204020204" pitchFamily="34" charset="-122"/>
              </a:rPr>
              <a:t>企业在线填报，线下现场提交资料。</a:t>
            </a:r>
            <a:endParaRPr lang="zh-CN" altLang="en-US" sz="1400">
              <a:latin typeface="微软雅黑" panose="020B0503020204020204" pitchFamily="34" charset="-122"/>
              <a:ea typeface="微软雅黑" panose="020B0503020204020204" pitchFamily="34" charset="-122"/>
            </a:endParaRPr>
          </a:p>
        </p:txBody>
      </p:sp>
      <p:sp>
        <p:nvSpPr>
          <p:cNvPr id="56" name="AutoShape 36"/>
          <p:cNvSpPr>
            <a:spLocks noChangeArrowheads="1"/>
          </p:cNvSpPr>
          <p:nvPr/>
        </p:nvSpPr>
        <p:spPr bwMode="auto">
          <a:xfrm>
            <a:off x="2272509" y="2016917"/>
            <a:ext cx="3527425" cy="317500"/>
          </a:xfrm>
          <a:prstGeom prst="roundRect">
            <a:avLst>
              <a:gd name="adj" fmla="val 56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spAutoFit/>
          </a:bodyPr>
          <a:lstStyle/>
          <a:p>
            <a:pPr eaLnBrk="1" hangingPunct="1"/>
            <a:r>
              <a:rPr lang="zh-CN" altLang="en-US" sz="1400">
                <a:latin typeface="微软雅黑" panose="020B0503020204020204" pitchFamily="34" charset="-122"/>
                <a:ea typeface="微软雅黑" panose="020B0503020204020204" pitchFamily="34" charset="-122"/>
              </a:rPr>
              <a:t>在线核对企业身份与资料，在线审核；</a:t>
            </a:r>
            <a:endParaRPr lang="zh-CN" altLang="en-US" sz="1400">
              <a:latin typeface="微软雅黑" panose="020B0503020204020204" pitchFamily="34" charset="-122"/>
              <a:ea typeface="微软雅黑" panose="020B0503020204020204" pitchFamily="34" charset="-122"/>
            </a:endParaRPr>
          </a:p>
        </p:txBody>
      </p:sp>
      <p:sp>
        <p:nvSpPr>
          <p:cNvPr id="57" name="AutoShape 36"/>
          <p:cNvSpPr>
            <a:spLocks noChangeArrowheads="1"/>
          </p:cNvSpPr>
          <p:nvPr/>
        </p:nvSpPr>
        <p:spPr bwMode="auto">
          <a:xfrm>
            <a:off x="5988847" y="2012154"/>
            <a:ext cx="2520950" cy="317500"/>
          </a:xfrm>
          <a:prstGeom prst="roundRect">
            <a:avLst>
              <a:gd name="adj" fmla="val 56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spAutoFit/>
          </a:bodyPr>
          <a:lstStyle/>
          <a:p>
            <a:pPr eaLnBrk="1" hangingPunct="1"/>
            <a:r>
              <a:rPr lang="zh-CN" altLang="en-US" sz="1400">
                <a:latin typeface="微软雅黑" panose="020B0503020204020204" pitchFamily="34" charset="-122"/>
                <a:ea typeface="微软雅黑" panose="020B0503020204020204" pitchFamily="34" charset="-122"/>
              </a:rPr>
              <a:t>线上审批，线下核对纸质资料。</a:t>
            </a:r>
            <a:endParaRPr lang="zh-CN" altLang="en-US" sz="1400">
              <a:latin typeface="微软雅黑" panose="020B0503020204020204" pitchFamily="34" charset="-122"/>
              <a:ea typeface="微软雅黑" panose="020B0503020204020204" pitchFamily="34" charset="-122"/>
            </a:endParaRPr>
          </a:p>
        </p:txBody>
      </p:sp>
      <p:sp>
        <p:nvSpPr>
          <p:cNvPr id="58" name="AutoShape 36"/>
          <p:cNvSpPr>
            <a:spLocks noChangeArrowheads="1"/>
          </p:cNvSpPr>
          <p:nvPr/>
        </p:nvSpPr>
        <p:spPr bwMode="auto">
          <a:xfrm>
            <a:off x="2272509" y="2772567"/>
            <a:ext cx="3527425" cy="315912"/>
          </a:xfrm>
          <a:prstGeom prst="roundRect">
            <a:avLst>
              <a:gd name="adj" fmla="val 56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spAutoFit/>
          </a:bodyPr>
          <a:lstStyle/>
          <a:p>
            <a:pPr eaLnBrk="1" hangingPunct="1"/>
            <a:r>
              <a:rPr lang="zh-CN" altLang="en-US" sz="1400">
                <a:latin typeface="微软雅黑" panose="020B0503020204020204" pitchFamily="34" charset="-122"/>
                <a:ea typeface="微软雅黑" panose="020B0503020204020204" pitchFamily="34" charset="-122"/>
              </a:rPr>
              <a:t>审核通过，在线签发电子许可证；</a:t>
            </a:r>
            <a:endParaRPr lang="zh-CN" altLang="en-US" sz="1400">
              <a:latin typeface="微软雅黑" panose="020B0503020204020204" pitchFamily="34" charset="-122"/>
              <a:ea typeface="微软雅黑" panose="020B0503020204020204" pitchFamily="34" charset="-122"/>
            </a:endParaRPr>
          </a:p>
        </p:txBody>
      </p:sp>
      <p:sp>
        <p:nvSpPr>
          <p:cNvPr id="59" name="AutoShape 36"/>
          <p:cNvSpPr>
            <a:spLocks noChangeArrowheads="1"/>
          </p:cNvSpPr>
          <p:nvPr/>
        </p:nvSpPr>
        <p:spPr bwMode="auto">
          <a:xfrm>
            <a:off x="5971384" y="2732879"/>
            <a:ext cx="2854325" cy="317500"/>
          </a:xfrm>
          <a:prstGeom prst="roundRect">
            <a:avLst>
              <a:gd name="adj" fmla="val 56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spAutoFit/>
          </a:bodyPr>
          <a:lstStyle/>
          <a:p>
            <a:pPr eaLnBrk="1" hangingPunct="1"/>
            <a:r>
              <a:rPr lang="zh-CN" altLang="en-US" sz="1400">
                <a:latin typeface="微软雅黑" panose="020B0503020204020204" pitchFamily="34" charset="-122"/>
                <a:ea typeface="微软雅黑" panose="020B0503020204020204" pitchFamily="34" charset="-122"/>
              </a:rPr>
              <a:t>审核通过，需要人工打证并发放。</a:t>
            </a:r>
            <a:endParaRPr lang="zh-CN" altLang="en-US" sz="1400">
              <a:latin typeface="微软雅黑" panose="020B0503020204020204" pitchFamily="34" charset="-122"/>
              <a:ea typeface="微软雅黑" panose="020B0503020204020204" pitchFamily="34" charset="-122"/>
            </a:endParaRPr>
          </a:p>
        </p:txBody>
      </p:sp>
      <p:sp>
        <p:nvSpPr>
          <p:cNvPr id="60" name="AutoShape 36"/>
          <p:cNvSpPr>
            <a:spLocks noChangeArrowheads="1"/>
          </p:cNvSpPr>
          <p:nvPr/>
        </p:nvSpPr>
        <p:spPr bwMode="auto">
          <a:xfrm>
            <a:off x="2272509" y="3602829"/>
            <a:ext cx="3527425" cy="315913"/>
          </a:xfrm>
          <a:prstGeom prst="roundRect">
            <a:avLst>
              <a:gd name="adj" fmla="val 56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spAutoFit/>
          </a:bodyPr>
          <a:lstStyle/>
          <a:p>
            <a:pPr eaLnBrk="1" hangingPunct="1"/>
            <a:r>
              <a:rPr lang="zh-CN" altLang="en-US" sz="1400">
                <a:latin typeface="微软雅黑" panose="020B0503020204020204" pitchFamily="34" charset="-122"/>
                <a:ea typeface="微软雅黑" panose="020B0503020204020204" pitchFamily="34" charset="-122"/>
              </a:rPr>
              <a:t>在线实时领取，降低人工和交通成本。</a:t>
            </a:r>
            <a:endParaRPr lang="zh-CN" altLang="en-US" sz="1400">
              <a:latin typeface="微软雅黑" panose="020B0503020204020204" pitchFamily="34" charset="-122"/>
              <a:ea typeface="微软雅黑" panose="020B0503020204020204" pitchFamily="34" charset="-122"/>
            </a:endParaRPr>
          </a:p>
        </p:txBody>
      </p:sp>
      <p:sp>
        <p:nvSpPr>
          <p:cNvPr id="61" name="AutoShape 36"/>
          <p:cNvSpPr>
            <a:spLocks noChangeArrowheads="1"/>
          </p:cNvSpPr>
          <p:nvPr/>
        </p:nvSpPr>
        <p:spPr bwMode="auto">
          <a:xfrm>
            <a:off x="5988847" y="3569492"/>
            <a:ext cx="2692400" cy="315912"/>
          </a:xfrm>
          <a:prstGeom prst="roundRect">
            <a:avLst>
              <a:gd name="adj" fmla="val 56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spAutoFit/>
          </a:bodyPr>
          <a:lstStyle/>
          <a:p>
            <a:pPr eaLnBrk="1" hangingPunct="1"/>
            <a:r>
              <a:rPr lang="zh-CN" altLang="en-US" sz="1400">
                <a:latin typeface="微软雅黑" panose="020B0503020204020204" pitchFamily="34" charset="-122"/>
                <a:ea typeface="微软雅黑" panose="020B0503020204020204" pitchFamily="34" charset="-122"/>
              </a:rPr>
              <a:t>人工现场领取许可证。</a:t>
            </a:r>
            <a:endParaRPr lang="zh-CN" altLang="en-US" sz="1400">
              <a:latin typeface="微软雅黑" panose="020B0503020204020204" pitchFamily="34" charset="-122"/>
              <a:ea typeface="微软雅黑" panose="020B0503020204020204" pitchFamily="34" charset="-122"/>
            </a:endParaRPr>
          </a:p>
        </p:txBody>
      </p:sp>
      <p:cxnSp>
        <p:nvCxnSpPr>
          <p:cNvPr id="62" name="直接连接符 50"/>
          <p:cNvCxnSpPr/>
          <p:nvPr/>
        </p:nvCxnSpPr>
        <p:spPr>
          <a:xfrm>
            <a:off x="692947" y="4245767"/>
            <a:ext cx="81327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AutoShape 37"/>
          <p:cNvSpPr>
            <a:spLocks noChangeArrowheads="1"/>
          </p:cNvSpPr>
          <p:nvPr/>
        </p:nvSpPr>
        <p:spPr bwMode="auto">
          <a:xfrm>
            <a:off x="904084" y="4388642"/>
            <a:ext cx="1168400" cy="381000"/>
          </a:xfrm>
          <a:prstGeom prst="roundRect">
            <a:avLst>
              <a:gd name="adj" fmla="val 3819"/>
            </a:avLst>
          </a:prstGeom>
          <a:solidFill>
            <a:schemeClr val="accent2"/>
          </a:solidFill>
        </p:spPr>
        <p:style>
          <a:lnRef idx="3">
            <a:schemeClr val="lt1"/>
          </a:lnRef>
          <a:fillRef idx="1">
            <a:schemeClr val="accent4"/>
          </a:fillRef>
          <a:effectRef idx="1">
            <a:schemeClr val="accent4"/>
          </a:effectRef>
          <a:fontRef idx="minor">
            <a:schemeClr val="lt1"/>
          </a:fontRef>
        </p:style>
        <p:txBody>
          <a:bodyPr wrap="none" anchor="ctr"/>
          <a:lstStyle/>
          <a:p>
            <a:pPr algn="ctr" eaLnBrk="1" hangingPunct="1">
              <a:defRPr/>
            </a:pPr>
            <a:r>
              <a:rPr lang="zh-CN" altLang="en-US" sz="1400" dirty="0">
                <a:latin typeface="微软雅黑" panose="020B0503020204020204" pitchFamily="34" charset="-122"/>
                <a:ea typeface="微软雅黑" panose="020B0503020204020204" pitchFamily="34" charset="-122"/>
              </a:rPr>
              <a:t>技术特点</a:t>
            </a:r>
            <a:endParaRPr lang="zh-CN" altLang="en-US" sz="1400" dirty="0">
              <a:latin typeface="微软雅黑" panose="020B0503020204020204" pitchFamily="34" charset="-122"/>
              <a:ea typeface="微软雅黑" panose="020B0503020204020204" pitchFamily="34" charset="-122"/>
            </a:endParaRPr>
          </a:p>
        </p:txBody>
      </p:sp>
      <p:sp>
        <p:nvSpPr>
          <p:cNvPr id="64" name="AutoShape 36"/>
          <p:cNvSpPr>
            <a:spLocks noChangeArrowheads="1"/>
          </p:cNvSpPr>
          <p:nvPr/>
        </p:nvSpPr>
        <p:spPr bwMode="auto">
          <a:xfrm>
            <a:off x="2272509" y="4277517"/>
            <a:ext cx="3527425" cy="760412"/>
          </a:xfrm>
          <a:prstGeom prst="roundRect">
            <a:avLst>
              <a:gd name="adj" fmla="val 56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spAutoFit/>
          </a:bodyPr>
          <a:lstStyle/>
          <a:p>
            <a:pPr eaLnBrk="1" hangingPunct="1"/>
            <a:r>
              <a:rPr lang="zh-CN" altLang="en-US" sz="1400">
                <a:latin typeface="微软雅黑" panose="020B0503020204020204" pitchFamily="34" charset="-122"/>
                <a:ea typeface="微软雅黑" panose="020B0503020204020204" pitchFamily="34" charset="-122"/>
              </a:rPr>
              <a:t>符合国家法律，企业身份和资料可靠</a:t>
            </a:r>
            <a:endParaRPr lang="en-US" altLang="zh-CN" sz="1400">
              <a:latin typeface="微软雅黑" panose="020B0503020204020204" pitchFamily="34" charset="-122"/>
              <a:ea typeface="微软雅黑" panose="020B0503020204020204" pitchFamily="34" charset="-122"/>
            </a:endParaRPr>
          </a:p>
          <a:p>
            <a:pPr eaLnBrk="1" hangingPunct="1"/>
            <a:r>
              <a:rPr lang="zh-CN" altLang="en-US" sz="1400">
                <a:latin typeface="微软雅黑" panose="020B0503020204020204" pitchFamily="34" charset="-122"/>
                <a:ea typeface="微软雅黑" panose="020B0503020204020204" pitchFamily="34" charset="-122"/>
              </a:rPr>
              <a:t>有效，数字签名（电子印章）在线可视</a:t>
            </a:r>
            <a:endParaRPr lang="en-US" altLang="zh-CN" sz="1400">
              <a:latin typeface="微软雅黑" panose="020B0503020204020204" pitchFamily="34" charset="-122"/>
              <a:ea typeface="微软雅黑" panose="020B0503020204020204" pitchFamily="34" charset="-122"/>
            </a:endParaRPr>
          </a:p>
          <a:p>
            <a:pPr eaLnBrk="1" hangingPunct="1"/>
            <a:r>
              <a:rPr lang="zh-CN" altLang="en-US" sz="1400">
                <a:latin typeface="微软雅黑" panose="020B0503020204020204" pitchFamily="34" charset="-122"/>
                <a:ea typeface="微软雅黑" panose="020B0503020204020204" pitchFamily="34" charset="-122"/>
              </a:rPr>
              <a:t>化，降低资料档案管理成本。</a:t>
            </a:r>
            <a:endParaRPr lang="zh-CN" altLang="en-US" sz="1400">
              <a:latin typeface="微软雅黑" panose="020B0503020204020204" pitchFamily="34" charset="-122"/>
              <a:ea typeface="微软雅黑" panose="020B0503020204020204" pitchFamily="34" charset="-122"/>
            </a:endParaRPr>
          </a:p>
        </p:txBody>
      </p:sp>
      <p:sp>
        <p:nvSpPr>
          <p:cNvPr id="65" name="AutoShape 36"/>
          <p:cNvSpPr>
            <a:spLocks noChangeArrowheads="1"/>
          </p:cNvSpPr>
          <p:nvPr/>
        </p:nvSpPr>
        <p:spPr bwMode="auto">
          <a:xfrm>
            <a:off x="6017422" y="4210842"/>
            <a:ext cx="2695575" cy="760412"/>
          </a:xfrm>
          <a:prstGeom prst="roundRect">
            <a:avLst>
              <a:gd name="adj" fmla="val 56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spAutoFit/>
          </a:bodyPr>
          <a:lstStyle/>
          <a:p>
            <a:pPr eaLnBrk="1" hangingPunct="1"/>
            <a:r>
              <a:rPr lang="zh-CN" altLang="en-US" sz="1400">
                <a:latin typeface="微软雅黑" panose="020B0503020204020204" pitchFamily="34" charset="-122"/>
                <a:ea typeface="微软雅黑" panose="020B0503020204020204" pitchFamily="34" charset="-122"/>
              </a:rPr>
              <a:t>线上和线下并行，工作量大耗时多，人力物力成本高，资料保管难度大。</a:t>
            </a:r>
            <a:endParaRPr lang="en-US" altLang="zh-CN" sz="1400">
              <a:latin typeface="微软雅黑" panose="020B0503020204020204" pitchFamily="34" charset="-122"/>
              <a:ea typeface="微软雅黑" panose="020B0503020204020204" pitchFamily="34" charset="-122"/>
            </a:endParaRPr>
          </a:p>
        </p:txBody>
      </p:sp>
      <p:sp>
        <p:nvSpPr>
          <p:cNvPr id="66" name="AutoShape 17"/>
          <p:cNvSpPr>
            <a:spLocks noChangeArrowheads="1"/>
          </p:cNvSpPr>
          <p:nvPr/>
        </p:nvSpPr>
        <p:spPr bwMode="auto">
          <a:xfrm>
            <a:off x="235747" y="788192"/>
            <a:ext cx="609600" cy="4503737"/>
          </a:xfrm>
          <a:prstGeom prst="roundRect">
            <a:avLst>
              <a:gd name="adj" fmla="val 16667"/>
            </a:avLst>
          </a:prstGeom>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defRPr/>
            </a:pPr>
            <a:r>
              <a:rPr lang="zh-CN" altLang="en-US" sz="1400" b="1" dirty="0">
                <a:solidFill>
                  <a:srgbClr val="000000"/>
                </a:solidFill>
                <a:latin typeface="微软雅黑" panose="020B0503020204020204" pitchFamily="34" charset="-122"/>
                <a:ea typeface="微软雅黑" panose="020B0503020204020204" pitchFamily="34" charset="-122"/>
              </a:rPr>
              <a:t>新</a:t>
            </a:r>
            <a:endParaRPr lang="en-US" altLang="zh-CN" sz="1400" b="1" dirty="0">
              <a:solidFill>
                <a:srgbClr val="000000"/>
              </a:solidFill>
              <a:latin typeface="微软雅黑" panose="020B0503020204020204" pitchFamily="34" charset="-122"/>
              <a:ea typeface="微软雅黑" panose="020B0503020204020204" pitchFamily="34" charset="-122"/>
            </a:endParaRPr>
          </a:p>
          <a:p>
            <a:pPr algn="ctr" eaLnBrk="1" hangingPunct="1">
              <a:defRPr/>
            </a:pPr>
            <a:r>
              <a:rPr lang="zh-CN" altLang="en-US" sz="1400" b="1" dirty="0">
                <a:solidFill>
                  <a:srgbClr val="000000"/>
                </a:solidFill>
                <a:latin typeface="微软雅黑" panose="020B0503020204020204" pitchFamily="34" charset="-122"/>
                <a:ea typeface="微软雅黑" panose="020B0503020204020204" pitchFamily="34" charset="-122"/>
              </a:rPr>
              <a:t>旧</a:t>
            </a:r>
            <a:endParaRPr lang="en-US" altLang="zh-CN" sz="1400" b="1" dirty="0">
              <a:solidFill>
                <a:srgbClr val="000000"/>
              </a:solidFill>
              <a:latin typeface="微软雅黑" panose="020B0503020204020204" pitchFamily="34" charset="-122"/>
              <a:ea typeface="微软雅黑" panose="020B0503020204020204" pitchFamily="34" charset="-122"/>
            </a:endParaRPr>
          </a:p>
          <a:p>
            <a:pPr algn="ctr" eaLnBrk="1" hangingPunct="1">
              <a:defRPr/>
            </a:pPr>
            <a:r>
              <a:rPr lang="zh-CN" altLang="en-US" sz="1400" b="1" dirty="0">
                <a:solidFill>
                  <a:srgbClr val="000000"/>
                </a:solidFill>
                <a:latin typeface="微软雅黑" panose="020B0503020204020204" pitchFamily="34" charset="-122"/>
                <a:ea typeface="微软雅黑" panose="020B0503020204020204" pitchFamily="34" charset="-122"/>
              </a:rPr>
              <a:t>流</a:t>
            </a:r>
            <a:endParaRPr lang="en-US" altLang="zh-CN" sz="1400" b="1" dirty="0">
              <a:solidFill>
                <a:srgbClr val="000000"/>
              </a:solidFill>
              <a:latin typeface="微软雅黑" panose="020B0503020204020204" pitchFamily="34" charset="-122"/>
              <a:ea typeface="微软雅黑" panose="020B0503020204020204" pitchFamily="34" charset="-122"/>
            </a:endParaRPr>
          </a:p>
          <a:p>
            <a:pPr algn="ctr" eaLnBrk="1" hangingPunct="1">
              <a:defRPr/>
            </a:pPr>
            <a:r>
              <a:rPr lang="zh-CN" altLang="en-US" sz="1400" b="1" dirty="0">
                <a:solidFill>
                  <a:srgbClr val="000000"/>
                </a:solidFill>
                <a:latin typeface="微软雅黑" panose="020B0503020204020204" pitchFamily="34" charset="-122"/>
                <a:ea typeface="微软雅黑" panose="020B0503020204020204" pitchFamily="34" charset="-122"/>
              </a:rPr>
              <a:t>程</a:t>
            </a:r>
            <a:endParaRPr lang="en-US" altLang="zh-CN" sz="1400" b="1" dirty="0">
              <a:solidFill>
                <a:srgbClr val="000000"/>
              </a:solidFill>
              <a:latin typeface="微软雅黑" panose="020B0503020204020204" pitchFamily="34" charset="-122"/>
              <a:ea typeface="微软雅黑" panose="020B0503020204020204" pitchFamily="34" charset="-122"/>
            </a:endParaRPr>
          </a:p>
          <a:p>
            <a:pPr algn="ctr" eaLnBrk="1" hangingPunct="1">
              <a:defRPr/>
            </a:pPr>
            <a:r>
              <a:rPr lang="zh-CN" altLang="en-US" sz="1400" b="1" dirty="0">
                <a:solidFill>
                  <a:srgbClr val="000000"/>
                </a:solidFill>
                <a:latin typeface="微软雅黑" panose="020B0503020204020204" pitchFamily="34" charset="-122"/>
                <a:ea typeface="微软雅黑" panose="020B0503020204020204" pitchFamily="34" charset="-122"/>
              </a:rPr>
              <a:t>特</a:t>
            </a:r>
            <a:endParaRPr lang="en-US" altLang="zh-CN" sz="1400" b="1" dirty="0">
              <a:solidFill>
                <a:srgbClr val="000000"/>
              </a:solidFill>
              <a:latin typeface="微软雅黑" panose="020B0503020204020204" pitchFamily="34" charset="-122"/>
              <a:ea typeface="微软雅黑" panose="020B0503020204020204" pitchFamily="34" charset="-122"/>
            </a:endParaRPr>
          </a:p>
          <a:p>
            <a:pPr algn="ctr" eaLnBrk="1" hangingPunct="1">
              <a:defRPr/>
            </a:pPr>
            <a:r>
              <a:rPr lang="zh-CN" altLang="en-US" sz="1400" b="1" dirty="0">
                <a:solidFill>
                  <a:srgbClr val="000000"/>
                </a:solidFill>
                <a:latin typeface="微软雅黑" panose="020B0503020204020204" pitchFamily="34" charset="-122"/>
                <a:ea typeface="微软雅黑" panose="020B0503020204020204" pitchFamily="34" charset="-122"/>
              </a:rPr>
              <a:t>点</a:t>
            </a:r>
            <a:endParaRPr lang="en-US" altLang="zh-CN" sz="1400" b="1" dirty="0">
              <a:solidFill>
                <a:srgbClr val="000000"/>
              </a:solidFill>
              <a:latin typeface="微软雅黑" panose="020B0503020204020204" pitchFamily="34" charset="-122"/>
              <a:ea typeface="微软雅黑" panose="020B0503020204020204" pitchFamily="34" charset="-122"/>
            </a:endParaRPr>
          </a:p>
          <a:p>
            <a:pPr algn="ctr" eaLnBrk="1" hangingPunct="1">
              <a:defRPr/>
            </a:pPr>
            <a:r>
              <a:rPr lang="zh-CN" altLang="en-US" sz="1400" b="1" dirty="0">
                <a:solidFill>
                  <a:srgbClr val="000000"/>
                </a:solidFill>
                <a:latin typeface="微软雅黑" panose="020B0503020204020204" pitchFamily="34" charset="-122"/>
                <a:ea typeface="微软雅黑" panose="020B0503020204020204" pitchFamily="34" charset="-122"/>
              </a:rPr>
              <a:t>对</a:t>
            </a:r>
            <a:endParaRPr lang="en-US" altLang="zh-CN" sz="1400" b="1" dirty="0">
              <a:solidFill>
                <a:srgbClr val="000000"/>
              </a:solidFill>
              <a:latin typeface="微软雅黑" panose="020B0503020204020204" pitchFamily="34" charset="-122"/>
              <a:ea typeface="微软雅黑" panose="020B0503020204020204" pitchFamily="34" charset="-122"/>
            </a:endParaRPr>
          </a:p>
          <a:p>
            <a:pPr algn="ctr" eaLnBrk="1" hangingPunct="1">
              <a:defRPr/>
            </a:pPr>
            <a:r>
              <a:rPr lang="zh-CN" altLang="en-US" sz="1400" b="1" dirty="0">
                <a:solidFill>
                  <a:srgbClr val="000000"/>
                </a:solidFill>
                <a:latin typeface="微软雅黑" panose="020B0503020204020204" pitchFamily="34" charset="-122"/>
                <a:ea typeface="微软雅黑" panose="020B0503020204020204" pitchFamily="34" charset="-122"/>
              </a:rPr>
              <a:t>比</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grpSp>
        <p:nvGrpSpPr>
          <p:cNvPr id="4" name="组合 66"/>
          <p:cNvGrpSpPr/>
          <p:nvPr/>
        </p:nvGrpSpPr>
        <p:grpSpPr>
          <a:xfrm>
            <a:off x="26966" y="71101"/>
            <a:ext cx="2024754" cy="504056"/>
            <a:chOff x="1115616" y="337220"/>
            <a:chExt cx="3672408" cy="504056"/>
          </a:xfrm>
        </p:grpSpPr>
        <p:sp>
          <p:nvSpPr>
            <p:cNvPr id="68" name="五边形 67"/>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a:off x="1115616" y="379611"/>
              <a:ext cx="3456384"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背景说明</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3"/>
          <p:cNvSpPr>
            <a:spLocks noGrp="1"/>
          </p:cNvSpPr>
          <p:nvPr>
            <p:ph type="title"/>
          </p:nvPr>
        </p:nvSpPr>
        <p:spPr/>
        <p:txBody>
          <a:bodyPr/>
          <a:lstStyle/>
          <a:p>
            <a:r>
              <a:rPr lang="zh-CN" altLang="en-US" dirty="0" smtClean="0">
                <a:latin typeface="黑体" panose="02010609060101010101" pitchFamily="49" charset="-122"/>
                <a:ea typeface="黑体" panose="02010609060101010101" pitchFamily="49" charset="-122"/>
              </a:rPr>
              <a:t>一、</a:t>
            </a:r>
            <a:r>
              <a:rPr lang="en-US" altLang="zh-CN" dirty="0" smtClean="0">
                <a:latin typeface="黑体" panose="02010609060101010101" pitchFamily="49" charset="-122"/>
                <a:ea typeface="黑体" panose="02010609060101010101" pitchFamily="49" charset="-122"/>
              </a:rPr>
              <a:t>1.</a:t>
            </a:r>
            <a:r>
              <a:rPr lang="zh-CN" altLang="en-US" dirty="0" smtClean="0">
                <a:latin typeface="黑体" panose="02010609060101010101" pitchFamily="49" charset="-122"/>
                <a:ea typeface="黑体" panose="02010609060101010101" pitchFamily="49" charset="-122"/>
              </a:rPr>
              <a:t>许可证申领平台功能</a:t>
            </a:r>
            <a:endParaRPr lang="zh-CN" altLang="en-US" dirty="0" smtClean="0">
              <a:latin typeface="黑体" panose="02010609060101010101" pitchFamily="49" charset="-122"/>
              <a:ea typeface="黑体" panose="02010609060101010101" pitchFamily="49" charset="-122"/>
            </a:endParaRPr>
          </a:p>
        </p:txBody>
      </p:sp>
      <p:sp>
        <p:nvSpPr>
          <p:cNvPr id="8195" name="内容占位符 4"/>
          <p:cNvSpPr>
            <a:spLocks noGrp="1"/>
          </p:cNvSpPr>
          <p:nvPr>
            <p:ph idx="1"/>
          </p:nvPr>
        </p:nvSpPr>
        <p:spPr/>
        <p:txBody>
          <a:bodyPr/>
          <a:lstStyle/>
          <a:p>
            <a:r>
              <a:rPr lang="zh-CN" altLang="en-US" dirty="0" smtClean="0">
                <a:latin typeface="+mn-ea"/>
              </a:rPr>
              <a:t>是企业申领进出口许可证的基本工具</a:t>
            </a:r>
            <a:endParaRPr lang="en-US" altLang="zh-CN" dirty="0" smtClean="0">
              <a:latin typeface="+mn-ea"/>
            </a:endParaRPr>
          </a:p>
          <a:p>
            <a:r>
              <a:rPr lang="zh-CN" altLang="en-US" dirty="0" smtClean="0">
                <a:latin typeface="+mn-ea"/>
              </a:rPr>
              <a:t>该系统由商务部许可证局负责建设、维护，按照商品进出口管理的要求对系统进行设置和调整</a:t>
            </a:r>
            <a:endParaRPr lang="en-US" altLang="zh-CN" dirty="0" smtClean="0">
              <a:latin typeface="+mn-ea"/>
            </a:endParaRPr>
          </a:p>
          <a:p>
            <a:r>
              <a:rPr lang="zh-CN" altLang="en-US" dirty="0" smtClean="0">
                <a:latin typeface="+mn-ea"/>
              </a:rPr>
              <a:t>中国国际电子商务中心负责系统的开发维护以及技术支持，设置客服热线</a:t>
            </a:r>
            <a:endParaRPr lang="en-US" altLang="zh-CN" dirty="0" smtClean="0">
              <a:latin typeface="+mn-ea"/>
            </a:endParaRPr>
          </a:p>
          <a:p>
            <a:endParaRPr lang="en-US" altLang="zh-CN" dirty="0" smtClean="0"/>
          </a:p>
          <a:p>
            <a:endParaRPr lang="en-US" altLang="zh-CN" dirty="0" smtClean="0"/>
          </a:p>
        </p:txBody>
      </p:sp>
    </p:spTree>
  </p:cSld>
  <p:clrMapOvr>
    <a:masterClrMapping/>
  </p:clrMapOvr>
  <p:transition spd="slow" advClick="0">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r>
              <a:rPr lang="zh-CN" altLang="en-US" dirty="0" smtClean="0"/>
              <a:t>一</a:t>
            </a:r>
            <a:r>
              <a:rPr lang="zh-CN" altLang="en-US" dirty="0" smtClean="0"/>
              <a:t>、</a:t>
            </a:r>
            <a:r>
              <a:rPr lang="en-US" altLang="zh-CN" dirty="0" smtClean="0"/>
              <a:t>2.</a:t>
            </a:r>
            <a:r>
              <a:rPr lang="zh-CN" altLang="en-US" dirty="0" smtClean="0"/>
              <a:t>企业端配置要求</a:t>
            </a:r>
            <a:endParaRPr lang="zh-CN" altLang="en-US" dirty="0" smtClean="0"/>
          </a:p>
        </p:txBody>
      </p:sp>
      <p:sp>
        <p:nvSpPr>
          <p:cNvPr id="12291" name="内容占位符 2"/>
          <p:cNvSpPr>
            <a:spLocks noGrp="1"/>
          </p:cNvSpPr>
          <p:nvPr>
            <p:ph idx="1"/>
          </p:nvPr>
        </p:nvSpPr>
        <p:spPr/>
        <p:txBody>
          <a:bodyPr/>
          <a:lstStyle/>
          <a:p>
            <a:r>
              <a:rPr lang="en-US" altLang="zh-CN" dirty="0" smtClean="0"/>
              <a:t> </a:t>
            </a:r>
            <a:r>
              <a:rPr lang="zh-CN" altLang="en-US" dirty="0" smtClean="0"/>
              <a:t>客户端软件要求：</a:t>
            </a:r>
            <a:r>
              <a:rPr lang="en-US" altLang="zh-CN" dirty="0" smtClean="0"/>
              <a:t>windows</a:t>
            </a:r>
            <a:r>
              <a:rPr lang="zh-CN" altLang="en-US" dirty="0" smtClean="0"/>
              <a:t>操作系统，</a:t>
            </a:r>
            <a:r>
              <a:rPr lang="en-US" altLang="zh-CN" dirty="0" smtClean="0"/>
              <a:t> IE8.0-11</a:t>
            </a:r>
            <a:r>
              <a:rPr lang="zh-CN" altLang="en-US" dirty="0" smtClean="0"/>
              <a:t>，显示异常时需进行兼容性视图设置（页面上有操作方法）</a:t>
            </a:r>
            <a:endParaRPr lang="en-US" altLang="zh-CN" dirty="0" smtClean="0"/>
          </a:p>
          <a:p>
            <a:r>
              <a:rPr lang="zh-CN" altLang="en-US" dirty="0" smtClean="0"/>
              <a:t>企业端：互联网</a:t>
            </a:r>
            <a:r>
              <a:rPr lang="en-US" altLang="zh-CN" dirty="0" smtClean="0"/>
              <a:t>+</a:t>
            </a:r>
            <a:r>
              <a:rPr lang="zh-CN" altLang="en-US" dirty="0" smtClean="0"/>
              <a:t>电子钥匙（</a:t>
            </a:r>
            <a:r>
              <a:rPr lang="en-US" altLang="zh-CN" dirty="0" smtClean="0"/>
              <a:t>CA</a:t>
            </a:r>
            <a:r>
              <a:rPr lang="zh-CN" altLang="en-US" dirty="0" smtClean="0"/>
              <a:t>证书），</a:t>
            </a:r>
            <a:endParaRPr lang="en-US" altLang="zh-CN" dirty="0" smtClean="0"/>
          </a:p>
          <a:p>
            <a:r>
              <a:rPr lang="zh-CN" altLang="en-US" dirty="0" smtClean="0"/>
              <a:t>出口许可证系统全流程无纸化后，要求企业强制绑定印章　</a:t>
            </a:r>
            <a:endParaRPr lang="en-US" altLang="zh-CN" dirty="0" smtClean="0"/>
          </a:p>
          <a:p>
            <a:endParaRPr lang="en-US" altLang="zh-CN" dirty="0" smtClean="0"/>
          </a:p>
          <a:p>
            <a:endParaRPr lang="en-US" altLang="zh-CN" dirty="0" smtClean="0"/>
          </a:p>
          <a:p>
            <a:endParaRPr lang="zh-CN" altLang="en-US" dirty="0" smtClean="0"/>
          </a:p>
        </p:txBody>
      </p:sp>
    </p:spTree>
  </p:cSld>
  <p:clrMapOvr>
    <a:masterClrMapping/>
  </p:clrMapOvr>
  <p:transition spd="slow" advClick="0">
    <p:push/>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65000"/>
          </a:schemeClr>
        </a:solidFill>
        <a:ln>
          <a:solidFill>
            <a:schemeClr val="bg1"/>
          </a:solidFill>
        </a:ln>
      </a:spPr>
      <a:bodyPr rtlCol="0" anchor="ctr"/>
      <a:lstStyle>
        <a:defPPr algn="ctr" defTabSz="685800">
          <a:defRPr sz="3000">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4885</Words>
  <Application>WPS 演示</Application>
  <PresentationFormat>全屏显示(16:10)</PresentationFormat>
  <Paragraphs>546</Paragraphs>
  <Slides>60</Slides>
  <Notes>27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60</vt:i4>
      </vt:variant>
    </vt:vector>
  </HeadingPairs>
  <TitlesOfParts>
    <vt:vector size="74" baseType="lpstr">
      <vt:lpstr>Arial</vt:lpstr>
      <vt:lpstr>宋体</vt:lpstr>
      <vt:lpstr>Wingdings</vt:lpstr>
      <vt:lpstr>微软雅黑</vt:lpstr>
      <vt:lpstr>Segoe UI</vt:lpstr>
      <vt:lpstr>Agency FB</vt:lpstr>
      <vt:lpstr>Calibri</vt:lpstr>
      <vt:lpstr>黑体</vt:lpstr>
      <vt:lpstr>Arial Unicode MS</vt:lpstr>
      <vt:lpstr>Times New Roman</vt:lpstr>
      <vt:lpstr>方正姚体</vt:lpstr>
      <vt:lpstr>Gulim</vt:lpstr>
      <vt:lpstr>Arial Black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一、1.许可证申领平台功能</vt:lpstr>
      <vt:lpstr>一、2.企业端配置要求</vt:lpstr>
      <vt:lpstr>一、3.新企业用户注册</vt:lpstr>
      <vt:lpstr>一、4. 登录点 </vt:lpstr>
      <vt:lpstr>PowerPoint 演示文稿</vt:lpstr>
      <vt:lpstr>登录</vt:lpstr>
      <vt:lpstr>默认所有许可证申请权限开通</vt:lpstr>
      <vt:lpstr>PowerPoint 演示文稿</vt:lpstr>
      <vt:lpstr>一、5.密码问题</vt:lpstr>
      <vt:lpstr>二、1.电子钥匙概念与作用</vt:lpstr>
      <vt:lpstr>二、2.CA证书</vt:lpstr>
      <vt:lpstr>二、3.企业电子钥匙的申请</vt:lpstr>
      <vt:lpstr>82号公告的主要内容 </vt:lpstr>
      <vt:lpstr>PowerPoint 演示文稿</vt:lpstr>
      <vt:lpstr>PowerPoint 演示文稿</vt:lpstr>
      <vt:lpstr>二、4. 电子认证服务机构</vt:lpstr>
      <vt:lpstr>PowerPoint 演示文稿</vt:lpstr>
      <vt:lpstr>二、5.电子钥匙申请注册系统 </vt:lpstr>
      <vt:lpstr>企业申请表（修订）</vt:lpstr>
      <vt:lpstr>电子钥匙申请方式和业务种类</vt:lpstr>
      <vt:lpstr>二、6.CA证书更新</vt:lpstr>
      <vt:lpstr>CA证书在线更新流程</vt:lpstr>
      <vt:lpstr>三、电子印章绑定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五、新增功能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系统技术支持热线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category>锐旗设计；https://9ppt.taobao.com</cp:category>
  <cp:lastModifiedBy>胖dudu</cp:lastModifiedBy>
  <cp:revision>293</cp:revision>
  <dcterms:created xsi:type="dcterms:W3CDTF">2014-11-28T15:02:00Z</dcterms:created>
  <dcterms:modified xsi:type="dcterms:W3CDTF">2019-12-09T01:47:21Z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